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52"/>
  </p:notesMasterIdLst>
  <p:sldIdLst>
    <p:sldId id="256" r:id="rId2"/>
    <p:sldId id="272" r:id="rId3"/>
    <p:sldId id="308" r:id="rId4"/>
    <p:sldId id="266" r:id="rId5"/>
    <p:sldId id="265" r:id="rId6"/>
    <p:sldId id="306" r:id="rId7"/>
    <p:sldId id="309" r:id="rId8"/>
    <p:sldId id="305" r:id="rId9"/>
    <p:sldId id="262" r:id="rId10"/>
    <p:sldId id="264" r:id="rId11"/>
    <p:sldId id="258" r:id="rId12"/>
    <p:sldId id="263" r:id="rId13"/>
    <p:sldId id="310" r:id="rId14"/>
    <p:sldId id="267" r:id="rId15"/>
    <p:sldId id="259" r:id="rId16"/>
    <p:sldId id="257" r:id="rId17"/>
    <p:sldId id="299" r:id="rId18"/>
    <p:sldId id="269" r:id="rId19"/>
    <p:sldId id="270" r:id="rId20"/>
    <p:sldId id="307" r:id="rId21"/>
    <p:sldId id="271" r:id="rId22"/>
    <p:sldId id="261" r:id="rId23"/>
    <p:sldId id="275" r:id="rId24"/>
    <p:sldId id="278" r:id="rId25"/>
    <p:sldId id="279" r:id="rId26"/>
    <p:sldId id="280" r:id="rId27"/>
    <p:sldId id="277" r:id="rId28"/>
    <p:sldId id="281" r:id="rId29"/>
    <p:sldId id="283" r:id="rId30"/>
    <p:sldId id="284" r:id="rId31"/>
    <p:sldId id="303" r:id="rId32"/>
    <p:sldId id="301" r:id="rId33"/>
    <p:sldId id="302" r:id="rId34"/>
    <p:sldId id="274" r:id="rId35"/>
    <p:sldId id="285" r:id="rId36"/>
    <p:sldId id="286" r:id="rId37"/>
    <p:sldId id="287" r:id="rId38"/>
    <p:sldId id="288" r:id="rId39"/>
    <p:sldId id="292" r:id="rId40"/>
    <p:sldId id="289" r:id="rId41"/>
    <p:sldId id="290" r:id="rId42"/>
    <p:sldId id="291" r:id="rId43"/>
    <p:sldId id="293" r:id="rId44"/>
    <p:sldId id="294" r:id="rId45"/>
    <p:sldId id="295" r:id="rId46"/>
    <p:sldId id="297" r:id="rId47"/>
    <p:sldId id="282" r:id="rId48"/>
    <p:sldId id="273" r:id="rId49"/>
    <p:sldId id="298" r:id="rId50"/>
    <p:sldId id="300"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2E2D2E"/>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85" autoAdjust="0"/>
    <p:restoredTop sz="67685" autoAdjust="0"/>
  </p:normalViewPr>
  <p:slideViewPr>
    <p:cSldViewPr snapToGrid="0">
      <p:cViewPr varScale="1">
        <p:scale>
          <a:sx n="77" d="100"/>
          <a:sy n="77" d="100"/>
        </p:scale>
        <p:origin x="822" y="84"/>
      </p:cViewPr>
      <p:guideLst/>
    </p:cSldViewPr>
  </p:slideViewPr>
  <p:notesTextViewPr>
    <p:cViewPr>
      <p:scale>
        <a:sx n="176" d="100"/>
        <a:sy n="176"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9C5D46-2392-4FD0-890E-B470CF150ED2}" type="doc">
      <dgm:prSet loTypeId="urn:microsoft.com/office/officeart/2016/7/layout/LinearBlockProcessNumbered" loCatId="process" qsTypeId="urn:microsoft.com/office/officeart/2005/8/quickstyle/simple2" qsCatId="simple" csTypeId="urn:microsoft.com/office/officeart/2005/8/colors/colorful5" csCatId="colorful" phldr="1"/>
      <dgm:spPr/>
      <dgm:t>
        <a:bodyPr/>
        <a:lstStyle/>
        <a:p>
          <a:endParaRPr lang="en-US"/>
        </a:p>
      </dgm:t>
    </dgm:pt>
    <dgm:pt modelId="{72659495-1A44-44FB-A814-06BF6A1AC3DF}">
      <dgm:prSe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dgm:spPr>
      <dgm:t>
        <a:bodyPr/>
        <a:lstStyle/>
        <a:p>
          <a:r>
            <a:rPr lang="en-US" sz="1400" dirty="0"/>
            <a:t>Local PowerShell session authenticates against remote client.</a:t>
          </a:r>
          <a:br>
            <a:rPr lang="en-US" sz="1400" dirty="0"/>
          </a:br>
          <a:br>
            <a:rPr lang="en-US" sz="1400" dirty="0"/>
          </a:br>
          <a:r>
            <a:rPr lang="en-US" sz="1400" dirty="0"/>
            <a:t>- Enter-</a:t>
          </a:r>
          <a:r>
            <a:rPr lang="en-US" sz="1400" dirty="0" err="1"/>
            <a:t>PSSession</a:t>
          </a:r>
          <a:endParaRPr lang="en-US" sz="1400" dirty="0"/>
        </a:p>
        <a:p>
          <a:r>
            <a:rPr lang="en-US" sz="1400" b="0" dirty="0"/>
            <a:t>- Invoke-Command</a:t>
          </a:r>
        </a:p>
        <a:p>
          <a:r>
            <a:rPr lang="en-US" sz="1400" b="0" dirty="0"/>
            <a:t>- Any CIM cmdlets</a:t>
          </a:r>
        </a:p>
      </dgm:t>
    </dgm:pt>
    <dgm:pt modelId="{4887AAC2-0F35-455E-8E7B-1E1988F792CC}" type="parTrans" cxnId="{B2FA311A-2641-4531-9552-7633A7656936}">
      <dgm:prSet/>
      <dgm:spPr/>
      <dgm:t>
        <a:bodyPr/>
        <a:lstStyle/>
        <a:p>
          <a:endParaRPr lang="en-US"/>
        </a:p>
      </dgm:t>
    </dgm:pt>
    <dgm:pt modelId="{EBC35E77-1A70-4129-B562-7247086991B7}" type="sibTrans" cxnId="{B2FA311A-2641-4531-9552-7633A7656936}">
      <dgm:prSet phldrT="01" phldr="0"/>
      <dgm:spPr/>
      <dgm:t>
        <a:bodyPr/>
        <a:lstStyle/>
        <a:p>
          <a:r>
            <a:rPr lang="en-US"/>
            <a:t>01</a:t>
          </a:r>
          <a:endParaRPr lang="en-US" dirty="0"/>
        </a:p>
      </dgm:t>
    </dgm:pt>
    <dgm:pt modelId="{88D1E64C-F40C-4E22-9452-4202B4DC7355}">
      <dgm:prSet>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US" dirty="0"/>
            <a:t>Commands typed on the local system are sent to a remote computer and executed locally ON THE REMOTE SYSTEM.</a:t>
          </a:r>
        </a:p>
      </dgm:t>
    </dgm:pt>
    <dgm:pt modelId="{C541CF15-B35F-4FF0-A8A2-34113D3476A5}" type="sibTrans" cxnId="{7B640A8D-39E1-4233-8D6E-26D538D383E2}">
      <dgm:prSet phldrT="03" phldr="0"/>
      <dgm:spPr/>
      <dgm:t>
        <a:bodyPr/>
        <a:lstStyle/>
        <a:p>
          <a:r>
            <a:rPr lang="en-US"/>
            <a:t>03</a:t>
          </a:r>
          <a:endParaRPr lang="en-US" dirty="0"/>
        </a:p>
      </dgm:t>
    </dgm:pt>
    <dgm:pt modelId="{79FC17EB-59D0-4D90-95D8-3AEAA5990D81}" type="parTrans" cxnId="{7B640A8D-39E1-4233-8D6E-26D538D383E2}">
      <dgm:prSet/>
      <dgm:spPr/>
      <dgm:t>
        <a:bodyPr/>
        <a:lstStyle/>
        <a:p>
          <a:endParaRPr lang="en-US"/>
        </a:p>
      </dgm:t>
    </dgm:pt>
    <dgm:pt modelId="{92D42E33-1FAC-4AE0-A1F1-81BEF684D5EE}">
      <dgm:prSet>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t>
        <a:bodyPr/>
        <a:lstStyle/>
        <a:p>
          <a:pPr>
            <a:buClrTx/>
            <a:buSzTx/>
            <a:buFont typeface="Arial" panose="020B0604020202020204" pitchFamily="34" charset="0"/>
            <a:buChar char="•"/>
          </a:pPr>
          <a:r>
            <a:rPr lang="en-US" dirty="0"/>
            <a:t>The remote system EXECUTES the commands locally and  sends the results back to the local system.</a:t>
          </a:r>
        </a:p>
      </dgm:t>
    </dgm:pt>
    <dgm:pt modelId="{84C324A8-DB56-4C1E-A170-040A859DF479}" type="sibTrans" cxnId="{0B05E756-3DB0-42DB-9C40-486A17B12A1B}">
      <dgm:prSet phldrT="04" phldr="0"/>
      <dgm:spPr/>
      <dgm:t>
        <a:bodyPr/>
        <a:lstStyle/>
        <a:p>
          <a:r>
            <a:rPr lang="en-US"/>
            <a:t>04</a:t>
          </a:r>
        </a:p>
      </dgm:t>
    </dgm:pt>
    <dgm:pt modelId="{078AEE75-E52D-4BAB-BA82-A63F9E32AD5B}" type="parTrans" cxnId="{0B05E756-3DB0-42DB-9C40-486A17B12A1B}">
      <dgm:prSet/>
      <dgm:spPr/>
      <dgm:t>
        <a:bodyPr/>
        <a:lstStyle/>
        <a:p>
          <a:endParaRPr lang="en-US"/>
        </a:p>
      </dgm:t>
    </dgm:pt>
    <dgm:pt modelId="{4F6329D2-6DBE-46E8-880F-2716DABB281D}">
      <dgm:prSe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dgm:spPr>
      <dgm:t>
        <a:bodyPr/>
        <a:lstStyle/>
        <a:p>
          <a:r>
            <a:rPr lang="en-US" sz="1400" dirty="0"/>
            <a:t>Identity confirmed. Privileges granted based on local group membership</a:t>
          </a:r>
        </a:p>
        <a:p>
          <a:r>
            <a:rPr lang="en-US" sz="1400" dirty="0"/>
            <a:t>PS session on remote system via </a:t>
          </a:r>
          <a:r>
            <a:rPr lang="en-US" sz="1400" b="0" dirty="0"/>
            <a:t>WS-MAN / WinRM</a:t>
          </a:r>
        </a:p>
      </dgm:t>
    </dgm:pt>
    <dgm:pt modelId="{2207AB4A-2698-48A0-B844-604D503CF552}" type="parTrans" cxnId="{152F183B-CFCB-486F-9AE2-467D54F6F78D}">
      <dgm:prSet/>
      <dgm:spPr/>
      <dgm:t>
        <a:bodyPr/>
        <a:lstStyle/>
        <a:p>
          <a:endParaRPr lang="en-US"/>
        </a:p>
      </dgm:t>
    </dgm:pt>
    <dgm:pt modelId="{C3298EAA-B802-49CB-A71A-C0AB9FBCB92D}" type="sibTrans" cxnId="{152F183B-CFCB-486F-9AE2-467D54F6F78D}">
      <dgm:prSet phldrT="02" phldr="0"/>
      <dgm:spPr/>
      <dgm:t>
        <a:bodyPr/>
        <a:lstStyle/>
        <a:p>
          <a:r>
            <a:rPr lang="en-US"/>
            <a:t>02</a:t>
          </a:r>
          <a:endParaRPr lang="en-US" dirty="0"/>
        </a:p>
      </dgm:t>
    </dgm:pt>
    <dgm:pt modelId="{3E0A0CD5-C279-4602-8898-67DF4E519AF7}" type="pres">
      <dgm:prSet presAssocID="{BD9C5D46-2392-4FD0-890E-B470CF150ED2}" presName="Name0" presStyleCnt="0">
        <dgm:presLayoutVars>
          <dgm:animLvl val="lvl"/>
          <dgm:resizeHandles val="exact"/>
        </dgm:presLayoutVars>
      </dgm:prSet>
      <dgm:spPr/>
    </dgm:pt>
    <dgm:pt modelId="{AA99D4BC-9710-4F99-8F73-039B516BBCCF}" type="pres">
      <dgm:prSet presAssocID="{72659495-1A44-44FB-A814-06BF6A1AC3DF}" presName="compositeNode" presStyleCnt="0">
        <dgm:presLayoutVars>
          <dgm:bulletEnabled val="1"/>
        </dgm:presLayoutVars>
      </dgm:prSet>
      <dgm:spPr/>
    </dgm:pt>
    <dgm:pt modelId="{5040EC43-09C2-4B05-BCF2-F5643D9DE158}" type="pres">
      <dgm:prSet presAssocID="{72659495-1A44-44FB-A814-06BF6A1AC3DF}" presName="bgRect" presStyleLbl="alignNode1" presStyleIdx="0" presStyleCnt="4"/>
      <dgm:spPr/>
    </dgm:pt>
    <dgm:pt modelId="{6B546BDB-31B3-4785-AFC6-B0655E9A7871}" type="pres">
      <dgm:prSet presAssocID="{EBC35E77-1A70-4129-B562-7247086991B7}" presName="sibTransNodeRect" presStyleLbl="alignNode1" presStyleIdx="0" presStyleCnt="4">
        <dgm:presLayoutVars>
          <dgm:chMax val="0"/>
          <dgm:bulletEnabled val="1"/>
        </dgm:presLayoutVars>
      </dgm:prSet>
      <dgm:spPr/>
    </dgm:pt>
    <dgm:pt modelId="{356E278F-E7AA-4F2E-A82F-432398529CBA}" type="pres">
      <dgm:prSet presAssocID="{72659495-1A44-44FB-A814-06BF6A1AC3DF}" presName="nodeRect" presStyleLbl="alignNode1" presStyleIdx="0" presStyleCnt="4">
        <dgm:presLayoutVars>
          <dgm:bulletEnabled val="1"/>
        </dgm:presLayoutVars>
      </dgm:prSet>
      <dgm:spPr/>
    </dgm:pt>
    <dgm:pt modelId="{9B8CA346-E6FF-4B9B-894C-25C51722642F}" type="pres">
      <dgm:prSet presAssocID="{EBC35E77-1A70-4129-B562-7247086991B7}" presName="sibTrans" presStyleCnt="0"/>
      <dgm:spPr/>
    </dgm:pt>
    <dgm:pt modelId="{66834570-7749-49D9-8253-E8A913C8926E}" type="pres">
      <dgm:prSet presAssocID="{4F6329D2-6DBE-46E8-880F-2716DABB281D}" presName="compositeNode" presStyleCnt="0">
        <dgm:presLayoutVars>
          <dgm:bulletEnabled val="1"/>
        </dgm:presLayoutVars>
      </dgm:prSet>
      <dgm:spPr/>
    </dgm:pt>
    <dgm:pt modelId="{E189E888-5598-45EE-8610-C8648049A653}" type="pres">
      <dgm:prSet presAssocID="{4F6329D2-6DBE-46E8-880F-2716DABB281D}" presName="bgRect" presStyleLbl="alignNode1" presStyleIdx="1" presStyleCnt="4"/>
      <dgm:spPr/>
    </dgm:pt>
    <dgm:pt modelId="{09F9F82A-5A35-4DD9-91AC-034653773F98}" type="pres">
      <dgm:prSet presAssocID="{C3298EAA-B802-49CB-A71A-C0AB9FBCB92D}" presName="sibTransNodeRect" presStyleLbl="alignNode1" presStyleIdx="1" presStyleCnt="4">
        <dgm:presLayoutVars>
          <dgm:chMax val="0"/>
          <dgm:bulletEnabled val="1"/>
        </dgm:presLayoutVars>
      </dgm:prSet>
      <dgm:spPr/>
    </dgm:pt>
    <dgm:pt modelId="{BFDD095A-FDC6-4986-8262-B0A614322469}" type="pres">
      <dgm:prSet presAssocID="{4F6329D2-6DBE-46E8-880F-2716DABB281D}" presName="nodeRect" presStyleLbl="alignNode1" presStyleIdx="1" presStyleCnt="4">
        <dgm:presLayoutVars>
          <dgm:bulletEnabled val="1"/>
        </dgm:presLayoutVars>
      </dgm:prSet>
      <dgm:spPr/>
    </dgm:pt>
    <dgm:pt modelId="{DC4B0A19-355D-4851-A2A1-EA6AD38FAD49}" type="pres">
      <dgm:prSet presAssocID="{C3298EAA-B802-49CB-A71A-C0AB9FBCB92D}" presName="sibTrans" presStyleCnt="0"/>
      <dgm:spPr/>
    </dgm:pt>
    <dgm:pt modelId="{13D7DAE6-55EF-4072-8F5B-EC9373A5AE1C}" type="pres">
      <dgm:prSet presAssocID="{88D1E64C-F40C-4E22-9452-4202B4DC7355}" presName="compositeNode" presStyleCnt="0">
        <dgm:presLayoutVars>
          <dgm:bulletEnabled val="1"/>
        </dgm:presLayoutVars>
      </dgm:prSet>
      <dgm:spPr/>
    </dgm:pt>
    <dgm:pt modelId="{B1FA9668-F131-4C6A-AC0D-5295B01B03DB}" type="pres">
      <dgm:prSet presAssocID="{88D1E64C-F40C-4E22-9452-4202B4DC7355}" presName="bgRect" presStyleLbl="alignNode1" presStyleIdx="2" presStyleCnt="4"/>
      <dgm:spPr/>
    </dgm:pt>
    <dgm:pt modelId="{4FCC62AD-C32B-4206-80F1-E10C5458E267}" type="pres">
      <dgm:prSet presAssocID="{C541CF15-B35F-4FF0-A8A2-34113D3476A5}" presName="sibTransNodeRect" presStyleLbl="alignNode1" presStyleIdx="2" presStyleCnt="4">
        <dgm:presLayoutVars>
          <dgm:chMax val="0"/>
          <dgm:bulletEnabled val="1"/>
        </dgm:presLayoutVars>
      </dgm:prSet>
      <dgm:spPr/>
    </dgm:pt>
    <dgm:pt modelId="{49C2C473-E98E-47C0-9DAD-AF7767F3E8EF}" type="pres">
      <dgm:prSet presAssocID="{88D1E64C-F40C-4E22-9452-4202B4DC7355}" presName="nodeRect" presStyleLbl="alignNode1" presStyleIdx="2" presStyleCnt="4">
        <dgm:presLayoutVars>
          <dgm:bulletEnabled val="1"/>
        </dgm:presLayoutVars>
      </dgm:prSet>
      <dgm:spPr/>
    </dgm:pt>
    <dgm:pt modelId="{376C8595-3F97-4FCA-8EEA-A5F2847DCCD2}" type="pres">
      <dgm:prSet presAssocID="{C541CF15-B35F-4FF0-A8A2-34113D3476A5}" presName="sibTrans" presStyleCnt="0"/>
      <dgm:spPr/>
    </dgm:pt>
    <dgm:pt modelId="{65DA27B1-5343-4EEA-A8A8-42FEBC9C1C2E}" type="pres">
      <dgm:prSet presAssocID="{92D42E33-1FAC-4AE0-A1F1-81BEF684D5EE}" presName="compositeNode" presStyleCnt="0">
        <dgm:presLayoutVars>
          <dgm:bulletEnabled val="1"/>
        </dgm:presLayoutVars>
      </dgm:prSet>
      <dgm:spPr/>
    </dgm:pt>
    <dgm:pt modelId="{9409DED0-C427-4C16-90E1-5A1663A5AE5D}" type="pres">
      <dgm:prSet presAssocID="{92D42E33-1FAC-4AE0-A1F1-81BEF684D5EE}" presName="bgRect" presStyleLbl="alignNode1" presStyleIdx="3" presStyleCnt="4"/>
      <dgm:spPr/>
    </dgm:pt>
    <dgm:pt modelId="{60A8BA8C-22BB-4838-BB1E-96D25F1EFC30}" type="pres">
      <dgm:prSet presAssocID="{84C324A8-DB56-4C1E-A170-040A859DF479}" presName="sibTransNodeRect" presStyleLbl="alignNode1" presStyleIdx="3" presStyleCnt="4">
        <dgm:presLayoutVars>
          <dgm:chMax val="0"/>
          <dgm:bulletEnabled val="1"/>
        </dgm:presLayoutVars>
      </dgm:prSet>
      <dgm:spPr/>
    </dgm:pt>
    <dgm:pt modelId="{2A268A4F-5E70-47BF-A11B-B96CD38BF8A1}" type="pres">
      <dgm:prSet presAssocID="{92D42E33-1FAC-4AE0-A1F1-81BEF684D5EE}" presName="nodeRect" presStyleLbl="alignNode1" presStyleIdx="3" presStyleCnt="4">
        <dgm:presLayoutVars>
          <dgm:bulletEnabled val="1"/>
        </dgm:presLayoutVars>
      </dgm:prSet>
      <dgm:spPr/>
    </dgm:pt>
  </dgm:ptLst>
  <dgm:cxnLst>
    <dgm:cxn modelId="{DE8E9A06-FB4B-4F45-A259-DE05AA0D5745}" type="presOf" srcId="{C541CF15-B35F-4FF0-A8A2-34113D3476A5}" destId="{4FCC62AD-C32B-4206-80F1-E10C5458E267}" srcOrd="0" destOrd="0" presId="urn:microsoft.com/office/officeart/2016/7/layout/LinearBlockProcessNumbered"/>
    <dgm:cxn modelId="{B2FA311A-2641-4531-9552-7633A7656936}" srcId="{BD9C5D46-2392-4FD0-890E-B470CF150ED2}" destId="{72659495-1A44-44FB-A814-06BF6A1AC3DF}" srcOrd="0" destOrd="0" parTransId="{4887AAC2-0F35-455E-8E7B-1E1988F792CC}" sibTransId="{EBC35E77-1A70-4129-B562-7247086991B7}"/>
    <dgm:cxn modelId="{506FD829-06C4-4904-AEDA-A7B050A6F20F}" type="presOf" srcId="{4F6329D2-6DBE-46E8-880F-2716DABB281D}" destId="{BFDD095A-FDC6-4986-8262-B0A614322469}" srcOrd="1" destOrd="0" presId="urn:microsoft.com/office/officeart/2016/7/layout/LinearBlockProcessNumbered"/>
    <dgm:cxn modelId="{C2D3762F-8B63-47A8-83FB-AE37418B0FC7}" type="presOf" srcId="{EBC35E77-1A70-4129-B562-7247086991B7}" destId="{6B546BDB-31B3-4785-AFC6-B0655E9A7871}" srcOrd="0" destOrd="0" presId="urn:microsoft.com/office/officeart/2016/7/layout/LinearBlockProcessNumbered"/>
    <dgm:cxn modelId="{152F183B-CFCB-486F-9AE2-467D54F6F78D}" srcId="{BD9C5D46-2392-4FD0-890E-B470CF150ED2}" destId="{4F6329D2-6DBE-46E8-880F-2716DABB281D}" srcOrd="1" destOrd="0" parTransId="{2207AB4A-2698-48A0-B844-604D503CF552}" sibTransId="{C3298EAA-B802-49CB-A71A-C0AB9FBCB92D}"/>
    <dgm:cxn modelId="{27F1ED60-5425-4705-92CC-4AFCED44416D}" type="presOf" srcId="{92D42E33-1FAC-4AE0-A1F1-81BEF684D5EE}" destId="{2A268A4F-5E70-47BF-A11B-B96CD38BF8A1}" srcOrd="1" destOrd="0" presId="urn:microsoft.com/office/officeart/2016/7/layout/LinearBlockProcessNumbered"/>
    <dgm:cxn modelId="{85174142-4980-4EF8-814F-25E29DE1E829}" type="presOf" srcId="{88D1E64C-F40C-4E22-9452-4202B4DC7355}" destId="{B1FA9668-F131-4C6A-AC0D-5295B01B03DB}" srcOrd="0" destOrd="0" presId="urn:microsoft.com/office/officeart/2016/7/layout/LinearBlockProcessNumbered"/>
    <dgm:cxn modelId="{31986B62-7D03-41A0-A229-5BA0B9A14F8A}" type="presOf" srcId="{88D1E64C-F40C-4E22-9452-4202B4DC7355}" destId="{49C2C473-E98E-47C0-9DAD-AF7767F3E8EF}" srcOrd="1" destOrd="0" presId="urn:microsoft.com/office/officeart/2016/7/layout/LinearBlockProcessNumbered"/>
    <dgm:cxn modelId="{E6169F6E-65B8-493A-960B-70D6FC251441}" type="presOf" srcId="{4F6329D2-6DBE-46E8-880F-2716DABB281D}" destId="{E189E888-5598-45EE-8610-C8648049A653}" srcOrd="0" destOrd="0" presId="urn:microsoft.com/office/officeart/2016/7/layout/LinearBlockProcessNumbered"/>
    <dgm:cxn modelId="{C6CC9D51-2CED-4641-AC73-E329BB6F6191}" type="presOf" srcId="{92D42E33-1FAC-4AE0-A1F1-81BEF684D5EE}" destId="{9409DED0-C427-4C16-90E1-5A1663A5AE5D}" srcOrd="0" destOrd="0" presId="urn:microsoft.com/office/officeart/2016/7/layout/LinearBlockProcessNumbered"/>
    <dgm:cxn modelId="{0B05E756-3DB0-42DB-9C40-486A17B12A1B}" srcId="{BD9C5D46-2392-4FD0-890E-B470CF150ED2}" destId="{92D42E33-1FAC-4AE0-A1F1-81BEF684D5EE}" srcOrd="3" destOrd="0" parTransId="{078AEE75-E52D-4BAB-BA82-A63F9E32AD5B}" sibTransId="{84C324A8-DB56-4C1E-A170-040A859DF479}"/>
    <dgm:cxn modelId="{0BC6D381-1DAF-4AAB-AB56-1CE122E96924}" type="presOf" srcId="{BD9C5D46-2392-4FD0-890E-B470CF150ED2}" destId="{3E0A0CD5-C279-4602-8898-67DF4E519AF7}" srcOrd="0" destOrd="0" presId="urn:microsoft.com/office/officeart/2016/7/layout/LinearBlockProcessNumbered"/>
    <dgm:cxn modelId="{7B640A8D-39E1-4233-8D6E-26D538D383E2}" srcId="{BD9C5D46-2392-4FD0-890E-B470CF150ED2}" destId="{88D1E64C-F40C-4E22-9452-4202B4DC7355}" srcOrd="2" destOrd="0" parTransId="{79FC17EB-59D0-4D90-95D8-3AEAA5990D81}" sibTransId="{C541CF15-B35F-4FF0-A8A2-34113D3476A5}"/>
    <dgm:cxn modelId="{2AE0F0B6-4A9D-44BF-BF33-75DE75D94BF4}" type="presOf" srcId="{72659495-1A44-44FB-A814-06BF6A1AC3DF}" destId="{5040EC43-09C2-4B05-BCF2-F5643D9DE158}" srcOrd="0" destOrd="0" presId="urn:microsoft.com/office/officeart/2016/7/layout/LinearBlockProcessNumbered"/>
    <dgm:cxn modelId="{1FA010BB-CB5C-488E-9DF9-1D430311D2E2}" type="presOf" srcId="{84C324A8-DB56-4C1E-A170-040A859DF479}" destId="{60A8BA8C-22BB-4838-BB1E-96D25F1EFC30}" srcOrd="0" destOrd="0" presId="urn:microsoft.com/office/officeart/2016/7/layout/LinearBlockProcessNumbered"/>
    <dgm:cxn modelId="{D2F006ED-3706-4A18-B83A-6C4889B97D40}" type="presOf" srcId="{C3298EAA-B802-49CB-A71A-C0AB9FBCB92D}" destId="{09F9F82A-5A35-4DD9-91AC-034653773F98}" srcOrd="0" destOrd="0" presId="urn:microsoft.com/office/officeart/2016/7/layout/LinearBlockProcessNumbered"/>
    <dgm:cxn modelId="{8F4F06EF-4BE1-4C5B-9864-5CB988231984}" type="presOf" srcId="{72659495-1A44-44FB-A814-06BF6A1AC3DF}" destId="{356E278F-E7AA-4F2E-A82F-432398529CBA}" srcOrd="1" destOrd="0" presId="urn:microsoft.com/office/officeart/2016/7/layout/LinearBlockProcessNumbered"/>
    <dgm:cxn modelId="{4AE4FB25-C652-4277-AB79-3D60E7FB8EAA}" type="presParOf" srcId="{3E0A0CD5-C279-4602-8898-67DF4E519AF7}" destId="{AA99D4BC-9710-4F99-8F73-039B516BBCCF}" srcOrd="0" destOrd="0" presId="urn:microsoft.com/office/officeart/2016/7/layout/LinearBlockProcessNumbered"/>
    <dgm:cxn modelId="{64F7668F-D747-4012-8895-6A31FA30D8A7}" type="presParOf" srcId="{AA99D4BC-9710-4F99-8F73-039B516BBCCF}" destId="{5040EC43-09C2-4B05-BCF2-F5643D9DE158}" srcOrd="0" destOrd="0" presId="urn:microsoft.com/office/officeart/2016/7/layout/LinearBlockProcessNumbered"/>
    <dgm:cxn modelId="{C3EFD254-3F4C-4A54-B190-FBBA41DB34F9}" type="presParOf" srcId="{AA99D4BC-9710-4F99-8F73-039B516BBCCF}" destId="{6B546BDB-31B3-4785-AFC6-B0655E9A7871}" srcOrd="1" destOrd="0" presId="urn:microsoft.com/office/officeart/2016/7/layout/LinearBlockProcessNumbered"/>
    <dgm:cxn modelId="{B7CC97FC-C5FF-44D5-AF90-06E66242579A}" type="presParOf" srcId="{AA99D4BC-9710-4F99-8F73-039B516BBCCF}" destId="{356E278F-E7AA-4F2E-A82F-432398529CBA}" srcOrd="2" destOrd="0" presId="urn:microsoft.com/office/officeart/2016/7/layout/LinearBlockProcessNumbered"/>
    <dgm:cxn modelId="{1E002382-B29C-418A-A5B9-40507669499F}" type="presParOf" srcId="{3E0A0CD5-C279-4602-8898-67DF4E519AF7}" destId="{9B8CA346-E6FF-4B9B-894C-25C51722642F}" srcOrd="1" destOrd="0" presId="urn:microsoft.com/office/officeart/2016/7/layout/LinearBlockProcessNumbered"/>
    <dgm:cxn modelId="{589F3DE0-6FF3-441A-9097-D09D0F98736E}" type="presParOf" srcId="{3E0A0CD5-C279-4602-8898-67DF4E519AF7}" destId="{66834570-7749-49D9-8253-E8A913C8926E}" srcOrd="2" destOrd="0" presId="urn:microsoft.com/office/officeart/2016/7/layout/LinearBlockProcessNumbered"/>
    <dgm:cxn modelId="{F16169F5-6660-481A-BBA0-6A6970606E5A}" type="presParOf" srcId="{66834570-7749-49D9-8253-E8A913C8926E}" destId="{E189E888-5598-45EE-8610-C8648049A653}" srcOrd="0" destOrd="0" presId="urn:microsoft.com/office/officeart/2016/7/layout/LinearBlockProcessNumbered"/>
    <dgm:cxn modelId="{598D905B-65DD-47E3-812B-319CA9D01CE0}" type="presParOf" srcId="{66834570-7749-49D9-8253-E8A913C8926E}" destId="{09F9F82A-5A35-4DD9-91AC-034653773F98}" srcOrd="1" destOrd="0" presId="urn:microsoft.com/office/officeart/2016/7/layout/LinearBlockProcessNumbered"/>
    <dgm:cxn modelId="{B0709A84-0540-40A0-BD84-E75B662F9E4F}" type="presParOf" srcId="{66834570-7749-49D9-8253-E8A913C8926E}" destId="{BFDD095A-FDC6-4986-8262-B0A614322469}" srcOrd="2" destOrd="0" presId="urn:microsoft.com/office/officeart/2016/7/layout/LinearBlockProcessNumbered"/>
    <dgm:cxn modelId="{5469F548-71A7-4B58-B6E1-6C171BBC2919}" type="presParOf" srcId="{3E0A0CD5-C279-4602-8898-67DF4E519AF7}" destId="{DC4B0A19-355D-4851-A2A1-EA6AD38FAD49}" srcOrd="3" destOrd="0" presId="urn:microsoft.com/office/officeart/2016/7/layout/LinearBlockProcessNumbered"/>
    <dgm:cxn modelId="{62F4173C-9E14-4FFF-88B6-12617883C67D}" type="presParOf" srcId="{3E0A0CD5-C279-4602-8898-67DF4E519AF7}" destId="{13D7DAE6-55EF-4072-8F5B-EC9373A5AE1C}" srcOrd="4" destOrd="0" presId="urn:microsoft.com/office/officeart/2016/7/layout/LinearBlockProcessNumbered"/>
    <dgm:cxn modelId="{282B9437-44ED-4415-8C94-EE76F6795A94}" type="presParOf" srcId="{13D7DAE6-55EF-4072-8F5B-EC9373A5AE1C}" destId="{B1FA9668-F131-4C6A-AC0D-5295B01B03DB}" srcOrd="0" destOrd="0" presId="urn:microsoft.com/office/officeart/2016/7/layout/LinearBlockProcessNumbered"/>
    <dgm:cxn modelId="{514719CA-96D7-4CFD-B44B-62B049FEA73D}" type="presParOf" srcId="{13D7DAE6-55EF-4072-8F5B-EC9373A5AE1C}" destId="{4FCC62AD-C32B-4206-80F1-E10C5458E267}" srcOrd="1" destOrd="0" presId="urn:microsoft.com/office/officeart/2016/7/layout/LinearBlockProcessNumbered"/>
    <dgm:cxn modelId="{AA96B03D-3511-4A98-BBE8-A5D0DC0E56A5}" type="presParOf" srcId="{13D7DAE6-55EF-4072-8F5B-EC9373A5AE1C}" destId="{49C2C473-E98E-47C0-9DAD-AF7767F3E8EF}" srcOrd="2" destOrd="0" presId="urn:microsoft.com/office/officeart/2016/7/layout/LinearBlockProcessNumbered"/>
    <dgm:cxn modelId="{793D9337-3883-411C-92CD-E068288B8830}" type="presParOf" srcId="{3E0A0CD5-C279-4602-8898-67DF4E519AF7}" destId="{376C8595-3F97-4FCA-8EEA-A5F2847DCCD2}" srcOrd="5" destOrd="0" presId="urn:microsoft.com/office/officeart/2016/7/layout/LinearBlockProcessNumbered"/>
    <dgm:cxn modelId="{B0BDE6D6-FA67-4D1B-855E-211063A4F08B}" type="presParOf" srcId="{3E0A0CD5-C279-4602-8898-67DF4E519AF7}" destId="{65DA27B1-5343-4EEA-A8A8-42FEBC9C1C2E}" srcOrd="6" destOrd="0" presId="urn:microsoft.com/office/officeart/2016/7/layout/LinearBlockProcessNumbered"/>
    <dgm:cxn modelId="{00681A38-A3DA-4482-AC33-15FE1F6C5074}" type="presParOf" srcId="{65DA27B1-5343-4EEA-A8A8-42FEBC9C1C2E}" destId="{9409DED0-C427-4C16-90E1-5A1663A5AE5D}" srcOrd="0" destOrd="0" presId="urn:microsoft.com/office/officeart/2016/7/layout/LinearBlockProcessNumbered"/>
    <dgm:cxn modelId="{FD088FC5-826B-4194-9730-E311683D5994}" type="presParOf" srcId="{65DA27B1-5343-4EEA-A8A8-42FEBC9C1C2E}" destId="{60A8BA8C-22BB-4838-BB1E-96D25F1EFC30}" srcOrd="1" destOrd="0" presId="urn:microsoft.com/office/officeart/2016/7/layout/LinearBlockProcessNumbered"/>
    <dgm:cxn modelId="{40D7A0C8-EA15-474B-A303-EE4CD046EBA6}" type="presParOf" srcId="{65DA27B1-5343-4EEA-A8A8-42FEBC9C1C2E}" destId="{2A268A4F-5E70-47BF-A11B-B96CD38BF8A1}"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405D7D-6115-4B02-932A-8E025D224EA9}"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US"/>
        </a:p>
      </dgm:t>
    </dgm:pt>
    <dgm:pt modelId="{32CA09F3-0C81-4675-AB91-595EEA05A005}">
      <dgm:prSet phldrT="[Text]"/>
      <dgm:spPr/>
      <dgm:t>
        <a:bodyPr/>
        <a:lstStyle/>
        <a:p>
          <a:r>
            <a:rPr lang="en-US" b="1" dirty="0"/>
            <a:t>Enabling WINRM Service</a:t>
          </a:r>
          <a:endParaRPr lang="en-US" dirty="0"/>
        </a:p>
      </dgm:t>
    </dgm:pt>
    <dgm:pt modelId="{D30FE6F2-7BBE-4525-84D5-9741C821C6E3}" type="parTrans" cxnId="{FF6D905D-979B-4091-9BD0-6A7AC40A8C91}">
      <dgm:prSet/>
      <dgm:spPr/>
      <dgm:t>
        <a:bodyPr/>
        <a:lstStyle/>
        <a:p>
          <a:endParaRPr lang="en-US"/>
        </a:p>
      </dgm:t>
    </dgm:pt>
    <dgm:pt modelId="{B5367A24-D9AE-47FE-9A24-0C3DF858D6A2}" type="sibTrans" cxnId="{FF6D905D-979B-4091-9BD0-6A7AC40A8C91}">
      <dgm:prSet/>
      <dgm:spPr/>
      <dgm:t>
        <a:bodyPr/>
        <a:lstStyle/>
        <a:p>
          <a:endParaRPr lang="en-US"/>
        </a:p>
      </dgm:t>
    </dgm:pt>
    <dgm:pt modelId="{D23BF327-2829-476A-844A-F830D8B802DE}">
      <dgm:prSet phldrT="[Text]"/>
      <dgm:spPr/>
      <dgm:t>
        <a:bodyPr/>
        <a:lstStyle/>
        <a:p>
          <a:r>
            <a:rPr lang="en-US" b="1" dirty="0"/>
            <a:t>Setting WINRM to Auto Start</a:t>
          </a:r>
          <a:endParaRPr lang="en-US" dirty="0"/>
        </a:p>
      </dgm:t>
    </dgm:pt>
    <dgm:pt modelId="{902224D0-D1E4-4CD1-85E9-8B79252BEEAF}" type="parTrans" cxnId="{48F2A0DA-E623-4D19-845A-40D1075A6CA0}">
      <dgm:prSet/>
      <dgm:spPr/>
      <dgm:t>
        <a:bodyPr/>
        <a:lstStyle/>
        <a:p>
          <a:endParaRPr lang="en-US"/>
        </a:p>
      </dgm:t>
    </dgm:pt>
    <dgm:pt modelId="{F6B5573F-E851-4B26-8C91-93EB63F11C90}" type="sibTrans" cxnId="{48F2A0DA-E623-4D19-845A-40D1075A6CA0}">
      <dgm:prSet/>
      <dgm:spPr/>
      <dgm:t>
        <a:bodyPr/>
        <a:lstStyle/>
        <a:p>
          <a:endParaRPr lang="en-US"/>
        </a:p>
      </dgm:t>
    </dgm:pt>
    <dgm:pt modelId="{DA290F5A-CE0D-462F-AB51-71627EE66D26}">
      <dgm:prSet phldrT="[Text]"/>
      <dgm:spPr/>
      <dgm:t>
        <a:bodyPr/>
        <a:lstStyle/>
        <a:p>
          <a:r>
            <a:rPr lang="en-US" b="1" dirty="0"/>
            <a:t>Allow WinRM through the client firewall</a:t>
          </a:r>
          <a:endParaRPr lang="en-US" dirty="0"/>
        </a:p>
      </dgm:t>
    </dgm:pt>
    <dgm:pt modelId="{216597ED-4FC4-422A-8863-45003DF9A2DC}" type="parTrans" cxnId="{23C402B6-51C7-4F40-97A6-462A11B9C248}">
      <dgm:prSet/>
      <dgm:spPr/>
      <dgm:t>
        <a:bodyPr/>
        <a:lstStyle/>
        <a:p>
          <a:endParaRPr lang="en-US"/>
        </a:p>
      </dgm:t>
    </dgm:pt>
    <dgm:pt modelId="{330DBD49-90E7-4B4A-A101-297F54792D08}" type="sibTrans" cxnId="{23C402B6-51C7-4F40-97A6-462A11B9C248}">
      <dgm:prSet/>
      <dgm:spPr/>
      <dgm:t>
        <a:bodyPr/>
        <a:lstStyle/>
        <a:p>
          <a:endParaRPr lang="en-US"/>
        </a:p>
      </dgm:t>
    </dgm:pt>
    <dgm:pt modelId="{30D03F42-0436-4BE7-9495-20314F968825}" type="pres">
      <dgm:prSet presAssocID="{EA405D7D-6115-4B02-932A-8E025D224EA9}" presName="Name0" presStyleCnt="0">
        <dgm:presLayoutVars>
          <dgm:dir/>
          <dgm:resizeHandles val="exact"/>
        </dgm:presLayoutVars>
      </dgm:prSet>
      <dgm:spPr/>
    </dgm:pt>
    <dgm:pt modelId="{580F2D84-1A52-4719-B8C2-9A8184F10359}" type="pres">
      <dgm:prSet presAssocID="{32CA09F3-0C81-4675-AB91-595EEA05A005}" presName="node" presStyleLbl="node1" presStyleIdx="0" presStyleCnt="3">
        <dgm:presLayoutVars>
          <dgm:bulletEnabled val="1"/>
        </dgm:presLayoutVars>
      </dgm:prSet>
      <dgm:spPr/>
    </dgm:pt>
    <dgm:pt modelId="{0E642321-E833-4152-9137-E749AF99AE68}" type="pres">
      <dgm:prSet presAssocID="{B5367A24-D9AE-47FE-9A24-0C3DF858D6A2}" presName="sibTrans" presStyleLbl="sibTrans2D1" presStyleIdx="0" presStyleCnt="2"/>
      <dgm:spPr/>
    </dgm:pt>
    <dgm:pt modelId="{691BEA9E-9FE6-4AD5-AA32-9554787E31EF}" type="pres">
      <dgm:prSet presAssocID="{B5367A24-D9AE-47FE-9A24-0C3DF858D6A2}" presName="connectorText" presStyleLbl="sibTrans2D1" presStyleIdx="0" presStyleCnt="2"/>
      <dgm:spPr/>
    </dgm:pt>
    <dgm:pt modelId="{C1992F12-62CA-48B2-89E7-4CDB88047461}" type="pres">
      <dgm:prSet presAssocID="{D23BF327-2829-476A-844A-F830D8B802DE}" presName="node" presStyleLbl="node1" presStyleIdx="1" presStyleCnt="3">
        <dgm:presLayoutVars>
          <dgm:bulletEnabled val="1"/>
        </dgm:presLayoutVars>
      </dgm:prSet>
      <dgm:spPr/>
    </dgm:pt>
    <dgm:pt modelId="{EDBEBAD9-C96A-45C3-9AA9-AF4774407F51}" type="pres">
      <dgm:prSet presAssocID="{F6B5573F-E851-4B26-8C91-93EB63F11C90}" presName="sibTrans" presStyleLbl="sibTrans2D1" presStyleIdx="1" presStyleCnt="2"/>
      <dgm:spPr/>
    </dgm:pt>
    <dgm:pt modelId="{223FC6FD-6B9B-4110-8197-6D8B460C2996}" type="pres">
      <dgm:prSet presAssocID="{F6B5573F-E851-4B26-8C91-93EB63F11C90}" presName="connectorText" presStyleLbl="sibTrans2D1" presStyleIdx="1" presStyleCnt="2"/>
      <dgm:spPr/>
    </dgm:pt>
    <dgm:pt modelId="{C3C7E920-99CD-449D-BC3B-6549D9AB1B10}" type="pres">
      <dgm:prSet presAssocID="{DA290F5A-CE0D-462F-AB51-71627EE66D26}" presName="node" presStyleLbl="node1" presStyleIdx="2" presStyleCnt="3">
        <dgm:presLayoutVars>
          <dgm:bulletEnabled val="1"/>
        </dgm:presLayoutVars>
      </dgm:prSet>
      <dgm:spPr/>
    </dgm:pt>
  </dgm:ptLst>
  <dgm:cxnLst>
    <dgm:cxn modelId="{89887E1C-6628-48B1-BC55-468F9B2AFE91}" type="presOf" srcId="{DA290F5A-CE0D-462F-AB51-71627EE66D26}" destId="{C3C7E920-99CD-449D-BC3B-6549D9AB1B10}" srcOrd="0" destOrd="0" presId="urn:microsoft.com/office/officeart/2005/8/layout/process1"/>
    <dgm:cxn modelId="{00FC2631-EEAE-4D46-8480-CACBFE0BC995}" type="presOf" srcId="{B5367A24-D9AE-47FE-9A24-0C3DF858D6A2}" destId="{691BEA9E-9FE6-4AD5-AA32-9554787E31EF}" srcOrd="1" destOrd="0" presId="urn:microsoft.com/office/officeart/2005/8/layout/process1"/>
    <dgm:cxn modelId="{FF6D905D-979B-4091-9BD0-6A7AC40A8C91}" srcId="{EA405D7D-6115-4B02-932A-8E025D224EA9}" destId="{32CA09F3-0C81-4675-AB91-595EEA05A005}" srcOrd="0" destOrd="0" parTransId="{D30FE6F2-7BBE-4525-84D5-9741C821C6E3}" sibTransId="{B5367A24-D9AE-47FE-9A24-0C3DF858D6A2}"/>
    <dgm:cxn modelId="{04044295-4048-40C7-A9B0-1EB1B05CE909}" type="presOf" srcId="{F6B5573F-E851-4B26-8C91-93EB63F11C90}" destId="{EDBEBAD9-C96A-45C3-9AA9-AF4774407F51}" srcOrd="0" destOrd="0" presId="urn:microsoft.com/office/officeart/2005/8/layout/process1"/>
    <dgm:cxn modelId="{030D4BA1-149B-460E-AC7C-EA5CFCD0676C}" type="presOf" srcId="{D23BF327-2829-476A-844A-F830D8B802DE}" destId="{C1992F12-62CA-48B2-89E7-4CDB88047461}" srcOrd="0" destOrd="0" presId="urn:microsoft.com/office/officeart/2005/8/layout/process1"/>
    <dgm:cxn modelId="{23C402B6-51C7-4F40-97A6-462A11B9C248}" srcId="{EA405D7D-6115-4B02-932A-8E025D224EA9}" destId="{DA290F5A-CE0D-462F-AB51-71627EE66D26}" srcOrd="2" destOrd="0" parTransId="{216597ED-4FC4-422A-8863-45003DF9A2DC}" sibTransId="{330DBD49-90E7-4B4A-A101-297F54792D08}"/>
    <dgm:cxn modelId="{5F8033CE-0F10-42FD-86C0-E920EB0A5A46}" type="presOf" srcId="{F6B5573F-E851-4B26-8C91-93EB63F11C90}" destId="{223FC6FD-6B9B-4110-8197-6D8B460C2996}" srcOrd="1" destOrd="0" presId="urn:microsoft.com/office/officeart/2005/8/layout/process1"/>
    <dgm:cxn modelId="{9C78B2D4-00CC-4FA7-B2F2-D2466C19E870}" type="presOf" srcId="{B5367A24-D9AE-47FE-9A24-0C3DF858D6A2}" destId="{0E642321-E833-4152-9137-E749AF99AE68}" srcOrd="0" destOrd="0" presId="urn:microsoft.com/office/officeart/2005/8/layout/process1"/>
    <dgm:cxn modelId="{48F2A0DA-E623-4D19-845A-40D1075A6CA0}" srcId="{EA405D7D-6115-4B02-932A-8E025D224EA9}" destId="{D23BF327-2829-476A-844A-F830D8B802DE}" srcOrd="1" destOrd="0" parTransId="{902224D0-D1E4-4CD1-85E9-8B79252BEEAF}" sibTransId="{F6B5573F-E851-4B26-8C91-93EB63F11C90}"/>
    <dgm:cxn modelId="{6B2F02DF-D97C-4A98-B193-DBDE3C34E281}" type="presOf" srcId="{EA405D7D-6115-4B02-932A-8E025D224EA9}" destId="{30D03F42-0436-4BE7-9495-20314F968825}" srcOrd="0" destOrd="0" presId="urn:microsoft.com/office/officeart/2005/8/layout/process1"/>
    <dgm:cxn modelId="{9ED21EFF-9D44-49BD-8AF9-4B711298F761}" type="presOf" srcId="{32CA09F3-0C81-4675-AB91-595EEA05A005}" destId="{580F2D84-1A52-4719-B8C2-9A8184F10359}" srcOrd="0" destOrd="0" presId="urn:microsoft.com/office/officeart/2005/8/layout/process1"/>
    <dgm:cxn modelId="{460C8CE5-7138-444F-B121-826DEED183B6}" type="presParOf" srcId="{30D03F42-0436-4BE7-9495-20314F968825}" destId="{580F2D84-1A52-4719-B8C2-9A8184F10359}" srcOrd="0" destOrd="0" presId="urn:microsoft.com/office/officeart/2005/8/layout/process1"/>
    <dgm:cxn modelId="{9CAFBC51-50D5-4484-BAF0-A567B7CF462E}" type="presParOf" srcId="{30D03F42-0436-4BE7-9495-20314F968825}" destId="{0E642321-E833-4152-9137-E749AF99AE68}" srcOrd="1" destOrd="0" presId="urn:microsoft.com/office/officeart/2005/8/layout/process1"/>
    <dgm:cxn modelId="{6ADCF10D-959F-420C-96A1-32053AE3DB95}" type="presParOf" srcId="{0E642321-E833-4152-9137-E749AF99AE68}" destId="{691BEA9E-9FE6-4AD5-AA32-9554787E31EF}" srcOrd="0" destOrd="0" presId="urn:microsoft.com/office/officeart/2005/8/layout/process1"/>
    <dgm:cxn modelId="{C4D14411-6D8D-40DD-9392-CD5CA6AB95B8}" type="presParOf" srcId="{30D03F42-0436-4BE7-9495-20314F968825}" destId="{C1992F12-62CA-48B2-89E7-4CDB88047461}" srcOrd="2" destOrd="0" presId="urn:microsoft.com/office/officeart/2005/8/layout/process1"/>
    <dgm:cxn modelId="{C8A5E464-18C6-4632-8144-0C5A8D3A5E1A}" type="presParOf" srcId="{30D03F42-0436-4BE7-9495-20314F968825}" destId="{EDBEBAD9-C96A-45C3-9AA9-AF4774407F51}" srcOrd="3" destOrd="0" presId="urn:microsoft.com/office/officeart/2005/8/layout/process1"/>
    <dgm:cxn modelId="{FD5441C5-603E-4F7B-AC58-79BDFF82D896}" type="presParOf" srcId="{EDBEBAD9-C96A-45C3-9AA9-AF4774407F51}" destId="{223FC6FD-6B9B-4110-8197-6D8B460C2996}" srcOrd="0" destOrd="0" presId="urn:microsoft.com/office/officeart/2005/8/layout/process1"/>
    <dgm:cxn modelId="{0FD0ADCC-5C81-4586-8A98-D97DB3A3C93D}" type="presParOf" srcId="{30D03F42-0436-4BE7-9495-20314F968825}" destId="{C3C7E920-99CD-449D-BC3B-6549D9AB1B10}" srcOrd="4"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C77C11B-F158-467A-80CD-E0B70A91CE8D}" type="doc">
      <dgm:prSet loTypeId="urn:microsoft.com/office/officeart/2005/8/layout/process1" loCatId="process" qsTypeId="urn:microsoft.com/office/officeart/2005/8/quickstyle/simple1" qsCatId="simple" csTypeId="urn:microsoft.com/office/officeart/2005/8/colors/accent1_4" csCatId="accent1" phldr="1"/>
      <dgm:spPr/>
      <dgm:t>
        <a:bodyPr/>
        <a:lstStyle/>
        <a:p>
          <a:endParaRPr lang="en-US"/>
        </a:p>
      </dgm:t>
    </dgm:pt>
    <dgm:pt modelId="{2045E2C2-DC82-4A36-BAAF-036E7BF4685D}">
      <dgm:prSet/>
      <dgm:spPr/>
      <dgm:t>
        <a:bodyPr/>
        <a:lstStyle/>
        <a:p>
          <a:r>
            <a:rPr lang="en-US" b="1" dirty="0"/>
            <a:t>Enable WINRM Service and set to auto start</a:t>
          </a:r>
          <a:endParaRPr lang="en-US" dirty="0"/>
        </a:p>
      </dgm:t>
    </dgm:pt>
    <dgm:pt modelId="{9D8B9582-F54E-4DFE-85FC-3B942F800A7C}" type="parTrans" cxnId="{0589C0D4-B824-4D19-9DA5-746C5B5E9DC7}">
      <dgm:prSet/>
      <dgm:spPr/>
      <dgm:t>
        <a:bodyPr/>
        <a:lstStyle/>
        <a:p>
          <a:endParaRPr lang="en-US"/>
        </a:p>
      </dgm:t>
    </dgm:pt>
    <dgm:pt modelId="{E30E0F37-B221-4717-B724-44F01CFE4DAB}" type="sibTrans" cxnId="{0589C0D4-B824-4D19-9DA5-746C5B5E9DC7}">
      <dgm:prSet/>
      <dgm:spPr/>
      <dgm:t>
        <a:bodyPr/>
        <a:lstStyle/>
        <a:p>
          <a:endParaRPr lang="en-US"/>
        </a:p>
      </dgm:t>
    </dgm:pt>
    <dgm:pt modelId="{9640532E-559F-42CE-B4DE-65B2C2342C87}">
      <dgm:prSet/>
      <dgm:spPr/>
      <dgm:t>
        <a:bodyPr/>
        <a:lstStyle/>
        <a:p>
          <a:r>
            <a:rPr lang="en-US" b="1" dirty="0"/>
            <a:t>Configure Windows Firewall Exception</a:t>
          </a:r>
          <a:endParaRPr lang="en-US" dirty="0"/>
        </a:p>
      </dgm:t>
    </dgm:pt>
    <dgm:pt modelId="{197CF1AB-44CF-4919-A12B-1FBA43B3236C}" type="parTrans" cxnId="{0BC31E81-BBEB-4BF9-B2BE-CA419A62F42E}">
      <dgm:prSet/>
      <dgm:spPr/>
      <dgm:t>
        <a:bodyPr/>
        <a:lstStyle/>
        <a:p>
          <a:endParaRPr lang="en-US"/>
        </a:p>
      </dgm:t>
    </dgm:pt>
    <dgm:pt modelId="{27F2EA10-482F-46AC-A9E7-04544B57D24B}" type="sibTrans" cxnId="{0BC31E81-BBEB-4BF9-B2BE-CA419A62F42E}">
      <dgm:prSet/>
      <dgm:spPr/>
      <dgm:t>
        <a:bodyPr/>
        <a:lstStyle/>
        <a:p>
          <a:endParaRPr lang="en-US"/>
        </a:p>
      </dgm:t>
    </dgm:pt>
    <dgm:pt modelId="{4876DF4A-9D29-4D80-B034-C2225B312252}">
      <dgm:prSet/>
      <dgm:spPr/>
      <dgm:t>
        <a:bodyPr/>
        <a:lstStyle/>
        <a:p>
          <a:r>
            <a:rPr lang="en-US" b="1" dirty="0"/>
            <a:t>Decide who gets access</a:t>
          </a:r>
          <a:endParaRPr lang="en-US" dirty="0"/>
        </a:p>
      </dgm:t>
    </dgm:pt>
    <dgm:pt modelId="{8F21AEDB-2686-4736-A4DE-C269A34D25DF}" type="parTrans" cxnId="{290E0402-D5AD-4294-AC9E-6BC5A308CFCC}">
      <dgm:prSet/>
      <dgm:spPr/>
      <dgm:t>
        <a:bodyPr/>
        <a:lstStyle/>
        <a:p>
          <a:endParaRPr lang="en-US"/>
        </a:p>
      </dgm:t>
    </dgm:pt>
    <dgm:pt modelId="{70F9D384-F2D9-498A-ACD3-736E163D9B29}" type="sibTrans" cxnId="{290E0402-D5AD-4294-AC9E-6BC5A308CFCC}">
      <dgm:prSet/>
      <dgm:spPr/>
      <dgm:t>
        <a:bodyPr/>
        <a:lstStyle/>
        <a:p>
          <a:endParaRPr lang="en-US"/>
        </a:p>
      </dgm:t>
    </dgm:pt>
    <dgm:pt modelId="{B5C65944-7569-4384-BE78-15F4301A2AAB}">
      <dgm:prSet/>
      <dgm:spPr/>
      <dgm:t>
        <a:bodyPr/>
        <a:lstStyle/>
        <a:p>
          <a:r>
            <a:rPr lang="en-US" b="1" dirty="0"/>
            <a:t>Decide where connections can be initiated from</a:t>
          </a:r>
          <a:endParaRPr lang="en-US" dirty="0"/>
        </a:p>
      </dgm:t>
    </dgm:pt>
    <dgm:pt modelId="{F5C4C110-BBA0-4ED9-9F0E-06EF67DEB680}" type="parTrans" cxnId="{1CD3948D-5EC9-4A5E-B1B4-53FD89628C46}">
      <dgm:prSet/>
      <dgm:spPr/>
      <dgm:t>
        <a:bodyPr/>
        <a:lstStyle/>
        <a:p>
          <a:endParaRPr lang="en-US"/>
        </a:p>
      </dgm:t>
    </dgm:pt>
    <dgm:pt modelId="{1A5708DC-BA8E-48D7-8067-3275CB5E00A5}" type="sibTrans" cxnId="{1CD3948D-5EC9-4A5E-B1B4-53FD89628C46}">
      <dgm:prSet/>
      <dgm:spPr/>
      <dgm:t>
        <a:bodyPr/>
        <a:lstStyle/>
        <a:p>
          <a:endParaRPr lang="en-US"/>
        </a:p>
      </dgm:t>
    </dgm:pt>
    <dgm:pt modelId="{099563AE-7F46-40A4-9927-E86D3CEEBDEF}">
      <dgm:prSet/>
      <dgm:spPr/>
      <dgm:t>
        <a:bodyPr/>
        <a:lstStyle/>
        <a:p>
          <a:r>
            <a:rPr lang="en-US" b="1" dirty="0"/>
            <a:t>Decide how you will do all of above (cmd line / GPO or both)</a:t>
          </a:r>
          <a:endParaRPr lang="en-US" dirty="0"/>
        </a:p>
      </dgm:t>
    </dgm:pt>
    <dgm:pt modelId="{F9A8ABF3-AE0B-4F75-A682-B03D12EBF320}" type="parTrans" cxnId="{250456DB-7B31-4AF4-9E2E-F0946CD9EB12}">
      <dgm:prSet/>
      <dgm:spPr/>
      <dgm:t>
        <a:bodyPr/>
        <a:lstStyle/>
        <a:p>
          <a:endParaRPr lang="en-US"/>
        </a:p>
      </dgm:t>
    </dgm:pt>
    <dgm:pt modelId="{3D0B95C6-45A9-4375-9F40-836442B5F463}" type="sibTrans" cxnId="{250456DB-7B31-4AF4-9E2E-F0946CD9EB12}">
      <dgm:prSet/>
      <dgm:spPr/>
      <dgm:t>
        <a:bodyPr/>
        <a:lstStyle/>
        <a:p>
          <a:endParaRPr lang="en-US"/>
        </a:p>
      </dgm:t>
    </dgm:pt>
    <dgm:pt modelId="{1A059AD7-5BA3-4638-9F21-405690A60825}" type="pres">
      <dgm:prSet presAssocID="{AC77C11B-F158-467A-80CD-E0B70A91CE8D}" presName="Name0" presStyleCnt="0">
        <dgm:presLayoutVars>
          <dgm:dir/>
          <dgm:resizeHandles val="exact"/>
        </dgm:presLayoutVars>
      </dgm:prSet>
      <dgm:spPr/>
    </dgm:pt>
    <dgm:pt modelId="{EBF8F1C4-3B9C-45AB-A27C-1B10509A7DB6}" type="pres">
      <dgm:prSet presAssocID="{2045E2C2-DC82-4A36-BAAF-036E7BF4685D}" presName="node" presStyleLbl="node1" presStyleIdx="0" presStyleCnt="5">
        <dgm:presLayoutVars>
          <dgm:bulletEnabled val="1"/>
        </dgm:presLayoutVars>
      </dgm:prSet>
      <dgm:spPr/>
    </dgm:pt>
    <dgm:pt modelId="{F786469A-65F6-4D0F-88D9-08322B919C4D}" type="pres">
      <dgm:prSet presAssocID="{E30E0F37-B221-4717-B724-44F01CFE4DAB}" presName="sibTrans" presStyleLbl="sibTrans2D1" presStyleIdx="0" presStyleCnt="4"/>
      <dgm:spPr/>
    </dgm:pt>
    <dgm:pt modelId="{C9C64073-C0EB-439B-93D1-28D7871A22E3}" type="pres">
      <dgm:prSet presAssocID="{E30E0F37-B221-4717-B724-44F01CFE4DAB}" presName="connectorText" presStyleLbl="sibTrans2D1" presStyleIdx="0" presStyleCnt="4"/>
      <dgm:spPr/>
    </dgm:pt>
    <dgm:pt modelId="{6D67AE28-6B95-4EA2-9047-BC6EEDCD4178}" type="pres">
      <dgm:prSet presAssocID="{9640532E-559F-42CE-B4DE-65B2C2342C87}" presName="node" presStyleLbl="node1" presStyleIdx="1" presStyleCnt="5">
        <dgm:presLayoutVars>
          <dgm:bulletEnabled val="1"/>
        </dgm:presLayoutVars>
      </dgm:prSet>
      <dgm:spPr/>
    </dgm:pt>
    <dgm:pt modelId="{79C55D41-E5AC-439C-B991-9E34E63C9561}" type="pres">
      <dgm:prSet presAssocID="{27F2EA10-482F-46AC-A9E7-04544B57D24B}" presName="sibTrans" presStyleLbl="sibTrans2D1" presStyleIdx="1" presStyleCnt="4"/>
      <dgm:spPr/>
    </dgm:pt>
    <dgm:pt modelId="{2F62038C-2A4B-4374-A726-D3CB129F9AF4}" type="pres">
      <dgm:prSet presAssocID="{27F2EA10-482F-46AC-A9E7-04544B57D24B}" presName="connectorText" presStyleLbl="sibTrans2D1" presStyleIdx="1" presStyleCnt="4"/>
      <dgm:spPr/>
    </dgm:pt>
    <dgm:pt modelId="{BE95DEB1-1111-461E-94AD-C14F6FDA2ED3}" type="pres">
      <dgm:prSet presAssocID="{4876DF4A-9D29-4D80-B034-C2225B312252}" presName="node" presStyleLbl="node1" presStyleIdx="2" presStyleCnt="5">
        <dgm:presLayoutVars>
          <dgm:bulletEnabled val="1"/>
        </dgm:presLayoutVars>
      </dgm:prSet>
      <dgm:spPr/>
    </dgm:pt>
    <dgm:pt modelId="{66815C73-8A07-422F-965F-0101AF524FB2}" type="pres">
      <dgm:prSet presAssocID="{70F9D384-F2D9-498A-ACD3-736E163D9B29}" presName="sibTrans" presStyleLbl="sibTrans2D1" presStyleIdx="2" presStyleCnt="4"/>
      <dgm:spPr/>
    </dgm:pt>
    <dgm:pt modelId="{6D3B134A-0468-4DE0-B6CF-7E25AA2D8635}" type="pres">
      <dgm:prSet presAssocID="{70F9D384-F2D9-498A-ACD3-736E163D9B29}" presName="connectorText" presStyleLbl="sibTrans2D1" presStyleIdx="2" presStyleCnt="4"/>
      <dgm:spPr/>
    </dgm:pt>
    <dgm:pt modelId="{7EBA245D-D6D0-48E5-862A-F51D0CB74C5E}" type="pres">
      <dgm:prSet presAssocID="{B5C65944-7569-4384-BE78-15F4301A2AAB}" presName="node" presStyleLbl="node1" presStyleIdx="3" presStyleCnt="5">
        <dgm:presLayoutVars>
          <dgm:bulletEnabled val="1"/>
        </dgm:presLayoutVars>
      </dgm:prSet>
      <dgm:spPr/>
    </dgm:pt>
    <dgm:pt modelId="{CEE6FE93-928F-4743-A142-BB37F7A51004}" type="pres">
      <dgm:prSet presAssocID="{1A5708DC-BA8E-48D7-8067-3275CB5E00A5}" presName="sibTrans" presStyleLbl="sibTrans2D1" presStyleIdx="3" presStyleCnt="4"/>
      <dgm:spPr/>
    </dgm:pt>
    <dgm:pt modelId="{69E6A145-612B-4B45-A1AD-464B8E3C940E}" type="pres">
      <dgm:prSet presAssocID="{1A5708DC-BA8E-48D7-8067-3275CB5E00A5}" presName="connectorText" presStyleLbl="sibTrans2D1" presStyleIdx="3" presStyleCnt="4"/>
      <dgm:spPr/>
    </dgm:pt>
    <dgm:pt modelId="{B40405FA-C33E-41D5-83A9-772FCB8F754D}" type="pres">
      <dgm:prSet presAssocID="{099563AE-7F46-40A4-9927-E86D3CEEBDEF}" presName="node" presStyleLbl="node1" presStyleIdx="4" presStyleCnt="5">
        <dgm:presLayoutVars>
          <dgm:bulletEnabled val="1"/>
        </dgm:presLayoutVars>
      </dgm:prSet>
      <dgm:spPr/>
    </dgm:pt>
  </dgm:ptLst>
  <dgm:cxnLst>
    <dgm:cxn modelId="{290E0402-D5AD-4294-AC9E-6BC5A308CFCC}" srcId="{AC77C11B-F158-467A-80CD-E0B70A91CE8D}" destId="{4876DF4A-9D29-4D80-B034-C2225B312252}" srcOrd="2" destOrd="0" parTransId="{8F21AEDB-2686-4736-A4DE-C269A34D25DF}" sibTransId="{70F9D384-F2D9-498A-ACD3-736E163D9B29}"/>
    <dgm:cxn modelId="{E6FB6E05-5E6F-41FF-8FFC-BDFD0AB21E33}" type="presOf" srcId="{099563AE-7F46-40A4-9927-E86D3CEEBDEF}" destId="{B40405FA-C33E-41D5-83A9-772FCB8F754D}" srcOrd="0" destOrd="0" presId="urn:microsoft.com/office/officeart/2005/8/layout/process1"/>
    <dgm:cxn modelId="{BCC6891F-650D-4901-9264-96226D6E756B}" type="presOf" srcId="{9640532E-559F-42CE-B4DE-65B2C2342C87}" destId="{6D67AE28-6B95-4EA2-9047-BC6EEDCD4178}" srcOrd="0" destOrd="0" presId="urn:microsoft.com/office/officeart/2005/8/layout/process1"/>
    <dgm:cxn modelId="{C34EBC1F-F32C-4A49-869B-5DE342BEBD60}" type="presOf" srcId="{2045E2C2-DC82-4A36-BAAF-036E7BF4685D}" destId="{EBF8F1C4-3B9C-45AB-A27C-1B10509A7DB6}" srcOrd="0" destOrd="0" presId="urn:microsoft.com/office/officeart/2005/8/layout/process1"/>
    <dgm:cxn modelId="{9637E439-CACF-4687-AEA8-CDE5A1355B9A}" type="presOf" srcId="{B5C65944-7569-4384-BE78-15F4301A2AAB}" destId="{7EBA245D-D6D0-48E5-862A-F51D0CB74C5E}" srcOrd="0" destOrd="0" presId="urn:microsoft.com/office/officeart/2005/8/layout/process1"/>
    <dgm:cxn modelId="{4AE11A44-8FC3-47C3-848F-24FBCC1A414D}" type="presOf" srcId="{E30E0F37-B221-4717-B724-44F01CFE4DAB}" destId="{F786469A-65F6-4D0F-88D9-08322B919C4D}" srcOrd="0" destOrd="0" presId="urn:microsoft.com/office/officeart/2005/8/layout/process1"/>
    <dgm:cxn modelId="{25545445-2EEE-47CA-9CED-A57475A7098A}" type="presOf" srcId="{70F9D384-F2D9-498A-ACD3-736E163D9B29}" destId="{66815C73-8A07-422F-965F-0101AF524FB2}" srcOrd="0" destOrd="0" presId="urn:microsoft.com/office/officeart/2005/8/layout/process1"/>
    <dgm:cxn modelId="{398DE855-243B-44E5-98AB-784359B85BC0}" type="presOf" srcId="{1A5708DC-BA8E-48D7-8067-3275CB5E00A5}" destId="{69E6A145-612B-4B45-A1AD-464B8E3C940E}" srcOrd="1" destOrd="0" presId="urn:microsoft.com/office/officeart/2005/8/layout/process1"/>
    <dgm:cxn modelId="{78D5BC78-9D42-40AE-AA89-B40B27E23207}" type="presOf" srcId="{27F2EA10-482F-46AC-A9E7-04544B57D24B}" destId="{79C55D41-E5AC-439C-B991-9E34E63C9561}" srcOrd="0" destOrd="0" presId="urn:microsoft.com/office/officeart/2005/8/layout/process1"/>
    <dgm:cxn modelId="{57307B7B-1936-4804-B771-DC098CBC4DFB}" type="presOf" srcId="{27F2EA10-482F-46AC-A9E7-04544B57D24B}" destId="{2F62038C-2A4B-4374-A726-D3CB129F9AF4}" srcOrd="1" destOrd="0" presId="urn:microsoft.com/office/officeart/2005/8/layout/process1"/>
    <dgm:cxn modelId="{0BBC067C-B7B5-4F4B-82F6-F3E0A29F8DE0}" type="presOf" srcId="{E30E0F37-B221-4717-B724-44F01CFE4DAB}" destId="{C9C64073-C0EB-439B-93D1-28D7871A22E3}" srcOrd="1" destOrd="0" presId="urn:microsoft.com/office/officeart/2005/8/layout/process1"/>
    <dgm:cxn modelId="{0BC31E81-BBEB-4BF9-B2BE-CA419A62F42E}" srcId="{AC77C11B-F158-467A-80CD-E0B70A91CE8D}" destId="{9640532E-559F-42CE-B4DE-65B2C2342C87}" srcOrd="1" destOrd="0" parTransId="{197CF1AB-44CF-4919-A12B-1FBA43B3236C}" sibTransId="{27F2EA10-482F-46AC-A9E7-04544B57D24B}"/>
    <dgm:cxn modelId="{1CD3948D-5EC9-4A5E-B1B4-53FD89628C46}" srcId="{AC77C11B-F158-467A-80CD-E0B70A91CE8D}" destId="{B5C65944-7569-4384-BE78-15F4301A2AAB}" srcOrd="3" destOrd="0" parTransId="{F5C4C110-BBA0-4ED9-9F0E-06EF67DEB680}" sibTransId="{1A5708DC-BA8E-48D7-8067-3275CB5E00A5}"/>
    <dgm:cxn modelId="{3B744CA9-BE97-4B0F-B206-20BBE9EC55B5}" type="presOf" srcId="{4876DF4A-9D29-4D80-B034-C2225B312252}" destId="{BE95DEB1-1111-461E-94AD-C14F6FDA2ED3}" srcOrd="0" destOrd="0" presId="urn:microsoft.com/office/officeart/2005/8/layout/process1"/>
    <dgm:cxn modelId="{758A03BF-7DE8-4DD5-B6F9-D6411AB39610}" type="presOf" srcId="{1A5708DC-BA8E-48D7-8067-3275CB5E00A5}" destId="{CEE6FE93-928F-4743-A142-BB37F7A51004}" srcOrd="0" destOrd="0" presId="urn:microsoft.com/office/officeart/2005/8/layout/process1"/>
    <dgm:cxn modelId="{72C530D0-7B22-4117-BF85-744DB6C00550}" type="presOf" srcId="{70F9D384-F2D9-498A-ACD3-736E163D9B29}" destId="{6D3B134A-0468-4DE0-B6CF-7E25AA2D8635}" srcOrd="1" destOrd="0" presId="urn:microsoft.com/office/officeart/2005/8/layout/process1"/>
    <dgm:cxn modelId="{9F065ED1-78F3-4386-AE31-5AF062E22B66}" type="presOf" srcId="{AC77C11B-F158-467A-80CD-E0B70A91CE8D}" destId="{1A059AD7-5BA3-4638-9F21-405690A60825}" srcOrd="0" destOrd="0" presId="urn:microsoft.com/office/officeart/2005/8/layout/process1"/>
    <dgm:cxn modelId="{0589C0D4-B824-4D19-9DA5-746C5B5E9DC7}" srcId="{AC77C11B-F158-467A-80CD-E0B70A91CE8D}" destId="{2045E2C2-DC82-4A36-BAAF-036E7BF4685D}" srcOrd="0" destOrd="0" parTransId="{9D8B9582-F54E-4DFE-85FC-3B942F800A7C}" sibTransId="{E30E0F37-B221-4717-B724-44F01CFE4DAB}"/>
    <dgm:cxn modelId="{250456DB-7B31-4AF4-9E2E-F0946CD9EB12}" srcId="{AC77C11B-F158-467A-80CD-E0B70A91CE8D}" destId="{099563AE-7F46-40A4-9927-E86D3CEEBDEF}" srcOrd="4" destOrd="0" parTransId="{F9A8ABF3-AE0B-4F75-A682-B03D12EBF320}" sibTransId="{3D0B95C6-45A9-4375-9F40-836442B5F463}"/>
    <dgm:cxn modelId="{7A9AA90B-3CAD-4AC8-AFE7-F023DCD8A868}" type="presParOf" srcId="{1A059AD7-5BA3-4638-9F21-405690A60825}" destId="{EBF8F1C4-3B9C-45AB-A27C-1B10509A7DB6}" srcOrd="0" destOrd="0" presId="urn:microsoft.com/office/officeart/2005/8/layout/process1"/>
    <dgm:cxn modelId="{D87DD6F5-ED5B-4FC4-8AD1-26FFAC6AD207}" type="presParOf" srcId="{1A059AD7-5BA3-4638-9F21-405690A60825}" destId="{F786469A-65F6-4D0F-88D9-08322B919C4D}" srcOrd="1" destOrd="0" presId="urn:microsoft.com/office/officeart/2005/8/layout/process1"/>
    <dgm:cxn modelId="{4C90DC19-2D18-4220-B29E-2074D482C8DB}" type="presParOf" srcId="{F786469A-65F6-4D0F-88D9-08322B919C4D}" destId="{C9C64073-C0EB-439B-93D1-28D7871A22E3}" srcOrd="0" destOrd="0" presId="urn:microsoft.com/office/officeart/2005/8/layout/process1"/>
    <dgm:cxn modelId="{4B443932-65CD-4910-8543-BE3E0C087E0D}" type="presParOf" srcId="{1A059AD7-5BA3-4638-9F21-405690A60825}" destId="{6D67AE28-6B95-4EA2-9047-BC6EEDCD4178}" srcOrd="2" destOrd="0" presId="urn:microsoft.com/office/officeart/2005/8/layout/process1"/>
    <dgm:cxn modelId="{6D6AA476-4F6F-4FBE-9BDB-E650B9E2168B}" type="presParOf" srcId="{1A059AD7-5BA3-4638-9F21-405690A60825}" destId="{79C55D41-E5AC-439C-B991-9E34E63C9561}" srcOrd="3" destOrd="0" presId="urn:microsoft.com/office/officeart/2005/8/layout/process1"/>
    <dgm:cxn modelId="{7A51AD83-DA70-464F-AFB0-BC149FA61CDB}" type="presParOf" srcId="{79C55D41-E5AC-439C-B991-9E34E63C9561}" destId="{2F62038C-2A4B-4374-A726-D3CB129F9AF4}" srcOrd="0" destOrd="0" presId="urn:microsoft.com/office/officeart/2005/8/layout/process1"/>
    <dgm:cxn modelId="{98005FF5-7CCC-45BA-96F3-82EF6749D133}" type="presParOf" srcId="{1A059AD7-5BA3-4638-9F21-405690A60825}" destId="{BE95DEB1-1111-461E-94AD-C14F6FDA2ED3}" srcOrd="4" destOrd="0" presId="urn:microsoft.com/office/officeart/2005/8/layout/process1"/>
    <dgm:cxn modelId="{E996CDDD-F483-480A-AC52-02D68B446728}" type="presParOf" srcId="{1A059AD7-5BA3-4638-9F21-405690A60825}" destId="{66815C73-8A07-422F-965F-0101AF524FB2}" srcOrd="5" destOrd="0" presId="urn:microsoft.com/office/officeart/2005/8/layout/process1"/>
    <dgm:cxn modelId="{DCA83FB0-85B9-4F06-8812-AC68248B5A48}" type="presParOf" srcId="{66815C73-8A07-422F-965F-0101AF524FB2}" destId="{6D3B134A-0468-4DE0-B6CF-7E25AA2D8635}" srcOrd="0" destOrd="0" presId="urn:microsoft.com/office/officeart/2005/8/layout/process1"/>
    <dgm:cxn modelId="{30462823-0BCF-47C9-9BA5-8487D41D0F7F}" type="presParOf" srcId="{1A059AD7-5BA3-4638-9F21-405690A60825}" destId="{7EBA245D-D6D0-48E5-862A-F51D0CB74C5E}" srcOrd="6" destOrd="0" presId="urn:microsoft.com/office/officeart/2005/8/layout/process1"/>
    <dgm:cxn modelId="{0AC4B1F6-C735-4B0E-B2A1-EB2E7080098E}" type="presParOf" srcId="{1A059AD7-5BA3-4638-9F21-405690A60825}" destId="{CEE6FE93-928F-4743-A142-BB37F7A51004}" srcOrd="7" destOrd="0" presId="urn:microsoft.com/office/officeart/2005/8/layout/process1"/>
    <dgm:cxn modelId="{1001C9F5-6BF8-4065-8939-24C583E6550E}" type="presParOf" srcId="{CEE6FE93-928F-4743-A142-BB37F7A51004}" destId="{69E6A145-612B-4B45-A1AD-464B8E3C940E}" srcOrd="0" destOrd="0" presId="urn:microsoft.com/office/officeart/2005/8/layout/process1"/>
    <dgm:cxn modelId="{DC86D09E-1D99-4F07-B488-6980A62E5CE5}" type="presParOf" srcId="{1A059AD7-5BA3-4638-9F21-405690A60825}" destId="{B40405FA-C33E-41D5-83A9-772FCB8F754D}"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197532-A72D-4E73-A239-42379B9362A6}" type="doc">
      <dgm:prSet loTypeId="urn:microsoft.com/office/officeart/2005/8/layout/venn1" loCatId="relationship" qsTypeId="urn:microsoft.com/office/officeart/2005/8/quickstyle/simple5" qsCatId="simple" csTypeId="urn:microsoft.com/office/officeart/2005/8/colors/colorful5" csCatId="colorful" phldr="1"/>
      <dgm:spPr/>
      <dgm:t>
        <a:bodyPr/>
        <a:lstStyle/>
        <a:p>
          <a:endParaRPr lang="en-US"/>
        </a:p>
      </dgm:t>
    </dgm:pt>
    <dgm:pt modelId="{D53A1236-3E59-4DA3-B52E-A6434645291C}">
      <dgm:prSet/>
      <dgm:spPr/>
      <dgm:t>
        <a:bodyPr/>
        <a:lstStyle/>
        <a:p>
          <a:r>
            <a:rPr lang="en-US" b="1"/>
            <a:t>Module Logging</a:t>
          </a:r>
          <a:endParaRPr lang="en-US"/>
        </a:p>
      </dgm:t>
    </dgm:pt>
    <dgm:pt modelId="{E07F2E32-329D-4B81-9900-973938722DD9}" type="parTrans" cxnId="{CF4CD7A0-677B-4FFE-BFCE-77D03BB1E258}">
      <dgm:prSet/>
      <dgm:spPr/>
      <dgm:t>
        <a:bodyPr/>
        <a:lstStyle/>
        <a:p>
          <a:endParaRPr lang="en-US"/>
        </a:p>
      </dgm:t>
    </dgm:pt>
    <dgm:pt modelId="{117AE38C-46B9-4310-B89B-B8279FD8AC06}" type="sibTrans" cxnId="{CF4CD7A0-677B-4FFE-BFCE-77D03BB1E258}">
      <dgm:prSet/>
      <dgm:spPr/>
      <dgm:t>
        <a:bodyPr/>
        <a:lstStyle/>
        <a:p>
          <a:endParaRPr lang="en-US"/>
        </a:p>
      </dgm:t>
    </dgm:pt>
    <dgm:pt modelId="{78CE65E5-A55C-4769-96A1-D0095D4ED136}">
      <dgm:prSet/>
      <dgm:spPr/>
      <dgm:t>
        <a:bodyPr/>
        <a:lstStyle/>
        <a:p>
          <a:r>
            <a:rPr lang="en-US" b="1" dirty="0"/>
            <a:t>Script Block Logging</a:t>
          </a:r>
          <a:endParaRPr lang="en-US" dirty="0"/>
        </a:p>
      </dgm:t>
    </dgm:pt>
    <dgm:pt modelId="{A2397AAA-0D07-48B8-9C4F-E983B9B31F29}" type="parTrans" cxnId="{03858337-83E3-49C4-94E0-D764CA840CBB}">
      <dgm:prSet/>
      <dgm:spPr/>
      <dgm:t>
        <a:bodyPr/>
        <a:lstStyle/>
        <a:p>
          <a:endParaRPr lang="en-US"/>
        </a:p>
      </dgm:t>
    </dgm:pt>
    <dgm:pt modelId="{24D0D677-403B-49DF-8B7B-6528D4F0DD81}" type="sibTrans" cxnId="{03858337-83E3-49C4-94E0-D764CA840CBB}">
      <dgm:prSet/>
      <dgm:spPr/>
      <dgm:t>
        <a:bodyPr/>
        <a:lstStyle/>
        <a:p>
          <a:endParaRPr lang="en-US"/>
        </a:p>
      </dgm:t>
    </dgm:pt>
    <dgm:pt modelId="{26E91640-690C-4B73-B199-35CBEF6B3341}">
      <dgm:prSet/>
      <dgm:spPr/>
      <dgm:t>
        <a:bodyPr/>
        <a:lstStyle/>
        <a:p>
          <a:r>
            <a:rPr lang="en-US" b="1" dirty="0"/>
            <a:t>Transcription</a:t>
          </a:r>
          <a:endParaRPr lang="en-US" dirty="0"/>
        </a:p>
      </dgm:t>
    </dgm:pt>
    <dgm:pt modelId="{B41FD20B-A84F-4D62-B401-EA85F3F67B61}" type="parTrans" cxnId="{5A31E8A2-E012-4FB4-924C-807CF93549B1}">
      <dgm:prSet/>
      <dgm:spPr/>
      <dgm:t>
        <a:bodyPr/>
        <a:lstStyle/>
        <a:p>
          <a:endParaRPr lang="en-US"/>
        </a:p>
      </dgm:t>
    </dgm:pt>
    <dgm:pt modelId="{EEE61848-BC2A-4B15-BBC4-187223DCB941}" type="sibTrans" cxnId="{5A31E8A2-E012-4FB4-924C-807CF93549B1}">
      <dgm:prSet/>
      <dgm:spPr/>
      <dgm:t>
        <a:bodyPr/>
        <a:lstStyle/>
        <a:p>
          <a:endParaRPr lang="en-US"/>
        </a:p>
      </dgm:t>
    </dgm:pt>
    <dgm:pt modelId="{0EDF3677-9D12-4A9F-ADCD-04DB3A038DF2}" type="pres">
      <dgm:prSet presAssocID="{E2197532-A72D-4E73-A239-42379B9362A6}" presName="compositeShape" presStyleCnt="0">
        <dgm:presLayoutVars>
          <dgm:chMax val="7"/>
          <dgm:dir/>
          <dgm:resizeHandles val="exact"/>
        </dgm:presLayoutVars>
      </dgm:prSet>
      <dgm:spPr/>
    </dgm:pt>
    <dgm:pt modelId="{D90550B6-546A-4765-9C72-A11C9F961E6F}" type="pres">
      <dgm:prSet presAssocID="{D53A1236-3E59-4DA3-B52E-A6434645291C}" presName="circ1" presStyleLbl="vennNode1" presStyleIdx="0" presStyleCnt="3"/>
      <dgm:spPr/>
    </dgm:pt>
    <dgm:pt modelId="{C3511A99-2979-4218-AB43-0D2332D5CC2D}" type="pres">
      <dgm:prSet presAssocID="{D53A1236-3E59-4DA3-B52E-A6434645291C}" presName="circ1Tx" presStyleLbl="revTx" presStyleIdx="0" presStyleCnt="0">
        <dgm:presLayoutVars>
          <dgm:chMax val="0"/>
          <dgm:chPref val="0"/>
          <dgm:bulletEnabled val="1"/>
        </dgm:presLayoutVars>
      </dgm:prSet>
      <dgm:spPr/>
    </dgm:pt>
    <dgm:pt modelId="{D8F183EB-4510-43DC-87EB-B60218D2B078}" type="pres">
      <dgm:prSet presAssocID="{78CE65E5-A55C-4769-96A1-D0095D4ED136}" presName="circ2" presStyleLbl="vennNode1" presStyleIdx="1" presStyleCnt="3"/>
      <dgm:spPr/>
    </dgm:pt>
    <dgm:pt modelId="{99635338-FE25-4F4F-BD39-9B0D3BD74049}" type="pres">
      <dgm:prSet presAssocID="{78CE65E5-A55C-4769-96A1-D0095D4ED136}" presName="circ2Tx" presStyleLbl="revTx" presStyleIdx="0" presStyleCnt="0">
        <dgm:presLayoutVars>
          <dgm:chMax val="0"/>
          <dgm:chPref val="0"/>
          <dgm:bulletEnabled val="1"/>
        </dgm:presLayoutVars>
      </dgm:prSet>
      <dgm:spPr/>
    </dgm:pt>
    <dgm:pt modelId="{95C45C43-86C5-4A35-A378-769AA92B3CFE}" type="pres">
      <dgm:prSet presAssocID="{26E91640-690C-4B73-B199-35CBEF6B3341}" presName="circ3" presStyleLbl="vennNode1" presStyleIdx="2" presStyleCnt="3"/>
      <dgm:spPr/>
    </dgm:pt>
    <dgm:pt modelId="{79614DE5-2712-4578-8BF3-6138C14E4B36}" type="pres">
      <dgm:prSet presAssocID="{26E91640-690C-4B73-B199-35CBEF6B3341}" presName="circ3Tx" presStyleLbl="revTx" presStyleIdx="0" presStyleCnt="0">
        <dgm:presLayoutVars>
          <dgm:chMax val="0"/>
          <dgm:chPref val="0"/>
          <dgm:bulletEnabled val="1"/>
        </dgm:presLayoutVars>
      </dgm:prSet>
      <dgm:spPr/>
    </dgm:pt>
  </dgm:ptLst>
  <dgm:cxnLst>
    <dgm:cxn modelId="{4162BD01-CF5B-4ADE-B8CD-F570FE3234F1}" type="presOf" srcId="{E2197532-A72D-4E73-A239-42379B9362A6}" destId="{0EDF3677-9D12-4A9F-ADCD-04DB3A038DF2}" srcOrd="0" destOrd="0" presId="urn:microsoft.com/office/officeart/2005/8/layout/venn1"/>
    <dgm:cxn modelId="{03858337-83E3-49C4-94E0-D764CA840CBB}" srcId="{E2197532-A72D-4E73-A239-42379B9362A6}" destId="{78CE65E5-A55C-4769-96A1-D0095D4ED136}" srcOrd="1" destOrd="0" parTransId="{A2397AAA-0D07-48B8-9C4F-E983B9B31F29}" sibTransId="{24D0D677-403B-49DF-8B7B-6528D4F0DD81}"/>
    <dgm:cxn modelId="{FDC46F64-F572-4BC5-AD2C-B4FC2A08B710}" type="presOf" srcId="{26E91640-690C-4B73-B199-35CBEF6B3341}" destId="{95C45C43-86C5-4A35-A378-769AA92B3CFE}" srcOrd="0" destOrd="0" presId="urn:microsoft.com/office/officeart/2005/8/layout/venn1"/>
    <dgm:cxn modelId="{9CF8FF74-7048-4B1B-B47A-D14D9451FABB}" type="presOf" srcId="{D53A1236-3E59-4DA3-B52E-A6434645291C}" destId="{D90550B6-546A-4765-9C72-A11C9F961E6F}" srcOrd="0" destOrd="0" presId="urn:microsoft.com/office/officeart/2005/8/layout/venn1"/>
    <dgm:cxn modelId="{F5ECDE8E-2DDF-4087-B413-9537BE284F64}" type="presOf" srcId="{78CE65E5-A55C-4769-96A1-D0095D4ED136}" destId="{99635338-FE25-4F4F-BD39-9B0D3BD74049}" srcOrd="1" destOrd="0" presId="urn:microsoft.com/office/officeart/2005/8/layout/venn1"/>
    <dgm:cxn modelId="{98C3239D-B118-4228-B28A-ED8E7777208E}" type="presOf" srcId="{D53A1236-3E59-4DA3-B52E-A6434645291C}" destId="{C3511A99-2979-4218-AB43-0D2332D5CC2D}" srcOrd="1" destOrd="0" presId="urn:microsoft.com/office/officeart/2005/8/layout/venn1"/>
    <dgm:cxn modelId="{CF4CD7A0-677B-4FFE-BFCE-77D03BB1E258}" srcId="{E2197532-A72D-4E73-A239-42379B9362A6}" destId="{D53A1236-3E59-4DA3-B52E-A6434645291C}" srcOrd="0" destOrd="0" parTransId="{E07F2E32-329D-4B81-9900-973938722DD9}" sibTransId="{117AE38C-46B9-4310-B89B-B8279FD8AC06}"/>
    <dgm:cxn modelId="{5A31E8A2-E012-4FB4-924C-807CF93549B1}" srcId="{E2197532-A72D-4E73-A239-42379B9362A6}" destId="{26E91640-690C-4B73-B199-35CBEF6B3341}" srcOrd="2" destOrd="0" parTransId="{B41FD20B-A84F-4D62-B401-EA85F3F67B61}" sibTransId="{EEE61848-BC2A-4B15-BBC4-187223DCB941}"/>
    <dgm:cxn modelId="{8339EACA-4A88-413C-A35E-73463561A8F5}" type="presOf" srcId="{78CE65E5-A55C-4769-96A1-D0095D4ED136}" destId="{D8F183EB-4510-43DC-87EB-B60218D2B078}" srcOrd="0" destOrd="0" presId="urn:microsoft.com/office/officeart/2005/8/layout/venn1"/>
    <dgm:cxn modelId="{C26462ED-2DB4-4412-A502-F81D685B17B7}" type="presOf" srcId="{26E91640-690C-4B73-B199-35CBEF6B3341}" destId="{79614DE5-2712-4578-8BF3-6138C14E4B36}" srcOrd="1" destOrd="0" presId="urn:microsoft.com/office/officeart/2005/8/layout/venn1"/>
    <dgm:cxn modelId="{83CFA149-F581-43DD-A44D-29963EE62447}" type="presParOf" srcId="{0EDF3677-9D12-4A9F-ADCD-04DB3A038DF2}" destId="{D90550B6-546A-4765-9C72-A11C9F961E6F}" srcOrd="0" destOrd="0" presId="urn:microsoft.com/office/officeart/2005/8/layout/venn1"/>
    <dgm:cxn modelId="{E1DBEF21-5BDC-4F76-B7A5-2A0D0F104FC9}" type="presParOf" srcId="{0EDF3677-9D12-4A9F-ADCD-04DB3A038DF2}" destId="{C3511A99-2979-4218-AB43-0D2332D5CC2D}" srcOrd="1" destOrd="0" presId="urn:microsoft.com/office/officeart/2005/8/layout/venn1"/>
    <dgm:cxn modelId="{53AF1653-E00B-45F0-8C7B-5828165B2F14}" type="presParOf" srcId="{0EDF3677-9D12-4A9F-ADCD-04DB3A038DF2}" destId="{D8F183EB-4510-43DC-87EB-B60218D2B078}" srcOrd="2" destOrd="0" presId="urn:microsoft.com/office/officeart/2005/8/layout/venn1"/>
    <dgm:cxn modelId="{4816EEC7-6250-4CFB-A6B2-09C5C9388001}" type="presParOf" srcId="{0EDF3677-9D12-4A9F-ADCD-04DB3A038DF2}" destId="{99635338-FE25-4F4F-BD39-9B0D3BD74049}" srcOrd="3" destOrd="0" presId="urn:microsoft.com/office/officeart/2005/8/layout/venn1"/>
    <dgm:cxn modelId="{DB7D8146-4CA5-41AD-87B9-BC2BDBDCBEEB}" type="presParOf" srcId="{0EDF3677-9D12-4A9F-ADCD-04DB3A038DF2}" destId="{95C45C43-86C5-4A35-A378-769AA92B3CFE}" srcOrd="4" destOrd="0" presId="urn:microsoft.com/office/officeart/2005/8/layout/venn1"/>
    <dgm:cxn modelId="{7EF93DB4-96AF-4908-B73A-72705D351CD0}" type="presParOf" srcId="{0EDF3677-9D12-4A9F-ADCD-04DB3A038DF2}" destId="{79614DE5-2712-4578-8BF3-6138C14E4B36}"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77C11B-F158-467A-80CD-E0B70A91CE8D}" type="doc">
      <dgm:prSet loTypeId="urn:microsoft.com/office/officeart/2005/8/layout/process1" loCatId="process" qsTypeId="urn:microsoft.com/office/officeart/2005/8/quickstyle/simple1" qsCatId="simple" csTypeId="urn:microsoft.com/office/officeart/2005/8/colors/accent1_3" csCatId="accent1" phldr="1"/>
      <dgm:spPr/>
      <dgm:t>
        <a:bodyPr/>
        <a:lstStyle/>
        <a:p>
          <a:endParaRPr lang="en-US"/>
        </a:p>
      </dgm:t>
    </dgm:pt>
    <dgm:pt modelId="{2045E2C2-DC82-4A36-BAAF-036E7BF4685D}">
      <dgm:prSet/>
      <dgm:spPr/>
      <dgm:t>
        <a:bodyPr/>
        <a:lstStyle/>
        <a:p>
          <a:r>
            <a:rPr lang="en-US" b="1" dirty="0"/>
            <a:t>Three different logging options</a:t>
          </a:r>
          <a:endParaRPr lang="en-US" dirty="0"/>
        </a:p>
      </dgm:t>
    </dgm:pt>
    <dgm:pt modelId="{9D8B9582-F54E-4DFE-85FC-3B942F800A7C}" type="parTrans" cxnId="{0589C0D4-B824-4D19-9DA5-746C5B5E9DC7}">
      <dgm:prSet/>
      <dgm:spPr/>
      <dgm:t>
        <a:bodyPr/>
        <a:lstStyle/>
        <a:p>
          <a:endParaRPr lang="en-US"/>
        </a:p>
      </dgm:t>
    </dgm:pt>
    <dgm:pt modelId="{E30E0F37-B221-4717-B724-44F01CFE4DAB}" type="sibTrans" cxnId="{0589C0D4-B824-4D19-9DA5-746C5B5E9DC7}">
      <dgm:prSet/>
      <dgm:spPr/>
      <dgm:t>
        <a:bodyPr/>
        <a:lstStyle/>
        <a:p>
          <a:endParaRPr lang="en-US"/>
        </a:p>
      </dgm:t>
    </dgm:pt>
    <dgm:pt modelId="{9640532E-559F-42CE-B4DE-65B2C2342C87}">
      <dgm:prSet/>
      <dgm:spPr/>
      <dgm:t>
        <a:bodyPr/>
        <a:lstStyle/>
        <a:p>
          <a:r>
            <a:rPr lang="en-US" b="1" dirty="0"/>
            <a:t>Two options write to event logs</a:t>
          </a:r>
          <a:endParaRPr lang="en-US" dirty="0"/>
        </a:p>
      </dgm:t>
    </dgm:pt>
    <dgm:pt modelId="{197CF1AB-44CF-4919-A12B-1FBA43B3236C}" type="parTrans" cxnId="{0BC31E81-BBEB-4BF9-B2BE-CA419A62F42E}">
      <dgm:prSet/>
      <dgm:spPr/>
      <dgm:t>
        <a:bodyPr/>
        <a:lstStyle/>
        <a:p>
          <a:endParaRPr lang="en-US"/>
        </a:p>
      </dgm:t>
    </dgm:pt>
    <dgm:pt modelId="{27F2EA10-482F-46AC-A9E7-04544B57D24B}" type="sibTrans" cxnId="{0BC31E81-BBEB-4BF9-B2BE-CA419A62F42E}">
      <dgm:prSet/>
      <dgm:spPr/>
      <dgm:t>
        <a:bodyPr/>
        <a:lstStyle/>
        <a:p>
          <a:endParaRPr lang="en-US"/>
        </a:p>
      </dgm:t>
    </dgm:pt>
    <dgm:pt modelId="{4876DF4A-9D29-4D80-B034-C2225B312252}">
      <dgm:prSet/>
      <dgm:spPr/>
      <dgm:t>
        <a:bodyPr/>
        <a:lstStyle/>
        <a:p>
          <a:r>
            <a:rPr lang="en-US" b="1" dirty="0"/>
            <a:t>Transcription produces flat text files</a:t>
          </a:r>
          <a:endParaRPr lang="en-US" dirty="0"/>
        </a:p>
      </dgm:t>
    </dgm:pt>
    <dgm:pt modelId="{8F21AEDB-2686-4736-A4DE-C269A34D25DF}" type="parTrans" cxnId="{290E0402-D5AD-4294-AC9E-6BC5A308CFCC}">
      <dgm:prSet/>
      <dgm:spPr/>
      <dgm:t>
        <a:bodyPr/>
        <a:lstStyle/>
        <a:p>
          <a:endParaRPr lang="en-US"/>
        </a:p>
      </dgm:t>
    </dgm:pt>
    <dgm:pt modelId="{70F9D384-F2D9-498A-ACD3-736E163D9B29}" type="sibTrans" cxnId="{290E0402-D5AD-4294-AC9E-6BC5A308CFCC}">
      <dgm:prSet/>
      <dgm:spPr/>
      <dgm:t>
        <a:bodyPr/>
        <a:lstStyle/>
        <a:p>
          <a:endParaRPr lang="en-US"/>
        </a:p>
      </dgm:t>
    </dgm:pt>
    <dgm:pt modelId="{B5C65944-7569-4384-BE78-15F4301A2AAB}">
      <dgm:prSet/>
      <dgm:spPr/>
      <dgm:t>
        <a:bodyPr/>
        <a:lstStyle/>
        <a:p>
          <a:r>
            <a:rPr lang="en-US" b="1" dirty="0"/>
            <a:t>Logging can fill up the </a:t>
          </a:r>
          <a:r>
            <a:rPr lang="en-US" b="1" dirty="0" err="1"/>
            <a:t>eventlog</a:t>
          </a:r>
          <a:r>
            <a:rPr lang="en-US" b="1" dirty="0"/>
            <a:t> quickly. </a:t>
          </a:r>
          <a:br>
            <a:rPr lang="en-US" b="1" dirty="0"/>
          </a:br>
          <a:br>
            <a:rPr lang="en-US" b="1" dirty="0"/>
          </a:br>
          <a:r>
            <a:rPr lang="en-US" b="1" dirty="0"/>
            <a:t>Increase log size to 1GB or greater if possible</a:t>
          </a:r>
          <a:endParaRPr lang="en-US" dirty="0"/>
        </a:p>
      </dgm:t>
    </dgm:pt>
    <dgm:pt modelId="{F5C4C110-BBA0-4ED9-9F0E-06EF67DEB680}" type="parTrans" cxnId="{1CD3948D-5EC9-4A5E-B1B4-53FD89628C46}">
      <dgm:prSet/>
      <dgm:spPr/>
      <dgm:t>
        <a:bodyPr/>
        <a:lstStyle/>
        <a:p>
          <a:endParaRPr lang="en-US"/>
        </a:p>
      </dgm:t>
    </dgm:pt>
    <dgm:pt modelId="{1A5708DC-BA8E-48D7-8067-3275CB5E00A5}" type="sibTrans" cxnId="{1CD3948D-5EC9-4A5E-B1B4-53FD89628C46}">
      <dgm:prSet/>
      <dgm:spPr/>
      <dgm:t>
        <a:bodyPr/>
        <a:lstStyle/>
        <a:p>
          <a:endParaRPr lang="en-US"/>
        </a:p>
      </dgm:t>
    </dgm:pt>
    <dgm:pt modelId="{099563AE-7F46-40A4-9927-E86D3CEEBDEF}">
      <dgm:prSet/>
      <dgm:spPr/>
      <dgm:t>
        <a:bodyPr/>
        <a:lstStyle/>
        <a:p>
          <a:r>
            <a:rPr lang="en-US" b="1" dirty="0"/>
            <a:t>The right combination of logging is determined by you</a:t>
          </a:r>
          <a:endParaRPr lang="en-US" dirty="0"/>
        </a:p>
      </dgm:t>
    </dgm:pt>
    <dgm:pt modelId="{F9A8ABF3-AE0B-4F75-A682-B03D12EBF320}" type="parTrans" cxnId="{250456DB-7B31-4AF4-9E2E-F0946CD9EB12}">
      <dgm:prSet/>
      <dgm:spPr/>
      <dgm:t>
        <a:bodyPr/>
        <a:lstStyle/>
        <a:p>
          <a:endParaRPr lang="en-US"/>
        </a:p>
      </dgm:t>
    </dgm:pt>
    <dgm:pt modelId="{3D0B95C6-45A9-4375-9F40-836442B5F463}" type="sibTrans" cxnId="{250456DB-7B31-4AF4-9E2E-F0946CD9EB12}">
      <dgm:prSet/>
      <dgm:spPr/>
      <dgm:t>
        <a:bodyPr/>
        <a:lstStyle/>
        <a:p>
          <a:endParaRPr lang="en-US"/>
        </a:p>
      </dgm:t>
    </dgm:pt>
    <dgm:pt modelId="{1A059AD7-5BA3-4638-9F21-405690A60825}" type="pres">
      <dgm:prSet presAssocID="{AC77C11B-F158-467A-80CD-E0B70A91CE8D}" presName="Name0" presStyleCnt="0">
        <dgm:presLayoutVars>
          <dgm:dir/>
          <dgm:resizeHandles val="exact"/>
        </dgm:presLayoutVars>
      </dgm:prSet>
      <dgm:spPr/>
    </dgm:pt>
    <dgm:pt modelId="{EBF8F1C4-3B9C-45AB-A27C-1B10509A7DB6}" type="pres">
      <dgm:prSet presAssocID="{2045E2C2-DC82-4A36-BAAF-036E7BF4685D}" presName="node" presStyleLbl="node1" presStyleIdx="0" presStyleCnt="5" custScaleY="126327">
        <dgm:presLayoutVars>
          <dgm:bulletEnabled val="1"/>
        </dgm:presLayoutVars>
      </dgm:prSet>
      <dgm:spPr/>
    </dgm:pt>
    <dgm:pt modelId="{F786469A-65F6-4D0F-88D9-08322B919C4D}" type="pres">
      <dgm:prSet presAssocID="{E30E0F37-B221-4717-B724-44F01CFE4DAB}" presName="sibTrans" presStyleLbl="sibTrans2D1" presStyleIdx="0" presStyleCnt="4"/>
      <dgm:spPr/>
    </dgm:pt>
    <dgm:pt modelId="{C9C64073-C0EB-439B-93D1-28D7871A22E3}" type="pres">
      <dgm:prSet presAssocID="{E30E0F37-B221-4717-B724-44F01CFE4DAB}" presName="connectorText" presStyleLbl="sibTrans2D1" presStyleIdx="0" presStyleCnt="4"/>
      <dgm:spPr/>
    </dgm:pt>
    <dgm:pt modelId="{6D67AE28-6B95-4EA2-9047-BC6EEDCD4178}" type="pres">
      <dgm:prSet presAssocID="{9640532E-559F-42CE-B4DE-65B2C2342C87}" presName="node" presStyleLbl="node1" presStyleIdx="1" presStyleCnt="5" custScaleY="126327">
        <dgm:presLayoutVars>
          <dgm:bulletEnabled val="1"/>
        </dgm:presLayoutVars>
      </dgm:prSet>
      <dgm:spPr/>
    </dgm:pt>
    <dgm:pt modelId="{79C55D41-E5AC-439C-B991-9E34E63C9561}" type="pres">
      <dgm:prSet presAssocID="{27F2EA10-482F-46AC-A9E7-04544B57D24B}" presName="sibTrans" presStyleLbl="sibTrans2D1" presStyleIdx="1" presStyleCnt="4"/>
      <dgm:spPr/>
    </dgm:pt>
    <dgm:pt modelId="{2F62038C-2A4B-4374-A726-D3CB129F9AF4}" type="pres">
      <dgm:prSet presAssocID="{27F2EA10-482F-46AC-A9E7-04544B57D24B}" presName="connectorText" presStyleLbl="sibTrans2D1" presStyleIdx="1" presStyleCnt="4"/>
      <dgm:spPr/>
    </dgm:pt>
    <dgm:pt modelId="{BE95DEB1-1111-461E-94AD-C14F6FDA2ED3}" type="pres">
      <dgm:prSet presAssocID="{4876DF4A-9D29-4D80-B034-C2225B312252}" presName="node" presStyleLbl="node1" presStyleIdx="2" presStyleCnt="5" custScaleY="126327">
        <dgm:presLayoutVars>
          <dgm:bulletEnabled val="1"/>
        </dgm:presLayoutVars>
      </dgm:prSet>
      <dgm:spPr/>
    </dgm:pt>
    <dgm:pt modelId="{66815C73-8A07-422F-965F-0101AF524FB2}" type="pres">
      <dgm:prSet presAssocID="{70F9D384-F2D9-498A-ACD3-736E163D9B29}" presName="sibTrans" presStyleLbl="sibTrans2D1" presStyleIdx="2" presStyleCnt="4"/>
      <dgm:spPr/>
    </dgm:pt>
    <dgm:pt modelId="{6D3B134A-0468-4DE0-B6CF-7E25AA2D8635}" type="pres">
      <dgm:prSet presAssocID="{70F9D384-F2D9-498A-ACD3-736E163D9B29}" presName="connectorText" presStyleLbl="sibTrans2D1" presStyleIdx="2" presStyleCnt="4"/>
      <dgm:spPr/>
    </dgm:pt>
    <dgm:pt modelId="{7EBA245D-D6D0-48E5-862A-F51D0CB74C5E}" type="pres">
      <dgm:prSet presAssocID="{B5C65944-7569-4384-BE78-15F4301A2AAB}" presName="node" presStyleLbl="node1" presStyleIdx="3" presStyleCnt="5" custScaleX="148144" custScaleY="126327">
        <dgm:presLayoutVars>
          <dgm:bulletEnabled val="1"/>
        </dgm:presLayoutVars>
      </dgm:prSet>
      <dgm:spPr/>
    </dgm:pt>
    <dgm:pt modelId="{CEE6FE93-928F-4743-A142-BB37F7A51004}" type="pres">
      <dgm:prSet presAssocID="{1A5708DC-BA8E-48D7-8067-3275CB5E00A5}" presName="sibTrans" presStyleLbl="sibTrans2D1" presStyleIdx="3" presStyleCnt="4"/>
      <dgm:spPr/>
    </dgm:pt>
    <dgm:pt modelId="{69E6A145-612B-4B45-A1AD-464B8E3C940E}" type="pres">
      <dgm:prSet presAssocID="{1A5708DC-BA8E-48D7-8067-3275CB5E00A5}" presName="connectorText" presStyleLbl="sibTrans2D1" presStyleIdx="3" presStyleCnt="4"/>
      <dgm:spPr/>
    </dgm:pt>
    <dgm:pt modelId="{B40405FA-C33E-41D5-83A9-772FCB8F754D}" type="pres">
      <dgm:prSet presAssocID="{099563AE-7F46-40A4-9927-E86D3CEEBDEF}" presName="node" presStyleLbl="node1" presStyleIdx="4" presStyleCnt="5" custScaleY="126327">
        <dgm:presLayoutVars>
          <dgm:bulletEnabled val="1"/>
        </dgm:presLayoutVars>
      </dgm:prSet>
      <dgm:spPr/>
    </dgm:pt>
  </dgm:ptLst>
  <dgm:cxnLst>
    <dgm:cxn modelId="{290E0402-D5AD-4294-AC9E-6BC5A308CFCC}" srcId="{AC77C11B-F158-467A-80CD-E0B70A91CE8D}" destId="{4876DF4A-9D29-4D80-B034-C2225B312252}" srcOrd="2" destOrd="0" parTransId="{8F21AEDB-2686-4736-A4DE-C269A34D25DF}" sibTransId="{70F9D384-F2D9-498A-ACD3-736E163D9B29}"/>
    <dgm:cxn modelId="{E6FB6E05-5E6F-41FF-8FFC-BDFD0AB21E33}" type="presOf" srcId="{099563AE-7F46-40A4-9927-E86D3CEEBDEF}" destId="{B40405FA-C33E-41D5-83A9-772FCB8F754D}" srcOrd="0" destOrd="0" presId="urn:microsoft.com/office/officeart/2005/8/layout/process1"/>
    <dgm:cxn modelId="{BCC6891F-650D-4901-9264-96226D6E756B}" type="presOf" srcId="{9640532E-559F-42CE-B4DE-65B2C2342C87}" destId="{6D67AE28-6B95-4EA2-9047-BC6EEDCD4178}" srcOrd="0" destOrd="0" presId="urn:microsoft.com/office/officeart/2005/8/layout/process1"/>
    <dgm:cxn modelId="{C34EBC1F-F32C-4A49-869B-5DE342BEBD60}" type="presOf" srcId="{2045E2C2-DC82-4A36-BAAF-036E7BF4685D}" destId="{EBF8F1C4-3B9C-45AB-A27C-1B10509A7DB6}" srcOrd="0" destOrd="0" presId="urn:microsoft.com/office/officeart/2005/8/layout/process1"/>
    <dgm:cxn modelId="{9637E439-CACF-4687-AEA8-CDE5A1355B9A}" type="presOf" srcId="{B5C65944-7569-4384-BE78-15F4301A2AAB}" destId="{7EBA245D-D6D0-48E5-862A-F51D0CB74C5E}" srcOrd="0" destOrd="0" presId="urn:microsoft.com/office/officeart/2005/8/layout/process1"/>
    <dgm:cxn modelId="{4AE11A44-8FC3-47C3-848F-24FBCC1A414D}" type="presOf" srcId="{E30E0F37-B221-4717-B724-44F01CFE4DAB}" destId="{F786469A-65F6-4D0F-88D9-08322B919C4D}" srcOrd="0" destOrd="0" presId="urn:microsoft.com/office/officeart/2005/8/layout/process1"/>
    <dgm:cxn modelId="{25545445-2EEE-47CA-9CED-A57475A7098A}" type="presOf" srcId="{70F9D384-F2D9-498A-ACD3-736E163D9B29}" destId="{66815C73-8A07-422F-965F-0101AF524FB2}" srcOrd="0" destOrd="0" presId="urn:microsoft.com/office/officeart/2005/8/layout/process1"/>
    <dgm:cxn modelId="{398DE855-243B-44E5-98AB-784359B85BC0}" type="presOf" srcId="{1A5708DC-BA8E-48D7-8067-3275CB5E00A5}" destId="{69E6A145-612B-4B45-A1AD-464B8E3C940E}" srcOrd="1" destOrd="0" presId="urn:microsoft.com/office/officeart/2005/8/layout/process1"/>
    <dgm:cxn modelId="{78D5BC78-9D42-40AE-AA89-B40B27E23207}" type="presOf" srcId="{27F2EA10-482F-46AC-A9E7-04544B57D24B}" destId="{79C55D41-E5AC-439C-B991-9E34E63C9561}" srcOrd="0" destOrd="0" presId="urn:microsoft.com/office/officeart/2005/8/layout/process1"/>
    <dgm:cxn modelId="{57307B7B-1936-4804-B771-DC098CBC4DFB}" type="presOf" srcId="{27F2EA10-482F-46AC-A9E7-04544B57D24B}" destId="{2F62038C-2A4B-4374-A726-D3CB129F9AF4}" srcOrd="1" destOrd="0" presId="urn:microsoft.com/office/officeart/2005/8/layout/process1"/>
    <dgm:cxn modelId="{0BBC067C-B7B5-4F4B-82F6-F3E0A29F8DE0}" type="presOf" srcId="{E30E0F37-B221-4717-B724-44F01CFE4DAB}" destId="{C9C64073-C0EB-439B-93D1-28D7871A22E3}" srcOrd="1" destOrd="0" presId="urn:microsoft.com/office/officeart/2005/8/layout/process1"/>
    <dgm:cxn modelId="{0BC31E81-BBEB-4BF9-B2BE-CA419A62F42E}" srcId="{AC77C11B-F158-467A-80CD-E0B70A91CE8D}" destId="{9640532E-559F-42CE-B4DE-65B2C2342C87}" srcOrd="1" destOrd="0" parTransId="{197CF1AB-44CF-4919-A12B-1FBA43B3236C}" sibTransId="{27F2EA10-482F-46AC-A9E7-04544B57D24B}"/>
    <dgm:cxn modelId="{1CD3948D-5EC9-4A5E-B1B4-53FD89628C46}" srcId="{AC77C11B-F158-467A-80CD-E0B70A91CE8D}" destId="{B5C65944-7569-4384-BE78-15F4301A2AAB}" srcOrd="3" destOrd="0" parTransId="{F5C4C110-BBA0-4ED9-9F0E-06EF67DEB680}" sibTransId="{1A5708DC-BA8E-48D7-8067-3275CB5E00A5}"/>
    <dgm:cxn modelId="{3B744CA9-BE97-4B0F-B206-20BBE9EC55B5}" type="presOf" srcId="{4876DF4A-9D29-4D80-B034-C2225B312252}" destId="{BE95DEB1-1111-461E-94AD-C14F6FDA2ED3}" srcOrd="0" destOrd="0" presId="urn:microsoft.com/office/officeart/2005/8/layout/process1"/>
    <dgm:cxn modelId="{758A03BF-7DE8-4DD5-B6F9-D6411AB39610}" type="presOf" srcId="{1A5708DC-BA8E-48D7-8067-3275CB5E00A5}" destId="{CEE6FE93-928F-4743-A142-BB37F7A51004}" srcOrd="0" destOrd="0" presId="urn:microsoft.com/office/officeart/2005/8/layout/process1"/>
    <dgm:cxn modelId="{72C530D0-7B22-4117-BF85-744DB6C00550}" type="presOf" srcId="{70F9D384-F2D9-498A-ACD3-736E163D9B29}" destId="{6D3B134A-0468-4DE0-B6CF-7E25AA2D8635}" srcOrd="1" destOrd="0" presId="urn:microsoft.com/office/officeart/2005/8/layout/process1"/>
    <dgm:cxn modelId="{9F065ED1-78F3-4386-AE31-5AF062E22B66}" type="presOf" srcId="{AC77C11B-F158-467A-80CD-E0B70A91CE8D}" destId="{1A059AD7-5BA3-4638-9F21-405690A60825}" srcOrd="0" destOrd="0" presId="urn:microsoft.com/office/officeart/2005/8/layout/process1"/>
    <dgm:cxn modelId="{0589C0D4-B824-4D19-9DA5-746C5B5E9DC7}" srcId="{AC77C11B-F158-467A-80CD-E0B70A91CE8D}" destId="{2045E2C2-DC82-4A36-BAAF-036E7BF4685D}" srcOrd="0" destOrd="0" parTransId="{9D8B9582-F54E-4DFE-85FC-3B942F800A7C}" sibTransId="{E30E0F37-B221-4717-B724-44F01CFE4DAB}"/>
    <dgm:cxn modelId="{250456DB-7B31-4AF4-9E2E-F0946CD9EB12}" srcId="{AC77C11B-F158-467A-80CD-E0B70A91CE8D}" destId="{099563AE-7F46-40A4-9927-E86D3CEEBDEF}" srcOrd="4" destOrd="0" parTransId="{F9A8ABF3-AE0B-4F75-A682-B03D12EBF320}" sibTransId="{3D0B95C6-45A9-4375-9F40-836442B5F463}"/>
    <dgm:cxn modelId="{7A9AA90B-3CAD-4AC8-AFE7-F023DCD8A868}" type="presParOf" srcId="{1A059AD7-5BA3-4638-9F21-405690A60825}" destId="{EBF8F1C4-3B9C-45AB-A27C-1B10509A7DB6}" srcOrd="0" destOrd="0" presId="urn:microsoft.com/office/officeart/2005/8/layout/process1"/>
    <dgm:cxn modelId="{D87DD6F5-ED5B-4FC4-8AD1-26FFAC6AD207}" type="presParOf" srcId="{1A059AD7-5BA3-4638-9F21-405690A60825}" destId="{F786469A-65F6-4D0F-88D9-08322B919C4D}" srcOrd="1" destOrd="0" presId="urn:microsoft.com/office/officeart/2005/8/layout/process1"/>
    <dgm:cxn modelId="{4C90DC19-2D18-4220-B29E-2074D482C8DB}" type="presParOf" srcId="{F786469A-65F6-4D0F-88D9-08322B919C4D}" destId="{C9C64073-C0EB-439B-93D1-28D7871A22E3}" srcOrd="0" destOrd="0" presId="urn:microsoft.com/office/officeart/2005/8/layout/process1"/>
    <dgm:cxn modelId="{4B443932-65CD-4910-8543-BE3E0C087E0D}" type="presParOf" srcId="{1A059AD7-5BA3-4638-9F21-405690A60825}" destId="{6D67AE28-6B95-4EA2-9047-BC6EEDCD4178}" srcOrd="2" destOrd="0" presId="urn:microsoft.com/office/officeart/2005/8/layout/process1"/>
    <dgm:cxn modelId="{6D6AA476-4F6F-4FBE-9BDB-E650B9E2168B}" type="presParOf" srcId="{1A059AD7-5BA3-4638-9F21-405690A60825}" destId="{79C55D41-E5AC-439C-B991-9E34E63C9561}" srcOrd="3" destOrd="0" presId="urn:microsoft.com/office/officeart/2005/8/layout/process1"/>
    <dgm:cxn modelId="{7A51AD83-DA70-464F-AFB0-BC149FA61CDB}" type="presParOf" srcId="{79C55D41-E5AC-439C-B991-9E34E63C9561}" destId="{2F62038C-2A4B-4374-A726-D3CB129F9AF4}" srcOrd="0" destOrd="0" presId="urn:microsoft.com/office/officeart/2005/8/layout/process1"/>
    <dgm:cxn modelId="{98005FF5-7CCC-45BA-96F3-82EF6749D133}" type="presParOf" srcId="{1A059AD7-5BA3-4638-9F21-405690A60825}" destId="{BE95DEB1-1111-461E-94AD-C14F6FDA2ED3}" srcOrd="4" destOrd="0" presId="urn:microsoft.com/office/officeart/2005/8/layout/process1"/>
    <dgm:cxn modelId="{E996CDDD-F483-480A-AC52-02D68B446728}" type="presParOf" srcId="{1A059AD7-5BA3-4638-9F21-405690A60825}" destId="{66815C73-8A07-422F-965F-0101AF524FB2}" srcOrd="5" destOrd="0" presId="urn:microsoft.com/office/officeart/2005/8/layout/process1"/>
    <dgm:cxn modelId="{DCA83FB0-85B9-4F06-8812-AC68248B5A48}" type="presParOf" srcId="{66815C73-8A07-422F-965F-0101AF524FB2}" destId="{6D3B134A-0468-4DE0-B6CF-7E25AA2D8635}" srcOrd="0" destOrd="0" presId="urn:microsoft.com/office/officeart/2005/8/layout/process1"/>
    <dgm:cxn modelId="{30462823-0BCF-47C9-9BA5-8487D41D0F7F}" type="presParOf" srcId="{1A059AD7-5BA3-4638-9F21-405690A60825}" destId="{7EBA245D-D6D0-48E5-862A-F51D0CB74C5E}" srcOrd="6" destOrd="0" presId="urn:microsoft.com/office/officeart/2005/8/layout/process1"/>
    <dgm:cxn modelId="{0AC4B1F6-C735-4B0E-B2A1-EB2E7080098E}" type="presParOf" srcId="{1A059AD7-5BA3-4638-9F21-405690A60825}" destId="{CEE6FE93-928F-4743-A142-BB37F7A51004}" srcOrd="7" destOrd="0" presId="urn:microsoft.com/office/officeart/2005/8/layout/process1"/>
    <dgm:cxn modelId="{1001C9F5-6BF8-4065-8939-24C583E6550E}" type="presParOf" srcId="{CEE6FE93-928F-4743-A142-BB37F7A51004}" destId="{69E6A145-612B-4B45-A1AD-464B8E3C940E}" srcOrd="0" destOrd="0" presId="urn:microsoft.com/office/officeart/2005/8/layout/process1"/>
    <dgm:cxn modelId="{DC86D09E-1D99-4F07-B488-6980A62E5CE5}" type="presParOf" srcId="{1A059AD7-5BA3-4638-9F21-405690A60825}" destId="{B40405FA-C33E-41D5-83A9-772FCB8F754D}"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32B0E0-A387-4F57-8088-110DCD4453B0}"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E19FD44C-37EB-47E3-B166-75CA9C2C5753}">
      <dgm:prSet/>
      <dgm:spPr/>
      <dgm:t>
        <a:bodyPr/>
        <a:lstStyle/>
        <a:p>
          <a:r>
            <a:rPr lang="en-US" b="1" dirty="0"/>
            <a:t>How secure PowerShell Remoting is depends on your security posture on your end nodes</a:t>
          </a:r>
          <a:endParaRPr lang="en-US" dirty="0"/>
        </a:p>
      </dgm:t>
    </dgm:pt>
    <dgm:pt modelId="{2A680A6B-E9F7-4E4D-879B-BCA3CE15C3C1}" type="parTrans" cxnId="{A8639DFF-FF2F-4FFA-B887-4976747D0823}">
      <dgm:prSet/>
      <dgm:spPr/>
      <dgm:t>
        <a:bodyPr/>
        <a:lstStyle/>
        <a:p>
          <a:endParaRPr lang="en-US"/>
        </a:p>
      </dgm:t>
    </dgm:pt>
    <dgm:pt modelId="{B727231B-5476-4513-8727-D834CB208DE5}" type="sibTrans" cxnId="{A8639DFF-FF2F-4FFA-B887-4976747D0823}">
      <dgm:prSet/>
      <dgm:spPr/>
      <dgm:t>
        <a:bodyPr/>
        <a:lstStyle/>
        <a:p>
          <a:endParaRPr lang="en-US"/>
        </a:p>
      </dgm:t>
    </dgm:pt>
    <dgm:pt modelId="{831AE9DC-5ABF-47F7-9231-02B15EB18644}">
      <dgm:prSet/>
      <dgm:spPr/>
      <dgm:t>
        <a:bodyPr/>
        <a:lstStyle/>
        <a:p>
          <a:r>
            <a:rPr lang="en-US" b="1"/>
            <a:t>PS Remoting uses secure protocols and AD authentication</a:t>
          </a:r>
          <a:endParaRPr lang="en-US"/>
        </a:p>
      </dgm:t>
    </dgm:pt>
    <dgm:pt modelId="{5CB95A0E-A11C-4546-AC36-9A31D9821F6B}" type="parTrans" cxnId="{01E37B91-6F1E-47AF-8EF7-5FFBFDF4EB54}">
      <dgm:prSet/>
      <dgm:spPr/>
      <dgm:t>
        <a:bodyPr/>
        <a:lstStyle/>
        <a:p>
          <a:endParaRPr lang="en-US"/>
        </a:p>
      </dgm:t>
    </dgm:pt>
    <dgm:pt modelId="{0E2A3E60-117F-4348-B7A9-04B4F0E52CA0}" type="sibTrans" cxnId="{01E37B91-6F1E-47AF-8EF7-5FFBFDF4EB54}">
      <dgm:prSet/>
      <dgm:spPr/>
      <dgm:t>
        <a:bodyPr/>
        <a:lstStyle/>
        <a:p>
          <a:endParaRPr lang="en-US"/>
        </a:p>
      </dgm:t>
    </dgm:pt>
    <dgm:pt modelId="{9910C2E4-A3A2-4E5B-8306-080156D44611}">
      <dgm:prSet/>
      <dgm:spPr/>
      <dgm:t>
        <a:bodyPr/>
        <a:lstStyle/>
        <a:p>
          <a:r>
            <a:rPr lang="en-US" b="1"/>
            <a:t>PS Remoting can be configured easily via Group Policy</a:t>
          </a:r>
          <a:endParaRPr lang="en-US"/>
        </a:p>
      </dgm:t>
    </dgm:pt>
    <dgm:pt modelId="{364BD82E-E268-457D-912C-FB28BE58A40E}" type="parTrans" cxnId="{A4D310A7-6B58-440C-BCF6-0A17921CF48C}">
      <dgm:prSet/>
      <dgm:spPr/>
      <dgm:t>
        <a:bodyPr/>
        <a:lstStyle/>
        <a:p>
          <a:endParaRPr lang="en-US"/>
        </a:p>
      </dgm:t>
    </dgm:pt>
    <dgm:pt modelId="{C2976308-7119-4330-B10C-76AB78887564}" type="sibTrans" cxnId="{A4D310A7-6B58-440C-BCF6-0A17921CF48C}">
      <dgm:prSet/>
      <dgm:spPr/>
      <dgm:t>
        <a:bodyPr/>
        <a:lstStyle/>
        <a:p>
          <a:endParaRPr lang="en-US"/>
        </a:p>
      </dgm:t>
    </dgm:pt>
    <dgm:pt modelId="{EF580BE9-03D7-4EF9-8E73-D2AA9667924C}">
      <dgm:prSet/>
      <dgm:spPr/>
      <dgm:t>
        <a:bodyPr/>
        <a:lstStyle/>
        <a:p>
          <a:r>
            <a:rPr lang="en-US" b="1" dirty="0"/>
            <a:t>You can capture nearly every PS command typed into a PowerShell cmd prompt from any PC in your domain if you choose so. But doing so has an impact.</a:t>
          </a:r>
          <a:endParaRPr lang="en-US" dirty="0"/>
        </a:p>
      </dgm:t>
    </dgm:pt>
    <dgm:pt modelId="{B89857C9-89BD-4A54-A00B-CFE7B5D28E0A}" type="parTrans" cxnId="{0599C9E1-70FA-40D0-A072-6FE708E6F28E}">
      <dgm:prSet/>
      <dgm:spPr/>
      <dgm:t>
        <a:bodyPr/>
        <a:lstStyle/>
        <a:p>
          <a:endParaRPr lang="en-US"/>
        </a:p>
      </dgm:t>
    </dgm:pt>
    <dgm:pt modelId="{369D9B62-AB5B-4914-9FD7-8F185D3D26AC}" type="sibTrans" cxnId="{0599C9E1-70FA-40D0-A072-6FE708E6F28E}">
      <dgm:prSet/>
      <dgm:spPr/>
      <dgm:t>
        <a:bodyPr/>
        <a:lstStyle/>
        <a:p>
          <a:endParaRPr lang="en-US"/>
        </a:p>
      </dgm:t>
    </dgm:pt>
    <dgm:pt modelId="{D407C0C2-D737-4DFB-A2E8-B1F563671159}">
      <dgm:prSet/>
      <dgm:spPr/>
      <dgm:t>
        <a:bodyPr/>
        <a:lstStyle/>
        <a:p>
          <a:r>
            <a:rPr lang="en-US" b="1" dirty="0"/>
            <a:t>There is no one size fits all setting for PS Remoting &amp; Logging</a:t>
          </a:r>
        </a:p>
      </dgm:t>
    </dgm:pt>
    <dgm:pt modelId="{E3769E4A-AC17-42C3-92CB-F364923FEAB7}" type="parTrans" cxnId="{4149BEDB-F529-499D-BECB-76085C13C778}">
      <dgm:prSet/>
      <dgm:spPr/>
      <dgm:t>
        <a:bodyPr/>
        <a:lstStyle/>
        <a:p>
          <a:endParaRPr lang="en-US"/>
        </a:p>
      </dgm:t>
    </dgm:pt>
    <dgm:pt modelId="{90881E52-340C-410A-9953-F475B6034349}" type="sibTrans" cxnId="{4149BEDB-F529-499D-BECB-76085C13C778}">
      <dgm:prSet/>
      <dgm:spPr/>
      <dgm:t>
        <a:bodyPr/>
        <a:lstStyle/>
        <a:p>
          <a:endParaRPr lang="en-US"/>
        </a:p>
      </dgm:t>
    </dgm:pt>
    <dgm:pt modelId="{D62D7ADD-71AC-4CD7-BCA5-BDD2AA8BE516}">
      <dgm:prSet/>
      <dgm:spPr/>
      <dgm:t>
        <a:bodyPr/>
        <a:lstStyle/>
        <a:p>
          <a:r>
            <a:rPr lang="en-US" b="1" dirty="0"/>
            <a:t>PS Remoting is safe and you should be enabling it!</a:t>
          </a:r>
        </a:p>
      </dgm:t>
    </dgm:pt>
    <dgm:pt modelId="{8EFA146D-1275-4B15-ABDA-70B8F39D1D96}" type="parTrans" cxnId="{54650450-D13E-4400-A929-FFE259618D8F}">
      <dgm:prSet/>
      <dgm:spPr/>
      <dgm:t>
        <a:bodyPr/>
        <a:lstStyle/>
        <a:p>
          <a:endParaRPr lang="en-US"/>
        </a:p>
      </dgm:t>
    </dgm:pt>
    <dgm:pt modelId="{EC3ABBBA-1464-49FA-96F2-ED492A872B36}" type="sibTrans" cxnId="{54650450-D13E-4400-A929-FFE259618D8F}">
      <dgm:prSet/>
      <dgm:spPr/>
      <dgm:t>
        <a:bodyPr/>
        <a:lstStyle/>
        <a:p>
          <a:endParaRPr lang="en-US"/>
        </a:p>
      </dgm:t>
    </dgm:pt>
    <dgm:pt modelId="{C89B48C3-4E9F-44BD-94DA-9385A17DBF8A}" type="pres">
      <dgm:prSet presAssocID="{AD32B0E0-A387-4F57-8088-110DCD4453B0}" presName="Name0" presStyleCnt="0">
        <dgm:presLayoutVars>
          <dgm:chMax val="7"/>
          <dgm:chPref val="7"/>
          <dgm:dir/>
        </dgm:presLayoutVars>
      </dgm:prSet>
      <dgm:spPr/>
    </dgm:pt>
    <dgm:pt modelId="{99938962-DB41-43F3-B062-76144F0EBAA4}" type="pres">
      <dgm:prSet presAssocID="{AD32B0E0-A387-4F57-8088-110DCD4453B0}" presName="Name1" presStyleCnt="0"/>
      <dgm:spPr/>
    </dgm:pt>
    <dgm:pt modelId="{3A3A912D-3F47-4E1B-917C-A756A3C2ECAD}" type="pres">
      <dgm:prSet presAssocID="{AD32B0E0-A387-4F57-8088-110DCD4453B0}" presName="cycle" presStyleCnt="0"/>
      <dgm:spPr/>
    </dgm:pt>
    <dgm:pt modelId="{09028B81-F9F0-4F81-A4AF-797F6F014746}" type="pres">
      <dgm:prSet presAssocID="{AD32B0E0-A387-4F57-8088-110DCD4453B0}" presName="srcNode" presStyleLbl="node1" presStyleIdx="0" presStyleCnt="6"/>
      <dgm:spPr/>
    </dgm:pt>
    <dgm:pt modelId="{D71E7D11-2455-4B41-9E4F-81625A87CCA9}" type="pres">
      <dgm:prSet presAssocID="{AD32B0E0-A387-4F57-8088-110DCD4453B0}" presName="conn" presStyleLbl="parChTrans1D2" presStyleIdx="0" presStyleCnt="1"/>
      <dgm:spPr/>
    </dgm:pt>
    <dgm:pt modelId="{78BEBCC8-02DB-439C-B63F-4E9BFD63E624}" type="pres">
      <dgm:prSet presAssocID="{AD32B0E0-A387-4F57-8088-110DCD4453B0}" presName="extraNode" presStyleLbl="node1" presStyleIdx="0" presStyleCnt="6"/>
      <dgm:spPr/>
    </dgm:pt>
    <dgm:pt modelId="{E7A1284C-57C1-40AF-826F-0BC501785E0A}" type="pres">
      <dgm:prSet presAssocID="{AD32B0E0-A387-4F57-8088-110DCD4453B0}" presName="dstNode" presStyleLbl="node1" presStyleIdx="0" presStyleCnt="6"/>
      <dgm:spPr/>
    </dgm:pt>
    <dgm:pt modelId="{3BC75AE1-0B3B-4608-812B-6B8D62D14E95}" type="pres">
      <dgm:prSet presAssocID="{E19FD44C-37EB-47E3-B166-75CA9C2C5753}" presName="text_1" presStyleLbl="node1" presStyleIdx="0" presStyleCnt="6">
        <dgm:presLayoutVars>
          <dgm:bulletEnabled val="1"/>
        </dgm:presLayoutVars>
      </dgm:prSet>
      <dgm:spPr/>
    </dgm:pt>
    <dgm:pt modelId="{16527E1E-6AD9-4EED-BAF5-B0682F272569}" type="pres">
      <dgm:prSet presAssocID="{E19FD44C-37EB-47E3-B166-75CA9C2C5753}" presName="accent_1" presStyleCnt="0"/>
      <dgm:spPr/>
    </dgm:pt>
    <dgm:pt modelId="{F052FF0E-4A14-46BC-A52E-B9A8BA22C3B9}" type="pres">
      <dgm:prSet presAssocID="{E19FD44C-37EB-47E3-B166-75CA9C2C5753}" presName="accentRepeatNode" presStyleLbl="solidFgAcc1" presStyleIdx="0" presStyleCnt="6"/>
      <dgm:spPr/>
    </dgm:pt>
    <dgm:pt modelId="{0D414595-B1CC-4012-BF2F-812825711CB5}" type="pres">
      <dgm:prSet presAssocID="{831AE9DC-5ABF-47F7-9231-02B15EB18644}" presName="text_2" presStyleLbl="node1" presStyleIdx="1" presStyleCnt="6">
        <dgm:presLayoutVars>
          <dgm:bulletEnabled val="1"/>
        </dgm:presLayoutVars>
      </dgm:prSet>
      <dgm:spPr/>
    </dgm:pt>
    <dgm:pt modelId="{0535E712-9824-41BC-B194-71226AA0996F}" type="pres">
      <dgm:prSet presAssocID="{831AE9DC-5ABF-47F7-9231-02B15EB18644}" presName="accent_2" presStyleCnt="0"/>
      <dgm:spPr/>
    </dgm:pt>
    <dgm:pt modelId="{4A830621-072F-4F87-994A-160CDCCDB6F5}" type="pres">
      <dgm:prSet presAssocID="{831AE9DC-5ABF-47F7-9231-02B15EB18644}" presName="accentRepeatNode" presStyleLbl="solidFgAcc1" presStyleIdx="1" presStyleCnt="6"/>
      <dgm:spPr/>
    </dgm:pt>
    <dgm:pt modelId="{67C63D5D-2D33-445F-B22B-6727B55B508A}" type="pres">
      <dgm:prSet presAssocID="{9910C2E4-A3A2-4E5B-8306-080156D44611}" presName="text_3" presStyleLbl="node1" presStyleIdx="2" presStyleCnt="6">
        <dgm:presLayoutVars>
          <dgm:bulletEnabled val="1"/>
        </dgm:presLayoutVars>
      </dgm:prSet>
      <dgm:spPr/>
    </dgm:pt>
    <dgm:pt modelId="{3AC1FEF7-1CB4-424B-8E5B-5621B32836C0}" type="pres">
      <dgm:prSet presAssocID="{9910C2E4-A3A2-4E5B-8306-080156D44611}" presName="accent_3" presStyleCnt="0"/>
      <dgm:spPr/>
    </dgm:pt>
    <dgm:pt modelId="{45FEA596-A78B-414E-95D3-0AAB5A02C424}" type="pres">
      <dgm:prSet presAssocID="{9910C2E4-A3A2-4E5B-8306-080156D44611}" presName="accentRepeatNode" presStyleLbl="solidFgAcc1" presStyleIdx="2" presStyleCnt="6"/>
      <dgm:spPr/>
    </dgm:pt>
    <dgm:pt modelId="{A67A9C94-A46A-4D4B-8E9D-AB5F9B0682BF}" type="pres">
      <dgm:prSet presAssocID="{EF580BE9-03D7-4EF9-8E73-D2AA9667924C}" presName="text_4" presStyleLbl="node1" presStyleIdx="3" presStyleCnt="6">
        <dgm:presLayoutVars>
          <dgm:bulletEnabled val="1"/>
        </dgm:presLayoutVars>
      </dgm:prSet>
      <dgm:spPr/>
    </dgm:pt>
    <dgm:pt modelId="{BEB69FAD-7130-4BFF-9DA0-DE91C22B92F9}" type="pres">
      <dgm:prSet presAssocID="{EF580BE9-03D7-4EF9-8E73-D2AA9667924C}" presName="accent_4" presStyleCnt="0"/>
      <dgm:spPr/>
    </dgm:pt>
    <dgm:pt modelId="{1AF1C630-2CD8-4427-96D4-AEB91A955DFE}" type="pres">
      <dgm:prSet presAssocID="{EF580BE9-03D7-4EF9-8E73-D2AA9667924C}" presName="accentRepeatNode" presStyleLbl="solidFgAcc1" presStyleIdx="3" presStyleCnt="6"/>
      <dgm:spPr/>
    </dgm:pt>
    <dgm:pt modelId="{44C459F2-A35D-40AC-BED6-2F3697D897A8}" type="pres">
      <dgm:prSet presAssocID="{D407C0C2-D737-4DFB-A2E8-B1F563671159}" presName="text_5" presStyleLbl="node1" presStyleIdx="4" presStyleCnt="6">
        <dgm:presLayoutVars>
          <dgm:bulletEnabled val="1"/>
        </dgm:presLayoutVars>
      </dgm:prSet>
      <dgm:spPr/>
    </dgm:pt>
    <dgm:pt modelId="{B23BB53C-53B1-42D7-BF49-9307B6A68D97}" type="pres">
      <dgm:prSet presAssocID="{D407C0C2-D737-4DFB-A2E8-B1F563671159}" presName="accent_5" presStyleCnt="0"/>
      <dgm:spPr/>
    </dgm:pt>
    <dgm:pt modelId="{934B325F-470E-4401-B3DF-77AD4F88A77F}" type="pres">
      <dgm:prSet presAssocID="{D407C0C2-D737-4DFB-A2E8-B1F563671159}" presName="accentRepeatNode" presStyleLbl="solidFgAcc1" presStyleIdx="4" presStyleCnt="6"/>
      <dgm:spPr/>
    </dgm:pt>
    <dgm:pt modelId="{6A991D53-B708-413C-914D-6EDB1F26CEC8}" type="pres">
      <dgm:prSet presAssocID="{D62D7ADD-71AC-4CD7-BCA5-BDD2AA8BE516}" presName="text_6" presStyleLbl="node1" presStyleIdx="5" presStyleCnt="6">
        <dgm:presLayoutVars>
          <dgm:bulletEnabled val="1"/>
        </dgm:presLayoutVars>
      </dgm:prSet>
      <dgm:spPr/>
    </dgm:pt>
    <dgm:pt modelId="{726FBB4B-B436-4E6D-884E-DBE1225B8205}" type="pres">
      <dgm:prSet presAssocID="{D62D7ADD-71AC-4CD7-BCA5-BDD2AA8BE516}" presName="accent_6" presStyleCnt="0"/>
      <dgm:spPr/>
    </dgm:pt>
    <dgm:pt modelId="{1BF2ED84-2581-4DC0-A5C1-9AAC6FAB763E}" type="pres">
      <dgm:prSet presAssocID="{D62D7ADD-71AC-4CD7-BCA5-BDD2AA8BE516}" presName="accentRepeatNode" presStyleLbl="solidFgAcc1" presStyleIdx="5" presStyleCnt="6"/>
      <dgm:spPr/>
    </dgm:pt>
  </dgm:ptLst>
  <dgm:cxnLst>
    <dgm:cxn modelId="{9D149700-1EDC-4338-882E-ADD3F9714144}" type="presOf" srcId="{D407C0C2-D737-4DFB-A2E8-B1F563671159}" destId="{44C459F2-A35D-40AC-BED6-2F3697D897A8}" srcOrd="0" destOrd="0" presId="urn:microsoft.com/office/officeart/2008/layout/VerticalCurvedList"/>
    <dgm:cxn modelId="{852FF23C-7E64-4D7B-9CAE-F33B65A847AE}" type="presOf" srcId="{AD32B0E0-A387-4F57-8088-110DCD4453B0}" destId="{C89B48C3-4E9F-44BD-94DA-9385A17DBF8A}" srcOrd="0" destOrd="0" presId="urn:microsoft.com/office/officeart/2008/layout/VerticalCurvedList"/>
    <dgm:cxn modelId="{54650450-D13E-4400-A929-FFE259618D8F}" srcId="{AD32B0E0-A387-4F57-8088-110DCD4453B0}" destId="{D62D7ADD-71AC-4CD7-BCA5-BDD2AA8BE516}" srcOrd="5" destOrd="0" parTransId="{8EFA146D-1275-4B15-ABDA-70B8F39D1D96}" sibTransId="{EC3ABBBA-1464-49FA-96F2-ED492A872B36}"/>
    <dgm:cxn modelId="{297BDF88-5507-401C-80F0-73C523207FA7}" type="presOf" srcId="{D62D7ADD-71AC-4CD7-BCA5-BDD2AA8BE516}" destId="{6A991D53-B708-413C-914D-6EDB1F26CEC8}" srcOrd="0" destOrd="0" presId="urn:microsoft.com/office/officeart/2008/layout/VerticalCurvedList"/>
    <dgm:cxn modelId="{01E37B91-6F1E-47AF-8EF7-5FFBFDF4EB54}" srcId="{AD32B0E0-A387-4F57-8088-110DCD4453B0}" destId="{831AE9DC-5ABF-47F7-9231-02B15EB18644}" srcOrd="1" destOrd="0" parTransId="{5CB95A0E-A11C-4546-AC36-9A31D9821F6B}" sibTransId="{0E2A3E60-117F-4348-B7A9-04B4F0E52CA0}"/>
    <dgm:cxn modelId="{A4D310A7-6B58-440C-BCF6-0A17921CF48C}" srcId="{AD32B0E0-A387-4F57-8088-110DCD4453B0}" destId="{9910C2E4-A3A2-4E5B-8306-080156D44611}" srcOrd="2" destOrd="0" parTransId="{364BD82E-E268-457D-912C-FB28BE58A40E}" sibTransId="{C2976308-7119-4330-B10C-76AB78887564}"/>
    <dgm:cxn modelId="{2DDCC0B6-BCE6-4F63-A644-7B6E5E5F3B6B}" type="presOf" srcId="{831AE9DC-5ABF-47F7-9231-02B15EB18644}" destId="{0D414595-B1CC-4012-BF2F-812825711CB5}" srcOrd="0" destOrd="0" presId="urn:microsoft.com/office/officeart/2008/layout/VerticalCurvedList"/>
    <dgm:cxn modelId="{7182FAD3-E8AB-4D40-BE0A-508C7CD0CADE}" type="presOf" srcId="{E19FD44C-37EB-47E3-B166-75CA9C2C5753}" destId="{3BC75AE1-0B3B-4608-812B-6B8D62D14E95}" srcOrd="0" destOrd="0" presId="urn:microsoft.com/office/officeart/2008/layout/VerticalCurvedList"/>
    <dgm:cxn modelId="{CB101CDB-C6D6-4E1A-B985-AD7F7000B590}" type="presOf" srcId="{B727231B-5476-4513-8727-D834CB208DE5}" destId="{D71E7D11-2455-4B41-9E4F-81625A87CCA9}" srcOrd="0" destOrd="0" presId="urn:microsoft.com/office/officeart/2008/layout/VerticalCurvedList"/>
    <dgm:cxn modelId="{4149BEDB-F529-499D-BECB-76085C13C778}" srcId="{AD32B0E0-A387-4F57-8088-110DCD4453B0}" destId="{D407C0C2-D737-4DFB-A2E8-B1F563671159}" srcOrd="4" destOrd="0" parTransId="{E3769E4A-AC17-42C3-92CB-F364923FEAB7}" sibTransId="{90881E52-340C-410A-9953-F475B6034349}"/>
    <dgm:cxn modelId="{0599C9E1-70FA-40D0-A072-6FE708E6F28E}" srcId="{AD32B0E0-A387-4F57-8088-110DCD4453B0}" destId="{EF580BE9-03D7-4EF9-8E73-D2AA9667924C}" srcOrd="3" destOrd="0" parTransId="{B89857C9-89BD-4A54-A00B-CFE7B5D28E0A}" sibTransId="{369D9B62-AB5B-4914-9FD7-8F185D3D26AC}"/>
    <dgm:cxn modelId="{740D3AE5-1E84-4EE6-80B6-F40D9AE50A8B}" type="presOf" srcId="{EF580BE9-03D7-4EF9-8E73-D2AA9667924C}" destId="{A67A9C94-A46A-4D4B-8E9D-AB5F9B0682BF}" srcOrd="0" destOrd="0" presId="urn:microsoft.com/office/officeart/2008/layout/VerticalCurvedList"/>
    <dgm:cxn modelId="{F456B2F1-BCFA-4CE7-9D33-6F11661F688F}" type="presOf" srcId="{9910C2E4-A3A2-4E5B-8306-080156D44611}" destId="{67C63D5D-2D33-445F-B22B-6727B55B508A}" srcOrd="0" destOrd="0" presId="urn:microsoft.com/office/officeart/2008/layout/VerticalCurvedList"/>
    <dgm:cxn modelId="{A8639DFF-FF2F-4FFA-B887-4976747D0823}" srcId="{AD32B0E0-A387-4F57-8088-110DCD4453B0}" destId="{E19FD44C-37EB-47E3-B166-75CA9C2C5753}" srcOrd="0" destOrd="0" parTransId="{2A680A6B-E9F7-4E4D-879B-BCA3CE15C3C1}" sibTransId="{B727231B-5476-4513-8727-D834CB208DE5}"/>
    <dgm:cxn modelId="{E30CA2BA-0D16-4793-A05C-6C5A6CCD5CE1}" type="presParOf" srcId="{C89B48C3-4E9F-44BD-94DA-9385A17DBF8A}" destId="{99938962-DB41-43F3-B062-76144F0EBAA4}" srcOrd="0" destOrd="0" presId="urn:microsoft.com/office/officeart/2008/layout/VerticalCurvedList"/>
    <dgm:cxn modelId="{0D080FAE-EFA0-4180-BCA3-A210755D5E6A}" type="presParOf" srcId="{99938962-DB41-43F3-B062-76144F0EBAA4}" destId="{3A3A912D-3F47-4E1B-917C-A756A3C2ECAD}" srcOrd="0" destOrd="0" presId="urn:microsoft.com/office/officeart/2008/layout/VerticalCurvedList"/>
    <dgm:cxn modelId="{C697BD97-0EF7-486D-A6BB-48F1A28D29AA}" type="presParOf" srcId="{3A3A912D-3F47-4E1B-917C-A756A3C2ECAD}" destId="{09028B81-F9F0-4F81-A4AF-797F6F014746}" srcOrd="0" destOrd="0" presId="urn:microsoft.com/office/officeart/2008/layout/VerticalCurvedList"/>
    <dgm:cxn modelId="{67155892-C259-47BF-920F-8BF5282DFB2F}" type="presParOf" srcId="{3A3A912D-3F47-4E1B-917C-A756A3C2ECAD}" destId="{D71E7D11-2455-4B41-9E4F-81625A87CCA9}" srcOrd="1" destOrd="0" presId="urn:microsoft.com/office/officeart/2008/layout/VerticalCurvedList"/>
    <dgm:cxn modelId="{5F4F6FAE-8208-4192-BC3D-232F60518121}" type="presParOf" srcId="{3A3A912D-3F47-4E1B-917C-A756A3C2ECAD}" destId="{78BEBCC8-02DB-439C-B63F-4E9BFD63E624}" srcOrd="2" destOrd="0" presId="urn:microsoft.com/office/officeart/2008/layout/VerticalCurvedList"/>
    <dgm:cxn modelId="{2EE12BDB-C52A-43D0-9321-6B1A072E5F86}" type="presParOf" srcId="{3A3A912D-3F47-4E1B-917C-A756A3C2ECAD}" destId="{E7A1284C-57C1-40AF-826F-0BC501785E0A}" srcOrd="3" destOrd="0" presId="urn:microsoft.com/office/officeart/2008/layout/VerticalCurvedList"/>
    <dgm:cxn modelId="{2BFD631D-C0CC-4912-83D3-84FB01F5047D}" type="presParOf" srcId="{99938962-DB41-43F3-B062-76144F0EBAA4}" destId="{3BC75AE1-0B3B-4608-812B-6B8D62D14E95}" srcOrd="1" destOrd="0" presId="urn:microsoft.com/office/officeart/2008/layout/VerticalCurvedList"/>
    <dgm:cxn modelId="{82AFB9DD-48FF-409B-BA6D-74C1EA8198AB}" type="presParOf" srcId="{99938962-DB41-43F3-B062-76144F0EBAA4}" destId="{16527E1E-6AD9-4EED-BAF5-B0682F272569}" srcOrd="2" destOrd="0" presId="urn:microsoft.com/office/officeart/2008/layout/VerticalCurvedList"/>
    <dgm:cxn modelId="{9922A7DF-E183-4EA0-99C6-286BB5C7EFD1}" type="presParOf" srcId="{16527E1E-6AD9-4EED-BAF5-B0682F272569}" destId="{F052FF0E-4A14-46BC-A52E-B9A8BA22C3B9}" srcOrd="0" destOrd="0" presId="urn:microsoft.com/office/officeart/2008/layout/VerticalCurvedList"/>
    <dgm:cxn modelId="{3368E4CC-9E12-41EE-A5ED-E5A2C3DDCDBC}" type="presParOf" srcId="{99938962-DB41-43F3-B062-76144F0EBAA4}" destId="{0D414595-B1CC-4012-BF2F-812825711CB5}" srcOrd="3" destOrd="0" presId="urn:microsoft.com/office/officeart/2008/layout/VerticalCurvedList"/>
    <dgm:cxn modelId="{C4D4D80B-DCD2-468C-96B7-F7E211C23CA7}" type="presParOf" srcId="{99938962-DB41-43F3-B062-76144F0EBAA4}" destId="{0535E712-9824-41BC-B194-71226AA0996F}" srcOrd="4" destOrd="0" presId="urn:microsoft.com/office/officeart/2008/layout/VerticalCurvedList"/>
    <dgm:cxn modelId="{95DC1855-BED8-4A9D-A9D0-0C5A3B54C81F}" type="presParOf" srcId="{0535E712-9824-41BC-B194-71226AA0996F}" destId="{4A830621-072F-4F87-994A-160CDCCDB6F5}" srcOrd="0" destOrd="0" presId="urn:microsoft.com/office/officeart/2008/layout/VerticalCurvedList"/>
    <dgm:cxn modelId="{79380675-690A-4DC4-A2AA-98F8A5D25DBD}" type="presParOf" srcId="{99938962-DB41-43F3-B062-76144F0EBAA4}" destId="{67C63D5D-2D33-445F-B22B-6727B55B508A}" srcOrd="5" destOrd="0" presId="urn:microsoft.com/office/officeart/2008/layout/VerticalCurvedList"/>
    <dgm:cxn modelId="{84C60643-9132-49B1-AD71-1A78A8F319D1}" type="presParOf" srcId="{99938962-DB41-43F3-B062-76144F0EBAA4}" destId="{3AC1FEF7-1CB4-424B-8E5B-5621B32836C0}" srcOrd="6" destOrd="0" presId="urn:microsoft.com/office/officeart/2008/layout/VerticalCurvedList"/>
    <dgm:cxn modelId="{34FA5B15-2D69-4BA5-A3A6-23DDDAFFBEB4}" type="presParOf" srcId="{3AC1FEF7-1CB4-424B-8E5B-5621B32836C0}" destId="{45FEA596-A78B-414E-95D3-0AAB5A02C424}" srcOrd="0" destOrd="0" presId="urn:microsoft.com/office/officeart/2008/layout/VerticalCurvedList"/>
    <dgm:cxn modelId="{DDFD84B0-1988-4007-8ACF-A0A290758B6E}" type="presParOf" srcId="{99938962-DB41-43F3-B062-76144F0EBAA4}" destId="{A67A9C94-A46A-4D4B-8E9D-AB5F9B0682BF}" srcOrd="7" destOrd="0" presId="urn:microsoft.com/office/officeart/2008/layout/VerticalCurvedList"/>
    <dgm:cxn modelId="{A284350E-8323-45CF-BB69-1B206721F860}" type="presParOf" srcId="{99938962-DB41-43F3-B062-76144F0EBAA4}" destId="{BEB69FAD-7130-4BFF-9DA0-DE91C22B92F9}" srcOrd="8" destOrd="0" presId="urn:microsoft.com/office/officeart/2008/layout/VerticalCurvedList"/>
    <dgm:cxn modelId="{0ADD6DDE-3D81-4F24-967E-AC12F6DCA84A}" type="presParOf" srcId="{BEB69FAD-7130-4BFF-9DA0-DE91C22B92F9}" destId="{1AF1C630-2CD8-4427-96D4-AEB91A955DFE}" srcOrd="0" destOrd="0" presId="urn:microsoft.com/office/officeart/2008/layout/VerticalCurvedList"/>
    <dgm:cxn modelId="{9CAD6DED-4C08-4A45-A667-BCE75BD24CE6}" type="presParOf" srcId="{99938962-DB41-43F3-B062-76144F0EBAA4}" destId="{44C459F2-A35D-40AC-BED6-2F3697D897A8}" srcOrd="9" destOrd="0" presId="urn:microsoft.com/office/officeart/2008/layout/VerticalCurvedList"/>
    <dgm:cxn modelId="{6B64D10A-81F9-4A70-9B95-B70F43CFDEC2}" type="presParOf" srcId="{99938962-DB41-43F3-B062-76144F0EBAA4}" destId="{B23BB53C-53B1-42D7-BF49-9307B6A68D97}" srcOrd="10" destOrd="0" presId="urn:microsoft.com/office/officeart/2008/layout/VerticalCurvedList"/>
    <dgm:cxn modelId="{A6720C82-C193-48F4-94F6-2070DCFC26D2}" type="presParOf" srcId="{B23BB53C-53B1-42D7-BF49-9307B6A68D97}" destId="{934B325F-470E-4401-B3DF-77AD4F88A77F}" srcOrd="0" destOrd="0" presId="urn:microsoft.com/office/officeart/2008/layout/VerticalCurvedList"/>
    <dgm:cxn modelId="{C5D4A34D-E167-4C09-BF9F-282D591A524D}" type="presParOf" srcId="{99938962-DB41-43F3-B062-76144F0EBAA4}" destId="{6A991D53-B708-413C-914D-6EDB1F26CEC8}" srcOrd="11" destOrd="0" presId="urn:microsoft.com/office/officeart/2008/layout/VerticalCurvedList"/>
    <dgm:cxn modelId="{A700B66F-59FB-4E1C-BB24-78FAFE9AEED7}" type="presParOf" srcId="{99938962-DB41-43F3-B062-76144F0EBAA4}" destId="{726FBB4B-B436-4E6D-884E-DBE1225B8205}" srcOrd="12" destOrd="0" presId="urn:microsoft.com/office/officeart/2008/layout/VerticalCurvedList"/>
    <dgm:cxn modelId="{2923C333-E8D2-44DF-ABAB-BF83F05FF896}" type="presParOf" srcId="{726FBB4B-B436-4E6D-884E-DBE1225B8205}" destId="{1BF2ED84-2581-4DC0-A5C1-9AAC6FAB763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0EC43-09C2-4B05-BCF2-F5643D9DE158}">
      <dsp:nvSpPr>
        <dsp:cNvPr id="0" name=""/>
        <dsp:cNvSpPr/>
      </dsp:nvSpPr>
      <dsp:spPr>
        <a:xfrm>
          <a:off x="194" y="0"/>
          <a:ext cx="2343564" cy="2402028"/>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31492" tIns="0" rIns="231492" bIns="330200" numCol="1" spcCol="1270" anchor="t" anchorCtr="0">
          <a:noAutofit/>
        </a:bodyPr>
        <a:lstStyle/>
        <a:p>
          <a:pPr marL="0" lvl="0" indent="0" algn="l" defTabSz="622300">
            <a:lnSpc>
              <a:spcPct val="90000"/>
            </a:lnSpc>
            <a:spcBef>
              <a:spcPct val="0"/>
            </a:spcBef>
            <a:spcAft>
              <a:spcPct val="35000"/>
            </a:spcAft>
            <a:buNone/>
          </a:pPr>
          <a:r>
            <a:rPr lang="en-US" sz="1400" kern="1200" dirty="0"/>
            <a:t>Local PowerShell session authenticates against remote client.</a:t>
          </a:r>
          <a:br>
            <a:rPr lang="en-US" sz="1400" kern="1200" dirty="0"/>
          </a:br>
          <a:br>
            <a:rPr lang="en-US" sz="1400" kern="1200" dirty="0"/>
          </a:br>
          <a:r>
            <a:rPr lang="en-US" sz="1400" kern="1200" dirty="0"/>
            <a:t>- Enter-</a:t>
          </a:r>
          <a:r>
            <a:rPr lang="en-US" sz="1400" kern="1200" dirty="0" err="1"/>
            <a:t>PSSession</a:t>
          </a:r>
          <a:endParaRPr lang="en-US" sz="1400" kern="1200" dirty="0"/>
        </a:p>
        <a:p>
          <a:pPr marL="0" lvl="0" indent="0" algn="l" defTabSz="622300">
            <a:lnSpc>
              <a:spcPct val="90000"/>
            </a:lnSpc>
            <a:spcBef>
              <a:spcPct val="0"/>
            </a:spcBef>
            <a:spcAft>
              <a:spcPct val="35000"/>
            </a:spcAft>
            <a:buNone/>
          </a:pPr>
          <a:r>
            <a:rPr lang="en-US" sz="1400" b="0" kern="1200" dirty="0"/>
            <a:t>- Invoke-Command</a:t>
          </a:r>
        </a:p>
        <a:p>
          <a:pPr marL="0" lvl="0" indent="0" algn="l" defTabSz="622300">
            <a:lnSpc>
              <a:spcPct val="90000"/>
            </a:lnSpc>
            <a:spcBef>
              <a:spcPct val="0"/>
            </a:spcBef>
            <a:spcAft>
              <a:spcPct val="35000"/>
            </a:spcAft>
            <a:buNone/>
          </a:pPr>
          <a:r>
            <a:rPr lang="en-US" sz="1400" b="0" kern="1200" dirty="0"/>
            <a:t>- Any CIM cmdlets</a:t>
          </a:r>
        </a:p>
      </dsp:txBody>
      <dsp:txXfrm>
        <a:off x="194" y="960811"/>
        <a:ext cx="2343564" cy="1441216"/>
      </dsp:txXfrm>
    </dsp:sp>
    <dsp:sp modelId="{6B546BDB-31B3-4785-AFC6-B0655E9A7871}">
      <dsp:nvSpPr>
        <dsp:cNvPr id="0" name=""/>
        <dsp:cNvSpPr/>
      </dsp:nvSpPr>
      <dsp:spPr>
        <a:xfrm>
          <a:off x="194" y="0"/>
          <a:ext cx="2343564" cy="960811"/>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1492" tIns="165100" rIns="231492" bIns="165100" numCol="1" spcCol="1270" anchor="ctr" anchorCtr="0">
          <a:noAutofit/>
        </a:bodyPr>
        <a:lstStyle/>
        <a:p>
          <a:pPr marL="0" lvl="0" indent="0" algn="l" defTabSz="2133600">
            <a:lnSpc>
              <a:spcPct val="90000"/>
            </a:lnSpc>
            <a:spcBef>
              <a:spcPct val="0"/>
            </a:spcBef>
            <a:spcAft>
              <a:spcPct val="35000"/>
            </a:spcAft>
            <a:buNone/>
          </a:pPr>
          <a:r>
            <a:rPr lang="en-US" sz="4800" kern="1200"/>
            <a:t>01</a:t>
          </a:r>
          <a:endParaRPr lang="en-US" sz="4800" kern="1200" dirty="0"/>
        </a:p>
      </dsp:txBody>
      <dsp:txXfrm>
        <a:off x="194" y="0"/>
        <a:ext cx="2343564" cy="960811"/>
      </dsp:txXfrm>
    </dsp:sp>
    <dsp:sp modelId="{E189E888-5598-45EE-8610-C8648049A653}">
      <dsp:nvSpPr>
        <dsp:cNvPr id="0" name=""/>
        <dsp:cNvSpPr/>
      </dsp:nvSpPr>
      <dsp:spPr>
        <a:xfrm>
          <a:off x="2531243" y="0"/>
          <a:ext cx="2343564" cy="240202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31492" tIns="0" rIns="231492" bIns="330200" numCol="1" spcCol="1270" anchor="t" anchorCtr="0">
          <a:noAutofit/>
        </a:bodyPr>
        <a:lstStyle/>
        <a:p>
          <a:pPr marL="0" lvl="0" indent="0" algn="l" defTabSz="622300">
            <a:lnSpc>
              <a:spcPct val="90000"/>
            </a:lnSpc>
            <a:spcBef>
              <a:spcPct val="0"/>
            </a:spcBef>
            <a:spcAft>
              <a:spcPct val="35000"/>
            </a:spcAft>
            <a:buNone/>
          </a:pPr>
          <a:r>
            <a:rPr lang="en-US" sz="1400" kern="1200" dirty="0"/>
            <a:t>Identity confirmed. Privileges granted based on local group membership</a:t>
          </a:r>
        </a:p>
        <a:p>
          <a:pPr marL="0" lvl="0" indent="0" algn="l" defTabSz="622300">
            <a:lnSpc>
              <a:spcPct val="90000"/>
            </a:lnSpc>
            <a:spcBef>
              <a:spcPct val="0"/>
            </a:spcBef>
            <a:spcAft>
              <a:spcPct val="35000"/>
            </a:spcAft>
            <a:buNone/>
          </a:pPr>
          <a:r>
            <a:rPr lang="en-US" sz="1400" kern="1200" dirty="0"/>
            <a:t>PS session on remote system via </a:t>
          </a:r>
          <a:r>
            <a:rPr lang="en-US" sz="1400" b="0" kern="1200" dirty="0"/>
            <a:t>WS-MAN / WinRM</a:t>
          </a:r>
        </a:p>
      </dsp:txBody>
      <dsp:txXfrm>
        <a:off x="2531243" y="960811"/>
        <a:ext cx="2343564" cy="1441216"/>
      </dsp:txXfrm>
    </dsp:sp>
    <dsp:sp modelId="{09F9F82A-5A35-4DD9-91AC-034653773F98}">
      <dsp:nvSpPr>
        <dsp:cNvPr id="0" name=""/>
        <dsp:cNvSpPr/>
      </dsp:nvSpPr>
      <dsp:spPr>
        <a:xfrm>
          <a:off x="2531243" y="0"/>
          <a:ext cx="2343564" cy="960811"/>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1492" tIns="165100" rIns="231492" bIns="165100" numCol="1" spcCol="1270" anchor="ctr" anchorCtr="0">
          <a:noAutofit/>
        </a:bodyPr>
        <a:lstStyle/>
        <a:p>
          <a:pPr marL="0" lvl="0" indent="0" algn="l" defTabSz="2133600">
            <a:lnSpc>
              <a:spcPct val="90000"/>
            </a:lnSpc>
            <a:spcBef>
              <a:spcPct val="0"/>
            </a:spcBef>
            <a:spcAft>
              <a:spcPct val="35000"/>
            </a:spcAft>
            <a:buNone/>
          </a:pPr>
          <a:r>
            <a:rPr lang="en-US" sz="4800" kern="1200"/>
            <a:t>02</a:t>
          </a:r>
          <a:endParaRPr lang="en-US" sz="4800" kern="1200" dirty="0"/>
        </a:p>
      </dsp:txBody>
      <dsp:txXfrm>
        <a:off x="2531243" y="0"/>
        <a:ext cx="2343564" cy="960811"/>
      </dsp:txXfrm>
    </dsp:sp>
    <dsp:sp modelId="{B1FA9668-F131-4C6A-AC0D-5295B01B03DB}">
      <dsp:nvSpPr>
        <dsp:cNvPr id="0" name=""/>
        <dsp:cNvSpPr/>
      </dsp:nvSpPr>
      <dsp:spPr>
        <a:xfrm>
          <a:off x="5062293" y="0"/>
          <a:ext cx="2343564" cy="2402028"/>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31492" tIns="0" rIns="231492" bIns="330200" numCol="1" spcCol="1270" anchor="t" anchorCtr="0">
          <a:noAutofit/>
        </a:bodyPr>
        <a:lstStyle/>
        <a:p>
          <a:pPr marL="0" lvl="0" indent="0" algn="l" defTabSz="622300">
            <a:lnSpc>
              <a:spcPct val="90000"/>
            </a:lnSpc>
            <a:spcBef>
              <a:spcPct val="0"/>
            </a:spcBef>
            <a:spcAft>
              <a:spcPct val="35000"/>
            </a:spcAft>
            <a:buNone/>
          </a:pPr>
          <a:r>
            <a:rPr lang="en-US" sz="1400" kern="1200" dirty="0"/>
            <a:t>Commands typed on the local system are sent to a remote computer and executed locally ON THE REMOTE SYSTEM.</a:t>
          </a:r>
        </a:p>
      </dsp:txBody>
      <dsp:txXfrm>
        <a:off x="5062293" y="960811"/>
        <a:ext cx="2343564" cy="1441216"/>
      </dsp:txXfrm>
    </dsp:sp>
    <dsp:sp modelId="{4FCC62AD-C32B-4206-80F1-E10C5458E267}">
      <dsp:nvSpPr>
        <dsp:cNvPr id="0" name=""/>
        <dsp:cNvSpPr/>
      </dsp:nvSpPr>
      <dsp:spPr>
        <a:xfrm>
          <a:off x="5062293" y="0"/>
          <a:ext cx="2343564" cy="960811"/>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1492" tIns="165100" rIns="231492" bIns="165100" numCol="1" spcCol="1270" anchor="ctr" anchorCtr="0">
          <a:noAutofit/>
        </a:bodyPr>
        <a:lstStyle/>
        <a:p>
          <a:pPr marL="0" lvl="0" indent="0" algn="l" defTabSz="2133600">
            <a:lnSpc>
              <a:spcPct val="90000"/>
            </a:lnSpc>
            <a:spcBef>
              <a:spcPct val="0"/>
            </a:spcBef>
            <a:spcAft>
              <a:spcPct val="35000"/>
            </a:spcAft>
            <a:buNone/>
          </a:pPr>
          <a:r>
            <a:rPr lang="en-US" sz="4800" kern="1200"/>
            <a:t>03</a:t>
          </a:r>
          <a:endParaRPr lang="en-US" sz="4800" kern="1200" dirty="0"/>
        </a:p>
      </dsp:txBody>
      <dsp:txXfrm>
        <a:off x="5062293" y="0"/>
        <a:ext cx="2343564" cy="960811"/>
      </dsp:txXfrm>
    </dsp:sp>
    <dsp:sp modelId="{9409DED0-C427-4C16-90E1-5A1663A5AE5D}">
      <dsp:nvSpPr>
        <dsp:cNvPr id="0" name=""/>
        <dsp:cNvSpPr/>
      </dsp:nvSpPr>
      <dsp:spPr>
        <a:xfrm>
          <a:off x="7593343" y="0"/>
          <a:ext cx="2343564" cy="2402028"/>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31492" tIns="0" rIns="231492" bIns="330200" numCol="1" spcCol="1270" anchor="t" anchorCtr="0">
          <a:noAutofit/>
        </a:bodyPr>
        <a:lstStyle/>
        <a:p>
          <a:pPr marL="0" lvl="0" indent="0" algn="l" defTabSz="622300">
            <a:lnSpc>
              <a:spcPct val="90000"/>
            </a:lnSpc>
            <a:spcBef>
              <a:spcPct val="0"/>
            </a:spcBef>
            <a:spcAft>
              <a:spcPct val="35000"/>
            </a:spcAft>
            <a:buClrTx/>
            <a:buSzTx/>
            <a:buFont typeface="Arial" panose="020B0604020202020204" pitchFamily="34" charset="0"/>
            <a:buNone/>
          </a:pPr>
          <a:r>
            <a:rPr lang="en-US" sz="1400" kern="1200" dirty="0"/>
            <a:t>The remote system EXECUTES the commands locally and  sends the results back to the local system.</a:t>
          </a:r>
        </a:p>
      </dsp:txBody>
      <dsp:txXfrm>
        <a:off x="7593343" y="960811"/>
        <a:ext cx="2343564" cy="1441216"/>
      </dsp:txXfrm>
    </dsp:sp>
    <dsp:sp modelId="{60A8BA8C-22BB-4838-BB1E-96D25F1EFC30}">
      <dsp:nvSpPr>
        <dsp:cNvPr id="0" name=""/>
        <dsp:cNvSpPr/>
      </dsp:nvSpPr>
      <dsp:spPr>
        <a:xfrm>
          <a:off x="7593343" y="0"/>
          <a:ext cx="2343564" cy="960811"/>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1492" tIns="165100" rIns="231492" bIns="165100" numCol="1" spcCol="1270" anchor="ctr" anchorCtr="0">
          <a:noAutofit/>
        </a:bodyPr>
        <a:lstStyle/>
        <a:p>
          <a:pPr marL="0" lvl="0" indent="0" algn="l" defTabSz="2133600">
            <a:lnSpc>
              <a:spcPct val="90000"/>
            </a:lnSpc>
            <a:spcBef>
              <a:spcPct val="0"/>
            </a:spcBef>
            <a:spcAft>
              <a:spcPct val="35000"/>
            </a:spcAft>
            <a:buNone/>
          </a:pPr>
          <a:r>
            <a:rPr lang="en-US" sz="4800" kern="1200"/>
            <a:t>04</a:t>
          </a:r>
        </a:p>
      </dsp:txBody>
      <dsp:txXfrm>
        <a:off x="7593343" y="0"/>
        <a:ext cx="2343564" cy="9608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F2D84-1A52-4719-B8C2-9A8184F10359}">
      <dsp:nvSpPr>
        <dsp:cNvPr id="0" name=""/>
        <dsp:cNvSpPr/>
      </dsp:nvSpPr>
      <dsp:spPr>
        <a:xfrm>
          <a:off x="7683" y="676576"/>
          <a:ext cx="2296583" cy="1377949"/>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Enabling WINRM Service</a:t>
          </a:r>
          <a:endParaRPr lang="en-US" sz="2700" kern="1200" dirty="0"/>
        </a:p>
      </dsp:txBody>
      <dsp:txXfrm>
        <a:off x="48042" y="716935"/>
        <a:ext cx="2215865" cy="1297231"/>
      </dsp:txXfrm>
    </dsp:sp>
    <dsp:sp modelId="{0E642321-E833-4152-9137-E749AF99AE68}">
      <dsp:nvSpPr>
        <dsp:cNvPr id="0" name=""/>
        <dsp:cNvSpPr/>
      </dsp:nvSpPr>
      <dsp:spPr>
        <a:xfrm>
          <a:off x="2533925" y="1080774"/>
          <a:ext cx="486875" cy="56955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533925" y="1194684"/>
        <a:ext cx="340813" cy="341732"/>
      </dsp:txXfrm>
    </dsp:sp>
    <dsp:sp modelId="{C1992F12-62CA-48B2-89E7-4CDB88047461}">
      <dsp:nvSpPr>
        <dsp:cNvPr id="0" name=""/>
        <dsp:cNvSpPr/>
      </dsp:nvSpPr>
      <dsp:spPr>
        <a:xfrm>
          <a:off x="3222899" y="676576"/>
          <a:ext cx="2296583" cy="1377949"/>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Setting WINRM to Auto Start</a:t>
          </a:r>
          <a:endParaRPr lang="en-US" sz="2700" kern="1200" dirty="0"/>
        </a:p>
      </dsp:txBody>
      <dsp:txXfrm>
        <a:off x="3263258" y="716935"/>
        <a:ext cx="2215865" cy="1297231"/>
      </dsp:txXfrm>
    </dsp:sp>
    <dsp:sp modelId="{EDBEBAD9-C96A-45C3-9AA9-AF4774407F51}">
      <dsp:nvSpPr>
        <dsp:cNvPr id="0" name=""/>
        <dsp:cNvSpPr/>
      </dsp:nvSpPr>
      <dsp:spPr>
        <a:xfrm>
          <a:off x="5749141" y="1080774"/>
          <a:ext cx="486875" cy="56955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749141" y="1194684"/>
        <a:ext cx="340813" cy="341732"/>
      </dsp:txXfrm>
    </dsp:sp>
    <dsp:sp modelId="{C3C7E920-99CD-449D-BC3B-6549D9AB1B10}">
      <dsp:nvSpPr>
        <dsp:cNvPr id="0" name=""/>
        <dsp:cNvSpPr/>
      </dsp:nvSpPr>
      <dsp:spPr>
        <a:xfrm>
          <a:off x="6438116" y="676576"/>
          <a:ext cx="2296583" cy="1377949"/>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Allow WinRM through the client firewall</a:t>
          </a:r>
          <a:endParaRPr lang="en-US" sz="2700" kern="1200" dirty="0"/>
        </a:p>
      </dsp:txBody>
      <dsp:txXfrm>
        <a:off x="6478475" y="716935"/>
        <a:ext cx="2215865" cy="1297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8F1C4-3B9C-45AB-A27C-1B10509A7DB6}">
      <dsp:nvSpPr>
        <dsp:cNvPr id="0" name=""/>
        <dsp:cNvSpPr/>
      </dsp:nvSpPr>
      <dsp:spPr>
        <a:xfrm>
          <a:off x="4306" y="582395"/>
          <a:ext cx="1334946" cy="1537795"/>
        </a:xfrm>
        <a:prstGeom prst="roundRect">
          <a:avLst>
            <a:gd name="adj" fmla="val 10000"/>
          </a:avLst>
        </a:prstGeom>
        <a:solidFill>
          <a:schemeClr val="accent1">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Enable WINRM Service and set to auto start</a:t>
          </a:r>
          <a:endParaRPr lang="en-US" sz="1700" kern="1200" dirty="0"/>
        </a:p>
      </dsp:txBody>
      <dsp:txXfrm>
        <a:off x="43405" y="621494"/>
        <a:ext cx="1256748" cy="1459597"/>
      </dsp:txXfrm>
    </dsp:sp>
    <dsp:sp modelId="{F786469A-65F6-4D0F-88D9-08322B919C4D}">
      <dsp:nvSpPr>
        <dsp:cNvPr id="0" name=""/>
        <dsp:cNvSpPr/>
      </dsp:nvSpPr>
      <dsp:spPr>
        <a:xfrm>
          <a:off x="1472747" y="1185760"/>
          <a:ext cx="283008" cy="331066"/>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72747" y="1251973"/>
        <a:ext cx="198106" cy="198640"/>
      </dsp:txXfrm>
    </dsp:sp>
    <dsp:sp modelId="{6D67AE28-6B95-4EA2-9047-BC6EEDCD4178}">
      <dsp:nvSpPr>
        <dsp:cNvPr id="0" name=""/>
        <dsp:cNvSpPr/>
      </dsp:nvSpPr>
      <dsp:spPr>
        <a:xfrm>
          <a:off x="1873231" y="582395"/>
          <a:ext cx="1334946" cy="1537795"/>
        </a:xfrm>
        <a:prstGeom prst="roundRect">
          <a:avLst>
            <a:gd name="adj" fmla="val 10000"/>
          </a:avLst>
        </a:prstGeom>
        <a:solidFill>
          <a:schemeClr val="accent1">
            <a:shade val="50000"/>
            <a:hueOff val="292103"/>
            <a:satOff val="-34044"/>
            <a:lumOff val="2333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Configure Windows Firewall Exception</a:t>
          </a:r>
          <a:endParaRPr lang="en-US" sz="1700" kern="1200" dirty="0"/>
        </a:p>
      </dsp:txBody>
      <dsp:txXfrm>
        <a:off x="1912330" y="621494"/>
        <a:ext cx="1256748" cy="1459597"/>
      </dsp:txXfrm>
    </dsp:sp>
    <dsp:sp modelId="{79C55D41-E5AC-439C-B991-9E34E63C9561}">
      <dsp:nvSpPr>
        <dsp:cNvPr id="0" name=""/>
        <dsp:cNvSpPr/>
      </dsp:nvSpPr>
      <dsp:spPr>
        <a:xfrm>
          <a:off x="3341671" y="1185760"/>
          <a:ext cx="283008" cy="331066"/>
        </a:xfrm>
        <a:prstGeom prst="rightArrow">
          <a:avLst>
            <a:gd name="adj1" fmla="val 60000"/>
            <a:gd name="adj2" fmla="val 50000"/>
          </a:avLst>
        </a:prstGeom>
        <a:solidFill>
          <a:schemeClr val="accent1">
            <a:shade val="90000"/>
            <a:hueOff val="397435"/>
            <a:satOff val="-41506"/>
            <a:lumOff val="282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41671" y="1251973"/>
        <a:ext cx="198106" cy="198640"/>
      </dsp:txXfrm>
    </dsp:sp>
    <dsp:sp modelId="{BE95DEB1-1111-461E-94AD-C14F6FDA2ED3}">
      <dsp:nvSpPr>
        <dsp:cNvPr id="0" name=""/>
        <dsp:cNvSpPr/>
      </dsp:nvSpPr>
      <dsp:spPr>
        <a:xfrm>
          <a:off x="3742155" y="582395"/>
          <a:ext cx="1334946" cy="1537795"/>
        </a:xfrm>
        <a:prstGeom prst="roundRect">
          <a:avLst>
            <a:gd name="adj" fmla="val 10000"/>
          </a:avLst>
        </a:prstGeom>
        <a:solidFill>
          <a:schemeClr val="accent1">
            <a:shade val="50000"/>
            <a:hueOff val="584206"/>
            <a:satOff val="-68089"/>
            <a:lumOff val="4666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Decide who gets access</a:t>
          </a:r>
          <a:endParaRPr lang="en-US" sz="1700" kern="1200" dirty="0"/>
        </a:p>
      </dsp:txBody>
      <dsp:txXfrm>
        <a:off x="3781254" y="621494"/>
        <a:ext cx="1256748" cy="1459597"/>
      </dsp:txXfrm>
    </dsp:sp>
    <dsp:sp modelId="{66815C73-8A07-422F-965F-0101AF524FB2}">
      <dsp:nvSpPr>
        <dsp:cNvPr id="0" name=""/>
        <dsp:cNvSpPr/>
      </dsp:nvSpPr>
      <dsp:spPr>
        <a:xfrm>
          <a:off x="5210596" y="1185760"/>
          <a:ext cx="283008" cy="331066"/>
        </a:xfrm>
        <a:prstGeom prst="rightArrow">
          <a:avLst>
            <a:gd name="adj1" fmla="val 60000"/>
            <a:gd name="adj2" fmla="val 50000"/>
          </a:avLst>
        </a:prstGeom>
        <a:solidFill>
          <a:schemeClr val="accent1">
            <a:shade val="90000"/>
            <a:hueOff val="794871"/>
            <a:satOff val="-83012"/>
            <a:lumOff val="5649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210596" y="1251973"/>
        <a:ext cx="198106" cy="198640"/>
      </dsp:txXfrm>
    </dsp:sp>
    <dsp:sp modelId="{7EBA245D-D6D0-48E5-862A-F51D0CB74C5E}">
      <dsp:nvSpPr>
        <dsp:cNvPr id="0" name=""/>
        <dsp:cNvSpPr/>
      </dsp:nvSpPr>
      <dsp:spPr>
        <a:xfrm>
          <a:off x="5611080" y="582395"/>
          <a:ext cx="1334946" cy="1537795"/>
        </a:xfrm>
        <a:prstGeom prst="roundRect">
          <a:avLst>
            <a:gd name="adj" fmla="val 10000"/>
          </a:avLst>
        </a:prstGeom>
        <a:solidFill>
          <a:schemeClr val="accent1">
            <a:shade val="50000"/>
            <a:hueOff val="584206"/>
            <a:satOff val="-68089"/>
            <a:lumOff val="4666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Decide where connections can be initiated from</a:t>
          </a:r>
          <a:endParaRPr lang="en-US" sz="1700" kern="1200" dirty="0"/>
        </a:p>
      </dsp:txBody>
      <dsp:txXfrm>
        <a:off x="5650179" y="621494"/>
        <a:ext cx="1256748" cy="1459597"/>
      </dsp:txXfrm>
    </dsp:sp>
    <dsp:sp modelId="{CEE6FE93-928F-4743-A142-BB37F7A51004}">
      <dsp:nvSpPr>
        <dsp:cNvPr id="0" name=""/>
        <dsp:cNvSpPr/>
      </dsp:nvSpPr>
      <dsp:spPr>
        <a:xfrm>
          <a:off x="7079521" y="1185760"/>
          <a:ext cx="283008" cy="331066"/>
        </a:xfrm>
        <a:prstGeom prst="rightArrow">
          <a:avLst>
            <a:gd name="adj1" fmla="val 60000"/>
            <a:gd name="adj2" fmla="val 50000"/>
          </a:avLst>
        </a:prstGeom>
        <a:solidFill>
          <a:schemeClr val="accent1">
            <a:shade val="90000"/>
            <a:hueOff val="397435"/>
            <a:satOff val="-41506"/>
            <a:lumOff val="282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079521" y="1251973"/>
        <a:ext cx="198106" cy="198640"/>
      </dsp:txXfrm>
    </dsp:sp>
    <dsp:sp modelId="{B40405FA-C33E-41D5-83A9-772FCB8F754D}">
      <dsp:nvSpPr>
        <dsp:cNvPr id="0" name=""/>
        <dsp:cNvSpPr/>
      </dsp:nvSpPr>
      <dsp:spPr>
        <a:xfrm>
          <a:off x="7480005" y="582395"/>
          <a:ext cx="1334946" cy="1537795"/>
        </a:xfrm>
        <a:prstGeom prst="roundRect">
          <a:avLst>
            <a:gd name="adj" fmla="val 10000"/>
          </a:avLst>
        </a:prstGeom>
        <a:solidFill>
          <a:schemeClr val="accent1">
            <a:shade val="50000"/>
            <a:hueOff val="292103"/>
            <a:satOff val="-34044"/>
            <a:lumOff val="2333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Decide how you will do all of above (cmd line / GPO or both)</a:t>
          </a:r>
          <a:endParaRPr lang="en-US" sz="1700" kern="1200" dirty="0"/>
        </a:p>
      </dsp:txBody>
      <dsp:txXfrm>
        <a:off x="7519104" y="621494"/>
        <a:ext cx="1256748" cy="14595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550B6-546A-4765-9C72-A11C9F961E6F}">
      <dsp:nvSpPr>
        <dsp:cNvPr id="0" name=""/>
        <dsp:cNvSpPr/>
      </dsp:nvSpPr>
      <dsp:spPr>
        <a:xfrm>
          <a:off x="1833333" y="56752"/>
          <a:ext cx="2724137" cy="2724137"/>
        </a:xfrm>
        <a:prstGeom prst="ellipse">
          <a:avLst/>
        </a:prstGeom>
        <a:gradFill rotWithShape="0">
          <a:gsLst>
            <a:gs pos="0">
              <a:schemeClr val="accent5">
                <a:alpha val="50000"/>
                <a:hueOff val="0"/>
                <a:satOff val="0"/>
                <a:lumOff val="0"/>
                <a:alphaOff val="0"/>
                <a:tint val="98000"/>
                <a:hueMod val="94000"/>
                <a:satMod val="130000"/>
                <a:lumMod val="128000"/>
              </a:schemeClr>
            </a:gs>
            <a:gs pos="100000">
              <a:schemeClr val="accent5">
                <a:alpha val="50000"/>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b="1" kern="1200"/>
            <a:t>Module Logging</a:t>
          </a:r>
          <a:endParaRPr lang="en-US" sz="2300" kern="1200"/>
        </a:p>
      </dsp:txBody>
      <dsp:txXfrm>
        <a:off x="2196552" y="533476"/>
        <a:ext cx="1997700" cy="1225861"/>
      </dsp:txXfrm>
    </dsp:sp>
    <dsp:sp modelId="{D8F183EB-4510-43DC-87EB-B60218D2B078}">
      <dsp:nvSpPr>
        <dsp:cNvPr id="0" name=""/>
        <dsp:cNvSpPr/>
      </dsp:nvSpPr>
      <dsp:spPr>
        <a:xfrm>
          <a:off x="2816293" y="1759338"/>
          <a:ext cx="2724137" cy="2724137"/>
        </a:xfrm>
        <a:prstGeom prst="ellipse">
          <a:avLst/>
        </a:prstGeom>
        <a:gradFill rotWithShape="0">
          <a:gsLst>
            <a:gs pos="0">
              <a:schemeClr val="accent5">
                <a:alpha val="50000"/>
                <a:hueOff val="10077129"/>
                <a:satOff val="-4709"/>
                <a:lumOff val="-5294"/>
                <a:alphaOff val="0"/>
                <a:tint val="98000"/>
                <a:hueMod val="94000"/>
                <a:satMod val="130000"/>
                <a:lumMod val="128000"/>
              </a:schemeClr>
            </a:gs>
            <a:gs pos="100000">
              <a:schemeClr val="accent5">
                <a:alpha val="50000"/>
                <a:hueOff val="10077129"/>
                <a:satOff val="-4709"/>
                <a:lumOff val="-5294"/>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b="1" kern="1200" dirty="0"/>
            <a:t>Script Block Logging</a:t>
          </a:r>
          <a:endParaRPr lang="en-US" sz="2300" kern="1200" dirty="0"/>
        </a:p>
      </dsp:txBody>
      <dsp:txXfrm>
        <a:off x="3649425" y="2463074"/>
        <a:ext cx="1634482" cy="1498275"/>
      </dsp:txXfrm>
    </dsp:sp>
    <dsp:sp modelId="{95C45C43-86C5-4A35-A378-769AA92B3CFE}">
      <dsp:nvSpPr>
        <dsp:cNvPr id="0" name=""/>
        <dsp:cNvSpPr/>
      </dsp:nvSpPr>
      <dsp:spPr>
        <a:xfrm>
          <a:off x="850374" y="1759338"/>
          <a:ext cx="2724137" cy="2724137"/>
        </a:xfrm>
        <a:prstGeom prst="ellipse">
          <a:avLst/>
        </a:prstGeom>
        <a:gradFill rotWithShape="0">
          <a:gsLst>
            <a:gs pos="0">
              <a:schemeClr val="accent5">
                <a:alpha val="50000"/>
                <a:hueOff val="20154258"/>
                <a:satOff val="-9417"/>
                <a:lumOff val="-10587"/>
                <a:alphaOff val="0"/>
                <a:tint val="98000"/>
                <a:hueMod val="94000"/>
                <a:satMod val="130000"/>
                <a:lumMod val="128000"/>
              </a:schemeClr>
            </a:gs>
            <a:gs pos="100000">
              <a:schemeClr val="accent5">
                <a:alpha val="50000"/>
                <a:hueOff val="20154258"/>
                <a:satOff val="-9417"/>
                <a:lumOff val="-10587"/>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b="1" kern="1200" dirty="0"/>
            <a:t>Transcription</a:t>
          </a:r>
          <a:endParaRPr lang="en-US" sz="2300" kern="1200" dirty="0"/>
        </a:p>
      </dsp:txBody>
      <dsp:txXfrm>
        <a:off x="1106897" y="2463074"/>
        <a:ext cx="1634482" cy="14982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8F1C4-3B9C-45AB-A27C-1B10509A7DB6}">
      <dsp:nvSpPr>
        <dsp:cNvPr id="0" name=""/>
        <dsp:cNvSpPr/>
      </dsp:nvSpPr>
      <dsp:spPr>
        <a:xfrm>
          <a:off x="3576" y="596544"/>
          <a:ext cx="1412271" cy="1509498"/>
        </a:xfrm>
        <a:prstGeom prst="roundRect">
          <a:avLst>
            <a:gd name="adj" fmla="val 10000"/>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Three different logging options</a:t>
          </a:r>
          <a:endParaRPr lang="en-US" sz="1500" kern="1200" dirty="0"/>
        </a:p>
      </dsp:txBody>
      <dsp:txXfrm>
        <a:off x="44940" y="637908"/>
        <a:ext cx="1329543" cy="1426770"/>
      </dsp:txXfrm>
    </dsp:sp>
    <dsp:sp modelId="{F786469A-65F6-4D0F-88D9-08322B919C4D}">
      <dsp:nvSpPr>
        <dsp:cNvPr id="0" name=""/>
        <dsp:cNvSpPr/>
      </dsp:nvSpPr>
      <dsp:spPr>
        <a:xfrm>
          <a:off x="1557074" y="1176171"/>
          <a:ext cx="299401" cy="350243"/>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557074" y="1246220"/>
        <a:ext cx="209581" cy="210145"/>
      </dsp:txXfrm>
    </dsp:sp>
    <dsp:sp modelId="{6D67AE28-6B95-4EA2-9047-BC6EEDCD4178}">
      <dsp:nvSpPr>
        <dsp:cNvPr id="0" name=""/>
        <dsp:cNvSpPr/>
      </dsp:nvSpPr>
      <dsp:spPr>
        <a:xfrm>
          <a:off x="1980756" y="596544"/>
          <a:ext cx="1412271" cy="1509498"/>
        </a:xfrm>
        <a:prstGeom prst="roundRect">
          <a:avLst>
            <a:gd name="adj" fmla="val 10000"/>
          </a:avLst>
        </a:prstGeom>
        <a:solidFill>
          <a:schemeClr val="accent1">
            <a:shade val="80000"/>
            <a:hueOff val="189876"/>
            <a:satOff val="-20565"/>
            <a:lumOff val="1100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Two options write to event logs</a:t>
          </a:r>
          <a:endParaRPr lang="en-US" sz="1500" kern="1200" dirty="0"/>
        </a:p>
      </dsp:txBody>
      <dsp:txXfrm>
        <a:off x="2022120" y="637908"/>
        <a:ext cx="1329543" cy="1426770"/>
      </dsp:txXfrm>
    </dsp:sp>
    <dsp:sp modelId="{79C55D41-E5AC-439C-B991-9E34E63C9561}">
      <dsp:nvSpPr>
        <dsp:cNvPr id="0" name=""/>
        <dsp:cNvSpPr/>
      </dsp:nvSpPr>
      <dsp:spPr>
        <a:xfrm>
          <a:off x="3534254" y="1176171"/>
          <a:ext cx="299401" cy="350243"/>
        </a:xfrm>
        <a:prstGeom prst="rightArrow">
          <a:avLst>
            <a:gd name="adj1" fmla="val 60000"/>
            <a:gd name="adj2" fmla="val 50000"/>
          </a:avLst>
        </a:prstGeom>
        <a:solidFill>
          <a:schemeClr val="accent1">
            <a:shade val="90000"/>
            <a:hueOff val="256350"/>
            <a:satOff val="-27249"/>
            <a:lumOff val="1430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534254" y="1246220"/>
        <a:ext cx="209581" cy="210145"/>
      </dsp:txXfrm>
    </dsp:sp>
    <dsp:sp modelId="{BE95DEB1-1111-461E-94AD-C14F6FDA2ED3}">
      <dsp:nvSpPr>
        <dsp:cNvPr id="0" name=""/>
        <dsp:cNvSpPr/>
      </dsp:nvSpPr>
      <dsp:spPr>
        <a:xfrm>
          <a:off x="3957935" y="596544"/>
          <a:ext cx="1412271" cy="1509498"/>
        </a:xfrm>
        <a:prstGeom prst="roundRect">
          <a:avLst>
            <a:gd name="adj" fmla="val 10000"/>
          </a:avLst>
        </a:prstGeom>
        <a:solidFill>
          <a:schemeClr val="accent1">
            <a:shade val="80000"/>
            <a:hueOff val="379752"/>
            <a:satOff val="-41130"/>
            <a:lumOff val="2200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Transcription produces flat text files</a:t>
          </a:r>
          <a:endParaRPr lang="en-US" sz="1500" kern="1200" dirty="0"/>
        </a:p>
      </dsp:txBody>
      <dsp:txXfrm>
        <a:off x="3999299" y="637908"/>
        <a:ext cx="1329543" cy="1426770"/>
      </dsp:txXfrm>
    </dsp:sp>
    <dsp:sp modelId="{66815C73-8A07-422F-965F-0101AF524FB2}">
      <dsp:nvSpPr>
        <dsp:cNvPr id="0" name=""/>
        <dsp:cNvSpPr/>
      </dsp:nvSpPr>
      <dsp:spPr>
        <a:xfrm>
          <a:off x="5511433" y="1176171"/>
          <a:ext cx="299401" cy="350243"/>
        </a:xfrm>
        <a:prstGeom prst="rightArrow">
          <a:avLst>
            <a:gd name="adj1" fmla="val 60000"/>
            <a:gd name="adj2" fmla="val 50000"/>
          </a:avLst>
        </a:prstGeom>
        <a:solidFill>
          <a:schemeClr val="accent1">
            <a:shade val="90000"/>
            <a:hueOff val="512700"/>
            <a:satOff val="-54498"/>
            <a:lumOff val="2860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511433" y="1246220"/>
        <a:ext cx="209581" cy="210145"/>
      </dsp:txXfrm>
    </dsp:sp>
    <dsp:sp modelId="{7EBA245D-D6D0-48E5-862A-F51D0CB74C5E}">
      <dsp:nvSpPr>
        <dsp:cNvPr id="0" name=""/>
        <dsp:cNvSpPr/>
      </dsp:nvSpPr>
      <dsp:spPr>
        <a:xfrm>
          <a:off x="5935115" y="596544"/>
          <a:ext cx="2092194" cy="1509498"/>
        </a:xfrm>
        <a:prstGeom prst="roundRect">
          <a:avLst>
            <a:gd name="adj" fmla="val 10000"/>
          </a:avLst>
        </a:prstGeom>
        <a:solidFill>
          <a:schemeClr val="accent1">
            <a:shade val="80000"/>
            <a:hueOff val="569628"/>
            <a:satOff val="-61695"/>
            <a:lumOff val="3300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Logging can fill up the </a:t>
          </a:r>
          <a:r>
            <a:rPr lang="en-US" sz="1500" b="1" kern="1200" dirty="0" err="1"/>
            <a:t>eventlog</a:t>
          </a:r>
          <a:r>
            <a:rPr lang="en-US" sz="1500" b="1" kern="1200" dirty="0"/>
            <a:t> quickly. </a:t>
          </a:r>
          <a:br>
            <a:rPr lang="en-US" sz="1500" b="1" kern="1200" dirty="0"/>
          </a:br>
          <a:br>
            <a:rPr lang="en-US" sz="1500" b="1" kern="1200" dirty="0"/>
          </a:br>
          <a:r>
            <a:rPr lang="en-US" sz="1500" b="1" kern="1200" dirty="0"/>
            <a:t>Increase log size to 1GB or greater if possible</a:t>
          </a:r>
          <a:endParaRPr lang="en-US" sz="1500" kern="1200" dirty="0"/>
        </a:p>
      </dsp:txBody>
      <dsp:txXfrm>
        <a:off x="5979327" y="640756"/>
        <a:ext cx="2003770" cy="1421074"/>
      </dsp:txXfrm>
    </dsp:sp>
    <dsp:sp modelId="{CEE6FE93-928F-4743-A142-BB37F7A51004}">
      <dsp:nvSpPr>
        <dsp:cNvPr id="0" name=""/>
        <dsp:cNvSpPr/>
      </dsp:nvSpPr>
      <dsp:spPr>
        <a:xfrm>
          <a:off x="8168536" y="1176171"/>
          <a:ext cx="299401" cy="350243"/>
        </a:xfrm>
        <a:prstGeom prst="rightArrow">
          <a:avLst>
            <a:gd name="adj1" fmla="val 60000"/>
            <a:gd name="adj2" fmla="val 50000"/>
          </a:avLst>
        </a:prstGeom>
        <a:solidFill>
          <a:schemeClr val="accent1">
            <a:shade val="90000"/>
            <a:hueOff val="769049"/>
            <a:satOff val="-81747"/>
            <a:lumOff val="429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8168536" y="1246220"/>
        <a:ext cx="209581" cy="210145"/>
      </dsp:txXfrm>
    </dsp:sp>
    <dsp:sp modelId="{B40405FA-C33E-41D5-83A9-772FCB8F754D}">
      <dsp:nvSpPr>
        <dsp:cNvPr id="0" name=""/>
        <dsp:cNvSpPr/>
      </dsp:nvSpPr>
      <dsp:spPr>
        <a:xfrm>
          <a:off x="8592218" y="596544"/>
          <a:ext cx="1412271" cy="1509498"/>
        </a:xfrm>
        <a:prstGeom prst="roundRect">
          <a:avLst>
            <a:gd name="adj" fmla="val 10000"/>
          </a:avLst>
        </a:prstGeom>
        <a:solidFill>
          <a:schemeClr val="accent1">
            <a:shade val="80000"/>
            <a:hueOff val="759504"/>
            <a:satOff val="-82260"/>
            <a:lumOff val="4400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The right combination of logging is determined by you</a:t>
          </a:r>
          <a:endParaRPr lang="en-US" sz="1500" kern="1200" dirty="0"/>
        </a:p>
      </dsp:txBody>
      <dsp:txXfrm>
        <a:off x="8633582" y="637908"/>
        <a:ext cx="1329543" cy="14267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E7D11-2455-4B41-9E4F-81625A87CCA9}">
      <dsp:nvSpPr>
        <dsp:cNvPr id="0" name=""/>
        <dsp:cNvSpPr/>
      </dsp:nvSpPr>
      <dsp:spPr>
        <a:xfrm>
          <a:off x="-5497808" y="-841759"/>
          <a:ext cx="6546076" cy="6546076"/>
        </a:xfrm>
        <a:prstGeom prst="blockArc">
          <a:avLst>
            <a:gd name="adj1" fmla="val 18900000"/>
            <a:gd name="adj2" fmla="val 2700000"/>
            <a:gd name="adj3" fmla="val 330"/>
          </a:avLst>
        </a:pr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C75AE1-0B3B-4608-812B-6B8D62D14E95}">
      <dsp:nvSpPr>
        <dsp:cNvPr id="0" name=""/>
        <dsp:cNvSpPr/>
      </dsp:nvSpPr>
      <dsp:spPr>
        <a:xfrm>
          <a:off x="390740" y="256062"/>
          <a:ext cx="8075860" cy="511930"/>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344"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dirty="0"/>
            <a:t>How secure PowerShell Remoting is depends on your security posture on your end nodes</a:t>
          </a:r>
          <a:endParaRPr lang="en-US" sz="1600" kern="1200" dirty="0"/>
        </a:p>
      </dsp:txBody>
      <dsp:txXfrm>
        <a:off x="390740" y="256062"/>
        <a:ext cx="8075860" cy="511930"/>
      </dsp:txXfrm>
    </dsp:sp>
    <dsp:sp modelId="{F052FF0E-4A14-46BC-A52E-B9A8BA22C3B9}">
      <dsp:nvSpPr>
        <dsp:cNvPr id="0" name=""/>
        <dsp:cNvSpPr/>
      </dsp:nvSpPr>
      <dsp:spPr>
        <a:xfrm>
          <a:off x="70783" y="192071"/>
          <a:ext cx="639912" cy="639912"/>
        </a:xfrm>
        <a:prstGeom prst="ellipse">
          <a:avLst/>
        </a:prstGeom>
        <a:solidFill>
          <a:schemeClr val="lt1">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414595-B1CC-4012-BF2F-812825711CB5}">
      <dsp:nvSpPr>
        <dsp:cNvPr id="0" name=""/>
        <dsp:cNvSpPr/>
      </dsp:nvSpPr>
      <dsp:spPr>
        <a:xfrm>
          <a:off x="811837" y="1023860"/>
          <a:ext cx="7654763" cy="511930"/>
        </a:xfrm>
        <a:prstGeom prst="rect">
          <a:avLst/>
        </a:prstGeom>
        <a:solidFill>
          <a:schemeClr val="accent2">
            <a:hueOff val="-1750886"/>
            <a:satOff val="-1580"/>
            <a:lumOff val="-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344"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a:t>PS Remoting uses secure protocols and AD authentication</a:t>
          </a:r>
          <a:endParaRPr lang="en-US" sz="1600" kern="1200"/>
        </a:p>
      </dsp:txBody>
      <dsp:txXfrm>
        <a:off x="811837" y="1023860"/>
        <a:ext cx="7654763" cy="511930"/>
      </dsp:txXfrm>
    </dsp:sp>
    <dsp:sp modelId="{4A830621-072F-4F87-994A-160CDCCDB6F5}">
      <dsp:nvSpPr>
        <dsp:cNvPr id="0" name=""/>
        <dsp:cNvSpPr/>
      </dsp:nvSpPr>
      <dsp:spPr>
        <a:xfrm>
          <a:off x="491881" y="959868"/>
          <a:ext cx="639912" cy="639912"/>
        </a:xfrm>
        <a:prstGeom prst="ellipse">
          <a:avLst/>
        </a:prstGeom>
        <a:solidFill>
          <a:schemeClr val="lt1">
            <a:hueOff val="0"/>
            <a:satOff val="0"/>
            <a:lumOff val="0"/>
            <a:alphaOff val="0"/>
          </a:schemeClr>
        </a:solidFill>
        <a:ln w="15875" cap="rnd" cmpd="sng" algn="ctr">
          <a:solidFill>
            <a:schemeClr val="accent2">
              <a:hueOff val="-1750886"/>
              <a:satOff val="-1580"/>
              <a:lumOff val="-352"/>
              <a:alphaOff val="0"/>
            </a:schemeClr>
          </a:solidFill>
          <a:prstDash val="solid"/>
        </a:ln>
        <a:effectLst/>
      </dsp:spPr>
      <dsp:style>
        <a:lnRef idx="2">
          <a:scrgbClr r="0" g="0" b="0"/>
        </a:lnRef>
        <a:fillRef idx="1">
          <a:scrgbClr r="0" g="0" b="0"/>
        </a:fillRef>
        <a:effectRef idx="0">
          <a:scrgbClr r="0" g="0" b="0"/>
        </a:effectRef>
        <a:fontRef idx="minor"/>
      </dsp:style>
    </dsp:sp>
    <dsp:sp modelId="{67C63D5D-2D33-445F-B22B-6727B55B508A}">
      <dsp:nvSpPr>
        <dsp:cNvPr id="0" name=""/>
        <dsp:cNvSpPr/>
      </dsp:nvSpPr>
      <dsp:spPr>
        <a:xfrm>
          <a:off x="1004394" y="1791657"/>
          <a:ext cx="7462206" cy="511930"/>
        </a:xfrm>
        <a:prstGeom prst="rect">
          <a:avLst/>
        </a:prstGeom>
        <a:solidFill>
          <a:schemeClr val="accent2">
            <a:hueOff val="-3501772"/>
            <a:satOff val="-3160"/>
            <a:lumOff val="-7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344"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a:t>PS Remoting can be configured easily via Group Policy</a:t>
          </a:r>
          <a:endParaRPr lang="en-US" sz="1600" kern="1200"/>
        </a:p>
      </dsp:txBody>
      <dsp:txXfrm>
        <a:off x="1004394" y="1791657"/>
        <a:ext cx="7462206" cy="511930"/>
      </dsp:txXfrm>
    </dsp:sp>
    <dsp:sp modelId="{45FEA596-A78B-414E-95D3-0AAB5A02C424}">
      <dsp:nvSpPr>
        <dsp:cNvPr id="0" name=""/>
        <dsp:cNvSpPr/>
      </dsp:nvSpPr>
      <dsp:spPr>
        <a:xfrm>
          <a:off x="684438" y="1727666"/>
          <a:ext cx="639912" cy="639912"/>
        </a:xfrm>
        <a:prstGeom prst="ellipse">
          <a:avLst/>
        </a:prstGeom>
        <a:solidFill>
          <a:schemeClr val="lt1">
            <a:hueOff val="0"/>
            <a:satOff val="0"/>
            <a:lumOff val="0"/>
            <a:alphaOff val="0"/>
          </a:schemeClr>
        </a:solidFill>
        <a:ln w="15875" cap="rnd" cmpd="sng" algn="ctr">
          <a:solidFill>
            <a:schemeClr val="accent2">
              <a:hueOff val="-3501772"/>
              <a:satOff val="-3160"/>
              <a:lumOff val="-705"/>
              <a:alphaOff val="0"/>
            </a:schemeClr>
          </a:solidFill>
          <a:prstDash val="solid"/>
        </a:ln>
        <a:effectLst/>
      </dsp:spPr>
      <dsp:style>
        <a:lnRef idx="2">
          <a:scrgbClr r="0" g="0" b="0"/>
        </a:lnRef>
        <a:fillRef idx="1">
          <a:scrgbClr r="0" g="0" b="0"/>
        </a:fillRef>
        <a:effectRef idx="0">
          <a:scrgbClr r="0" g="0" b="0"/>
        </a:effectRef>
        <a:fontRef idx="minor"/>
      </dsp:style>
    </dsp:sp>
    <dsp:sp modelId="{A67A9C94-A46A-4D4B-8E9D-AB5F9B0682BF}">
      <dsp:nvSpPr>
        <dsp:cNvPr id="0" name=""/>
        <dsp:cNvSpPr/>
      </dsp:nvSpPr>
      <dsp:spPr>
        <a:xfrm>
          <a:off x="1004394" y="2558969"/>
          <a:ext cx="7462206" cy="511930"/>
        </a:xfrm>
        <a:prstGeom prst="rect">
          <a:avLst/>
        </a:prstGeom>
        <a:solidFill>
          <a:schemeClr val="accent2">
            <a:hueOff val="-5252659"/>
            <a:satOff val="-4740"/>
            <a:lumOff val="-105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344"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dirty="0"/>
            <a:t>You can capture nearly every PS command typed into a PowerShell cmd prompt from any PC in your domain if you choose so. But doing so has an impact.</a:t>
          </a:r>
          <a:endParaRPr lang="en-US" sz="1600" kern="1200" dirty="0"/>
        </a:p>
      </dsp:txBody>
      <dsp:txXfrm>
        <a:off x="1004394" y="2558969"/>
        <a:ext cx="7462206" cy="511930"/>
      </dsp:txXfrm>
    </dsp:sp>
    <dsp:sp modelId="{1AF1C630-2CD8-4427-96D4-AEB91A955DFE}">
      <dsp:nvSpPr>
        <dsp:cNvPr id="0" name=""/>
        <dsp:cNvSpPr/>
      </dsp:nvSpPr>
      <dsp:spPr>
        <a:xfrm>
          <a:off x="684438" y="2494977"/>
          <a:ext cx="639912" cy="639912"/>
        </a:xfrm>
        <a:prstGeom prst="ellipse">
          <a:avLst/>
        </a:prstGeom>
        <a:solidFill>
          <a:schemeClr val="lt1">
            <a:hueOff val="0"/>
            <a:satOff val="0"/>
            <a:lumOff val="0"/>
            <a:alphaOff val="0"/>
          </a:schemeClr>
        </a:solidFill>
        <a:ln w="15875" cap="rnd" cmpd="sng" algn="ctr">
          <a:solidFill>
            <a:schemeClr val="accent2">
              <a:hueOff val="-5252659"/>
              <a:satOff val="-4740"/>
              <a:lumOff val="-1057"/>
              <a:alphaOff val="0"/>
            </a:schemeClr>
          </a:solidFill>
          <a:prstDash val="solid"/>
        </a:ln>
        <a:effectLst/>
      </dsp:spPr>
      <dsp:style>
        <a:lnRef idx="2">
          <a:scrgbClr r="0" g="0" b="0"/>
        </a:lnRef>
        <a:fillRef idx="1">
          <a:scrgbClr r="0" g="0" b="0"/>
        </a:fillRef>
        <a:effectRef idx="0">
          <a:scrgbClr r="0" g="0" b="0"/>
        </a:effectRef>
        <a:fontRef idx="minor"/>
      </dsp:style>
    </dsp:sp>
    <dsp:sp modelId="{44C459F2-A35D-40AC-BED6-2F3697D897A8}">
      <dsp:nvSpPr>
        <dsp:cNvPr id="0" name=""/>
        <dsp:cNvSpPr/>
      </dsp:nvSpPr>
      <dsp:spPr>
        <a:xfrm>
          <a:off x="811837" y="3326766"/>
          <a:ext cx="7654763" cy="511930"/>
        </a:xfrm>
        <a:prstGeom prst="rect">
          <a:avLst/>
        </a:prstGeom>
        <a:solidFill>
          <a:schemeClr val="accent2">
            <a:hueOff val="-7003545"/>
            <a:satOff val="-6320"/>
            <a:lumOff val="-14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344"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dirty="0"/>
            <a:t>There is no one size fits all setting for PS Remoting &amp; Logging</a:t>
          </a:r>
        </a:p>
      </dsp:txBody>
      <dsp:txXfrm>
        <a:off x="811837" y="3326766"/>
        <a:ext cx="7654763" cy="511930"/>
      </dsp:txXfrm>
    </dsp:sp>
    <dsp:sp modelId="{934B325F-470E-4401-B3DF-77AD4F88A77F}">
      <dsp:nvSpPr>
        <dsp:cNvPr id="0" name=""/>
        <dsp:cNvSpPr/>
      </dsp:nvSpPr>
      <dsp:spPr>
        <a:xfrm>
          <a:off x="491881" y="3262775"/>
          <a:ext cx="639912" cy="639912"/>
        </a:xfrm>
        <a:prstGeom prst="ellipse">
          <a:avLst/>
        </a:prstGeom>
        <a:solidFill>
          <a:schemeClr val="lt1">
            <a:hueOff val="0"/>
            <a:satOff val="0"/>
            <a:lumOff val="0"/>
            <a:alphaOff val="0"/>
          </a:schemeClr>
        </a:solidFill>
        <a:ln w="15875" cap="rnd" cmpd="sng" algn="ctr">
          <a:solidFill>
            <a:schemeClr val="accent2">
              <a:hueOff val="-7003545"/>
              <a:satOff val="-6320"/>
              <a:lumOff val="-1410"/>
              <a:alphaOff val="0"/>
            </a:schemeClr>
          </a:solidFill>
          <a:prstDash val="solid"/>
        </a:ln>
        <a:effectLst/>
      </dsp:spPr>
      <dsp:style>
        <a:lnRef idx="2">
          <a:scrgbClr r="0" g="0" b="0"/>
        </a:lnRef>
        <a:fillRef idx="1">
          <a:scrgbClr r="0" g="0" b="0"/>
        </a:fillRef>
        <a:effectRef idx="0">
          <a:scrgbClr r="0" g="0" b="0"/>
        </a:effectRef>
        <a:fontRef idx="minor"/>
      </dsp:style>
    </dsp:sp>
    <dsp:sp modelId="{6A991D53-B708-413C-914D-6EDB1F26CEC8}">
      <dsp:nvSpPr>
        <dsp:cNvPr id="0" name=""/>
        <dsp:cNvSpPr/>
      </dsp:nvSpPr>
      <dsp:spPr>
        <a:xfrm>
          <a:off x="390740" y="4094564"/>
          <a:ext cx="8075860" cy="511930"/>
        </a:xfrm>
        <a:prstGeom prst="rect">
          <a:avLst/>
        </a:prstGeom>
        <a:solidFill>
          <a:schemeClr val="accent2">
            <a:hueOff val="-8754431"/>
            <a:satOff val="-7900"/>
            <a:lumOff val="-17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344"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dirty="0"/>
            <a:t>PS Remoting is safe and you should be enabling it!</a:t>
          </a:r>
        </a:p>
      </dsp:txBody>
      <dsp:txXfrm>
        <a:off x="390740" y="4094564"/>
        <a:ext cx="8075860" cy="511930"/>
      </dsp:txXfrm>
    </dsp:sp>
    <dsp:sp modelId="{1BF2ED84-2581-4DC0-A5C1-9AAC6FAB763E}">
      <dsp:nvSpPr>
        <dsp:cNvPr id="0" name=""/>
        <dsp:cNvSpPr/>
      </dsp:nvSpPr>
      <dsp:spPr>
        <a:xfrm>
          <a:off x="70783" y="4030573"/>
          <a:ext cx="639912" cy="639912"/>
        </a:xfrm>
        <a:prstGeom prst="ellipse">
          <a:avLst/>
        </a:prstGeom>
        <a:solidFill>
          <a:schemeClr val="lt1">
            <a:hueOff val="0"/>
            <a:satOff val="0"/>
            <a:lumOff val="0"/>
            <a:alphaOff val="0"/>
          </a:schemeClr>
        </a:solidFill>
        <a:ln w="15875" cap="rnd" cmpd="sng" algn="ctr">
          <a:solidFill>
            <a:schemeClr val="accent2">
              <a:hueOff val="-8754431"/>
              <a:satOff val="-7900"/>
              <a:lumOff val="-1762"/>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097-685A-42C7-B3FA-534EB8BE0D21}" type="datetimeFigureOut">
              <a:rPr lang="en-US" smtClean="0"/>
              <a:t>10/13/2019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1FBA0-E503-4375-B581-9A4ECB062C54}" type="slidenum">
              <a:rPr lang="en-US" smtClean="0"/>
              <a:t>‹#›</a:t>
            </a:fld>
            <a:endParaRPr lang="en-US"/>
          </a:p>
        </p:txBody>
      </p:sp>
    </p:spTree>
    <p:extLst>
      <p:ext uri="{BB962C8B-B14F-4D97-AF65-F5344CB8AC3E}">
        <p14:creationId xmlns:p14="http://schemas.microsoft.com/office/powerpoint/2010/main" val="693346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Foundational knowledge of </a:t>
            </a:r>
            <a:r>
              <a:rPr lang="en-US" dirty="0" err="1"/>
              <a:t>Psremoting</a:t>
            </a:r>
            <a:r>
              <a:rPr lang="en-US" dirty="0"/>
              <a:t> &amp; logging</a:t>
            </a:r>
          </a:p>
          <a:p>
            <a:pPr marL="628650" lvl="1" indent="-171450">
              <a:buFontTx/>
              <a:buChar char="-"/>
            </a:pPr>
            <a:endParaRPr lang="en-US" dirty="0"/>
          </a:p>
          <a:p>
            <a:pPr marL="171450" indent="-171450">
              <a:buFontTx/>
              <a:buChar char="-"/>
            </a:pPr>
            <a:r>
              <a:rPr lang="en-US" dirty="0"/>
              <a:t>Cover everything you need to consider to understand remoting for shop</a:t>
            </a:r>
          </a:p>
          <a:p>
            <a:pPr marL="171450" indent="-171450">
              <a:buFontTx/>
              <a:buChar char="-"/>
            </a:pPr>
            <a:endParaRPr lang="en-US" dirty="0"/>
          </a:p>
          <a:p>
            <a:pPr marL="171450" indent="-171450">
              <a:buFontTx/>
              <a:buChar char="-"/>
            </a:pPr>
            <a:r>
              <a:rPr lang="en-US" dirty="0"/>
              <a:t>Make you confident enough to talk intelligently with infosec / </a:t>
            </a:r>
            <a:r>
              <a:rPr lang="en-US" dirty="0" err="1"/>
              <a:t>mgmt</a:t>
            </a:r>
            <a:r>
              <a:rPr lang="en-US" dirty="0"/>
              <a:t> / c-suite</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A11FBA0-E503-4375-B581-9A4ECB062C54}" type="slidenum">
              <a:rPr lang="en-US" smtClean="0"/>
              <a:t>1</a:t>
            </a:fld>
            <a:endParaRPr lang="en-US"/>
          </a:p>
        </p:txBody>
      </p:sp>
    </p:spTree>
    <p:extLst>
      <p:ext uri="{BB962C8B-B14F-4D97-AF65-F5344CB8AC3E}">
        <p14:creationId xmlns:p14="http://schemas.microsoft.com/office/powerpoint/2010/main" val="3248143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everyone on the same page with some foundational knowledge</a:t>
            </a:r>
          </a:p>
          <a:p>
            <a:endParaRPr lang="en-US" dirty="0"/>
          </a:p>
          <a:p>
            <a:r>
              <a:rPr lang="en-US" dirty="0"/>
              <a:t>The one takeaway for this presentation:</a:t>
            </a:r>
          </a:p>
          <a:p>
            <a:r>
              <a:rPr lang="en-US" dirty="0"/>
              <a:t>PSREMOTING is safe </a:t>
            </a:r>
          </a:p>
        </p:txBody>
      </p:sp>
      <p:sp>
        <p:nvSpPr>
          <p:cNvPr id="4" name="Slide Number Placeholder 3"/>
          <p:cNvSpPr>
            <a:spLocks noGrp="1"/>
          </p:cNvSpPr>
          <p:nvPr>
            <p:ph type="sldNum" sz="quarter" idx="10"/>
          </p:nvPr>
        </p:nvSpPr>
        <p:spPr/>
        <p:txBody>
          <a:bodyPr/>
          <a:lstStyle/>
          <a:p>
            <a:fld id="{8A11FBA0-E503-4375-B581-9A4ECB062C54}" type="slidenum">
              <a:rPr lang="en-US" smtClean="0"/>
              <a:t>10</a:t>
            </a:fld>
            <a:endParaRPr lang="en-US"/>
          </a:p>
        </p:txBody>
      </p:sp>
    </p:spTree>
    <p:extLst>
      <p:ext uri="{BB962C8B-B14F-4D97-AF65-F5344CB8AC3E}">
        <p14:creationId xmlns:p14="http://schemas.microsoft.com/office/powerpoint/2010/main" val="3820170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plenty of people want to know if remoting is safe</a:t>
            </a:r>
          </a:p>
          <a:p>
            <a:r>
              <a:rPr lang="en-US" dirty="0"/>
              <a:t>Much of the info on the internet is not correct</a:t>
            </a:r>
          </a:p>
          <a:p>
            <a:r>
              <a:rPr lang="en-US" dirty="0"/>
              <a:t>FUD</a:t>
            </a:r>
          </a:p>
        </p:txBody>
      </p:sp>
      <p:sp>
        <p:nvSpPr>
          <p:cNvPr id="4" name="Slide Number Placeholder 3"/>
          <p:cNvSpPr>
            <a:spLocks noGrp="1"/>
          </p:cNvSpPr>
          <p:nvPr>
            <p:ph type="sldNum" sz="quarter" idx="10"/>
          </p:nvPr>
        </p:nvSpPr>
        <p:spPr/>
        <p:txBody>
          <a:bodyPr/>
          <a:lstStyle/>
          <a:p>
            <a:fld id="{8A11FBA0-E503-4375-B581-9A4ECB062C54}" type="slidenum">
              <a:rPr lang="en-US" smtClean="0"/>
              <a:t>11</a:t>
            </a:fld>
            <a:endParaRPr lang="en-US"/>
          </a:p>
        </p:txBody>
      </p:sp>
    </p:spTree>
    <p:extLst>
      <p:ext uri="{BB962C8B-B14F-4D97-AF65-F5344CB8AC3E}">
        <p14:creationId xmlns:p14="http://schemas.microsoft.com/office/powerpoint/2010/main" val="3586572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Authenticate user and the computer w certificates</a:t>
            </a:r>
          </a:p>
          <a:p>
            <a:r>
              <a:rPr lang="en-US" dirty="0"/>
              <a:t>All connections are authenticated and encrypted</a:t>
            </a:r>
          </a:p>
          <a:p>
            <a:r>
              <a:rPr lang="en-US" dirty="0"/>
              <a:t>Log all activity if you want to</a:t>
            </a:r>
          </a:p>
          <a:p>
            <a:endParaRPr lang="en-US" dirty="0"/>
          </a:p>
          <a:p>
            <a:r>
              <a:rPr lang="en-US" dirty="0"/>
              <a:t>JEA – just enough administration</a:t>
            </a:r>
          </a:p>
          <a:p>
            <a:endParaRPr lang="en-US" dirty="0"/>
          </a:p>
          <a:p>
            <a:r>
              <a:rPr lang="en-US" dirty="0"/>
              <a:t>These 4 concepts make PS remoting secure</a:t>
            </a:r>
          </a:p>
        </p:txBody>
      </p:sp>
      <p:sp>
        <p:nvSpPr>
          <p:cNvPr id="4" name="Slide Number Placeholder 3"/>
          <p:cNvSpPr>
            <a:spLocks noGrp="1"/>
          </p:cNvSpPr>
          <p:nvPr>
            <p:ph type="sldNum" sz="quarter" idx="5"/>
          </p:nvPr>
        </p:nvSpPr>
        <p:spPr/>
        <p:txBody>
          <a:bodyPr/>
          <a:lstStyle/>
          <a:p>
            <a:fld id="{8A11FBA0-E503-4375-B581-9A4ECB062C54}" type="slidenum">
              <a:rPr lang="en-US" smtClean="0"/>
              <a:t>12</a:t>
            </a:fld>
            <a:endParaRPr lang="en-US"/>
          </a:p>
        </p:txBody>
      </p:sp>
    </p:spTree>
    <p:extLst>
      <p:ext uri="{BB962C8B-B14F-4D97-AF65-F5344CB8AC3E}">
        <p14:creationId xmlns:p14="http://schemas.microsoft.com/office/powerpoint/2010/main" val="3716843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road connecting two houses</a:t>
            </a:r>
          </a:p>
        </p:txBody>
      </p:sp>
      <p:sp>
        <p:nvSpPr>
          <p:cNvPr id="4" name="Slide Number Placeholder 3"/>
          <p:cNvSpPr>
            <a:spLocks noGrp="1"/>
          </p:cNvSpPr>
          <p:nvPr>
            <p:ph type="sldNum" sz="quarter" idx="10"/>
          </p:nvPr>
        </p:nvSpPr>
        <p:spPr/>
        <p:txBody>
          <a:bodyPr/>
          <a:lstStyle/>
          <a:p>
            <a:fld id="{8A11FBA0-E503-4375-B581-9A4ECB062C54}" type="slidenum">
              <a:rPr lang="en-US" smtClean="0"/>
              <a:t>14</a:t>
            </a:fld>
            <a:endParaRPr lang="en-US"/>
          </a:p>
        </p:txBody>
      </p:sp>
    </p:spTree>
    <p:extLst>
      <p:ext uri="{BB962C8B-B14F-4D97-AF65-F5344CB8AC3E}">
        <p14:creationId xmlns:p14="http://schemas.microsoft.com/office/powerpoint/2010/main" val="4175961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Session NOT </a:t>
            </a:r>
            <a:r>
              <a:rPr lang="en-US" dirty="0" err="1"/>
              <a:t>vpn</a:t>
            </a:r>
            <a:r>
              <a:rPr lang="en-US" dirty="0"/>
              <a:t> tunnel </a:t>
            </a:r>
          </a:p>
          <a:p>
            <a:endParaRPr lang="en-US" dirty="0"/>
          </a:p>
          <a:p>
            <a:r>
              <a:rPr lang="en-US" dirty="0"/>
              <a:t>Cim cmdlets</a:t>
            </a:r>
            <a:br>
              <a:rPr lang="en-US" dirty="0"/>
            </a:br>
            <a:br>
              <a:rPr lang="en-US" dirty="0"/>
            </a:br>
            <a:r>
              <a:rPr lang="en-US" dirty="0" err="1"/>
              <a:t>runspaces</a:t>
            </a:r>
            <a:endParaRPr lang="en-US" dirty="0"/>
          </a:p>
        </p:txBody>
      </p:sp>
      <p:sp>
        <p:nvSpPr>
          <p:cNvPr id="4" name="Slide Number Placeholder 3"/>
          <p:cNvSpPr>
            <a:spLocks noGrp="1"/>
          </p:cNvSpPr>
          <p:nvPr>
            <p:ph type="sldNum" sz="quarter" idx="10"/>
          </p:nvPr>
        </p:nvSpPr>
        <p:spPr/>
        <p:txBody>
          <a:bodyPr/>
          <a:lstStyle/>
          <a:p>
            <a:fld id="{8A11FBA0-E503-4375-B581-9A4ECB062C54}" type="slidenum">
              <a:rPr lang="en-US" smtClean="0"/>
              <a:t>15</a:t>
            </a:fld>
            <a:endParaRPr lang="en-US"/>
          </a:p>
        </p:txBody>
      </p:sp>
    </p:spTree>
    <p:extLst>
      <p:ext uri="{BB962C8B-B14F-4D97-AF65-F5344CB8AC3E}">
        <p14:creationId xmlns:p14="http://schemas.microsoft.com/office/powerpoint/2010/main" val="2346044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 remoting / AD works together</a:t>
            </a:r>
          </a:p>
          <a:p>
            <a:r>
              <a:rPr lang="en-US" dirty="0"/>
              <a:t>Kerberos: Core of AD security </a:t>
            </a:r>
          </a:p>
          <a:p>
            <a:r>
              <a:rPr lang="en-US" dirty="0"/>
              <a:t>Should be well trusted with security teams</a:t>
            </a:r>
          </a:p>
          <a:p>
            <a:endParaRPr lang="en-US" dirty="0"/>
          </a:p>
          <a:p>
            <a:r>
              <a:rPr lang="en-US" dirty="0"/>
              <a:t>NTLM for workgroups</a:t>
            </a:r>
          </a:p>
          <a:p>
            <a:r>
              <a:rPr lang="en-US" dirty="0"/>
              <a:t>Less secure but still authenticated</a:t>
            </a:r>
          </a:p>
        </p:txBody>
      </p:sp>
      <p:sp>
        <p:nvSpPr>
          <p:cNvPr id="4" name="Slide Number Placeholder 3"/>
          <p:cNvSpPr>
            <a:spLocks noGrp="1"/>
          </p:cNvSpPr>
          <p:nvPr>
            <p:ph type="sldNum" sz="quarter" idx="10"/>
          </p:nvPr>
        </p:nvSpPr>
        <p:spPr/>
        <p:txBody>
          <a:bodyPr/>
          <a:lstStyle/>
          <a:p>
            <a:fld id="{8A11FBA0-E503-4375-B581-9A4ECB062C54}" type="slidenum">
              <a:rPr lang="en-US" smtClean="0"/>
              <a:t>16</a:t>
            </a:fld>
            <a:endParaRPr lang="en-US"/>
          </a:p>
        </p:txBody>
      </p:sp>
    </p:spTree>
    <p:extLst>
      <p:ext uri="{BB962C8B-B14F-4D97-AF65-F5344CB8AC3E}">
        <p14:creationId xmlns:p14="http://schemas.microsoft.com/office/powerpoint/2010/main" val="4205273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machine security groups</a:t>
            </a:r>
          </a:p>
          <a:p>
            <a:endParaRPr lang="en-US" dirty="0"/>
          </a:p>
          <a:p>
            <a:r>
              <a:rPr lang="en-US" dirty="0" err="1"/>
              <a:t>Psremoting</a:t>
            </a:r>
            <a:r>
              <a:rPr lang="en-US" dirty="0"/>
              <a:t> is designed for admins</a:t>
            </a:r>
          </a:p>
          <a:p>
            <a:endParaRPr lang="en-US" dirty="0"/>
          </a:p>
          <a:p>
            <a:r>
              <a:rPr lang="en-US" dirty="0"/>
              <a:t>Remote management users similar Remote Desktop users</a:t>
            </a:r>
          </a:p>
          <a:p>
            <a:endParaRPr lang="en-US" dirty="0"/>
          </a:p>
        </p:txBody>
      </p:sp>
      <p:sp>
        <p:nvSpPr>
          <p:cNvPr id="4" name="Slide Number Placeholder 3"/>
          <p:cNvSpPr>
            <a:spLocks noGrp="1"/>
          </p:cNvSpPr>
          <p:nvPr>
            <p:ph type="sldNum" sz="quarter" idx="10"/>
          </p:nvPr>
        </p:nvSpPr>
        <p:spPr/>
        <p:txBody>
          <a:bodyPr/>
          <a:lstStyle/>
          <a:p>
            <a:fld id="{8A11FBA0-E503-4375-B581-9A4ECB062C54}" type="slidenum">
              <a:rPr lang="en-US" smtClean="0"/>
              <a:t>17</a:t>
            </a:fld>
            <a:endParaRPr lang="en-US"/>
          </a:p>
        </p:txBody>
      </p:sp>
    </p:spTree>
    <p:extLst>
      <p:ext uri="{BB962C8B-B14F-4D97-AF65-F5344CB8AC3E}">
        <p14:creationId xmlns:p14="http://schemas.microsoft.com/office/powerpoint/2010/main" val="3765857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break it down for you</a:t>
            </a:r>
          </a:p>
        </p:txBody>
      </p:sp>
      <p:sp>
        <p:nvSpPr>
          <p:cNvPr id="4" name="Slide Number Placeholder 3"/>
          <p:cNvSpPr>
            <a:spLocks noGrp="1"/>
          </p:cNvSpPr>
          <p:nvPr>
            <p:ph type="sldNum" sz="quarter" idx="10"/>
          </p:nvPr>
        </p:nvSpPr>
        <p:spPr/>
        <p:txBody>
          <a:bodyPr/>
          <a:lstStyle/>
          <a:p>
            <a:fld id="{8A11FBA0-E503-4375-B581-9A4ECB062C54}" type="slidenum">
              <a:rPr lang="en-US" smtClean="0"/>
              <a:t>18</a:t>
            </a:fld>
            <a:endParaRPr lang="en-US"/>
          </a:p>
        </p:txBody>
      </p:sp>
    </p:spTree>
    <p:extLst>
      <p:ext uri="{BB962C8B-B14F-4D97-AF65-F5344CB8AC3E}">
        <p14:creationId xmlns:p14="http://schemas.microsoft.com/office/powerpoint/2010/main" val="3980621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DCOM and RPC not very secure</a:t>
            </a:r>
          </a:p>
        </p:txBody>
      </p:sp>
      <p:sp>
        <p:nvSpPr>
          <p:cNvPr id="4" name="Slide Number Placeholder 3"/>
          <p:cNvSpPr>
            <a:spLocks noGrp="1"/>
          </p:cNvSpPr>
          <p:nvPr>
            <p:ph type="sldNum" sz="quarter" idx="10"/>
          </p:nvPr>
        </p:nvSpPr>
        <p:spPr/>
        <p:txBody>
          <a:bodyPr/>
          <a:lstStyle/>
          <a:p>
            <a:fld id="{8A11FBA0-E503-4375-B581-9A4ECB062C54}" type="slidenum">
              <a:rPr lang="en-US" smtClean="0"/>
              <a:t>19</a:t>
            </a:fld>
            <a:endParaRPr lang="en-US"/>
          </a:p>
        </p:txBody>
      </p:sp>
    </p:spTree>
    <p:extLst>
      <p:ext uri="{BB962C8B-B14F-4D97-AF65-F5344CB8AC3E}">
        <p14:creationId xmlns:p14="http://schemas.microsoft.com/office/powerpoint/2010/main" val="3543509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returned is exactly the same….</a:t>
            </a:r>
          </a:p>
          <a:p>
            <a:endParaRPr lang="en-US" dirty="0"/>
          </a:p>
          <a:p>
            <a:r>
              <a:rPr lang="en-US" dirty="0"/>
              <a:t>...how it gets transferred between computers is the only difference</a:t>
            </a:r>
          </a:p>
        </p:txBody>
      </p:sp>
      <p:sp>
        <p:nvSpPr>
          <p:cNvPr id="4" name="Slide Number Placeholder 3"/>
          <p:cNvSpPr>
            <a:spLocks noGrp="1"/>
          </p:cNvSpPr>
          <p:nvPr>
            <p:ph type="sldNum" sz="quarter" idx="10"/>
          </p:nvPr>
        </p:nvSpPr>
        <p:spPr/>
        <p:txBody>
          <a:bodyPr/>
          <a:lstStyle/>
          <a:p>
            <a:fld id="{8A11FBA0-E503-4375-B581-9A4ECB062C54}" type="slidenum">
              <a:rPr lang="en-US" smtClean="0"/>
              <a:t>20</a:t>
            </a:fld>
            <a:endParaRPr lang="en-US"/>
          </a:p>
        </p:txBody>
      </p:sp>
    </p:spTree>
    <p:extLst>
      <p:ext uri="{BB962C8B-B14F-4D97-AF65-F5344CB8AC3E}">
        <p14:creationId xmlns:p14="http://schemas.microsoft.com/office/powerpoint/2010/main" val="3736675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What I do</a:t>
            </a:r>
            <a:br>
              <a:rPr lang="en-US" dirty="0"/>
            </a:br>
            <a:endParaRPr lang="en-US" dirty="0"/>
          </a:p>
          <a:p>
            <a:pPr marL="0" indent="0">
              <a:buFontTx/>
              <a:buNone/>
            </a:pPr>
            <a:r>
              <a:rPr lang="en-US" dirty="0"/>
              <a:t>Where you can find my articles</a:t>
            </a:r>
          </a:p>
          <a:p>
            <a:pPr marL="0" indent="0">
              <a:buFontTx/>
              <a:buNone/>
            </a:pPr>
            <a:endParaRPr lang="en-US" dirty="0"/>
          </a:p>
          <a:p>
            <a:pPr marL="0" indent="0">
              <a:buFontTx/>
              <a:buNone/>
            </a:pPr>
            <a:r>
              <a:rPr lang="en-US" dirty="0"/>
              <a:t>How you can contact me</a:t>
            </a:r>
          </a:p>
        </p:txBody>
      </p:sp>
      <p:sp>
        <p:nvSpPr>
          <p:cNvPr id="4" name="Slide Number Placeholder 3"/>
          <p:cNvSpPr>
            <a:spLocks noGrp="1"/>
          </p:cNvSpPr>
          <p:nvPr>
            <p:ph type="sldNum" sz="quarter" idx="10"/>
          </p:nvPr>
        </p:nvSpPr>
        <p:spPr/>
        <p:txBody>
          <a:bodyPr/>
          <a:lstStyle/>
          <a:p>
            <a:fld id="{8A11FBA0-E503-4375-B581-9A4ECB062C54}" type="slidenum">
              <a:rPr lang="en-US" smtClean="0"/>
              <a:t>2</a:t>
            </a:fld>
            <a:endParaRPr lang="en-US"/>
          </a:p>
        </p:txBody>
      </p:sp>
    </p:spTree>
    <p:extLst>
      <p:ext uri="{BB962C8B-B14F-4D97-AF65-F5344CB8AC3E}">
        <p14:creationId xmlns:p14="http://schemas.microsoft.com/office/powerpoint/2010/main" val="1927551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a:t>
            </a:r>
          </a:p>
          <a:p>
            <a:endParaRPr lang="en-US" dirty="0"/>
          </a:p>
          <a:p>
            <a:r>
              <a:rPr lang="en-US" dirty="0"/>
              <a:t>Everyone understand?</a:t>
            </a:r>
          </a:p>
        </p:txBody>
      </p:sp>
      <p:sp>
        <p:nvSpPr>
          <p:cNvPr id="4" name="Slide Number Placeholder 3"/>
          <p:cNvSpPr>
            <a:spLocks noGrp="1"/>
          </p:cNvSpPr>
          <p:nvPr>
            <p:ph type="sldNum" sz="quarter" idx="10"/>
          </p:nvPr>
        </p:nvSpPr>
        <p:spPr/>
        <p:txBody>
          <a:bodyPr/>
          <a:lstStyle/>
          <a:p>
            <a:fld id="{8A11FBA0-E503-4375-B581-9A4ECB062C54}" type="slidenum">
              <a:rPr lang="en-US" smtClean="0"/>
              <a:t>21</a:t>
            </a:fld>
            <a:endParaRPr lang="en-US"/>
          </a:p>
        </p:txBody>
      </p:sp>
    </p:spTree>
    <p:extLst>
      <p:ext uri="{BB962C8B-B14F-4D97-AF65-F5344CB8AC3E}">
        <p14:creationId xmlns:p14="http://schemas.microsoft.com/office/powerpoint/2010/main" val="3222740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methods to enable</a:t>
            </a:r>
          </a:p>
          <a:p>
            <a:endParaRPr lang="en-US" dirty="0"/>
          </a:p>
          <a:p>
            <a:r>
              <a:rPr lang="en-US" dirty="0"/>
              <a:t>One shows current config and then enables</a:t>
            </a:r>
          </a:p>
          <a:p>
            <a:r>
              <a:rPr lang="en-US" dirty="0"/>
              <a:t>Other just enables</a:t>
            </a:r>
          </a:p>
        </p:txBody>
      </p:sp>
      <p:sp>
        <p:nvSpPr>
          <p:cNvPr id="4" name="Slide Number Placeholder 3"/>
          <p:cNvSpPr>
            <a:spLocks noGrp="1"/>
          </p:cNvSpPr>
          <p:nvPr>
            <p:ph type="sldNum" sz="quarter" idx="5"/>
          </p:nvPr>
        </p:nvSpPr>
        <p:spPr/>
        <p:txBody>
          <a:bodyPr/>
          <a:lstStyle/>
          <a:p>
            <a:fld id="{8A11FBA0-E503-4375-B581-9A4ECB062C54}" type="slidenum">
              <a:rPr lang="en-US" smtClean="0"/>
              <a:t>22</a:t>
            </a:fld>
            <a:endParaRPr lang="en-US"/>
          </a:p>
        </p:txBody>
      </p:sp>
    </p:spTree>
    <p:extLst>
      <p:ext uri="{BB962C8B-B14F-4D97-AF65-F5344CB8AC3E}">
        <p14:creationId xmlns:p14="http://schemas.microsoft.com/office/powerpoint/2010/main" val="725083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Via GPO </a:t>
            </a:r>
            <a:r>
              <a:rPr lang="en-US" dirty="0" err="1"/>
              <a:t>ia</a:t>
            </a:r>
            <a:r>
              <a:rPr lang="en-US" dirty="0"/>
              <a:t> how most people will do this…</a:t>
            </a:r>
          </a:p>
          <a:p>
            <a:endParaRPr lang="en-US" dirty="0"/>
          </a:p>
          <a:p>
            <a:r>
              <a:rPr lang="en-US" dirty="0"/>
              <a:t>3 steps – super simple</a:t>
            </a:r>
          </a:p>
        </p:txBody>
      </p:sp>
      <p:sp>
        <p:nvSpPr>
          <p:cNvPr id="4" name="Slide Number Placeholder 3"/>
          <p:cNvSpPr>
            <a:spLocks noGrp="1"/>
          </p:cNvSpPr>
          <p:nvPr>
            <p:ph type="sldNum" sz="quarter" idx="5"/>
          </p:nvPr>
        </p:nvSpPr>
        <p:spPr/>
        <p:txBody>
          <a:bodyPr/>
          <a:lstStyle/>
          <a:p>
            <a:fld id="{8A11FBA0-E503-4375-B581-9A4ECB062C54}" type="slidenum">
              <a:rPr lang="en-US" smtClean="0"/>
              <a:t>23</a:t>
            </a:fld>
            <a:endParaRPr lang="en-US"/>
          </a:p>
        </p:txBody>
      </p:sp>
    </p:spTree>
    <p:extLst>
      <p:ext uri="{BB962C8B-B14F-4D97-AF65-F5344CB8AC3E}">
        <p14:creationId xmlns:p14="http://schemas.microsoft.com/office/powerpoint/2010/main" val="207174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Enable remote management (enable /disable)</a:t>
            </a:r>
          </a:p>
          <a:p>
            <a:endParaRPr lang="en-US" dirty="0"/>
          </a:p>
          <a:p>
            <a:r>
              <a:rPr lang="en-US" dirty="0"/>
              <a:t>IP filtering… let’s come back to this… </a:t>
            </a:r>
          </a:p>
        </p:txBody>
      </p:sp>
      <p:sp>
        <p:nvSpPr>
          <p:cNvPr id="4" name="Slide Number Placeholder 3"/>
          <p:cNvSpPr>
            <a:spLocks noGrp="1"/>
          </p:cNvSpPr>
          <p:nvPr>
            <p:ph type="sldNum" sz="quarter" idx="5"/>
          </p:nvPr>
        </p:nvSpPr>
        <p:spPr/>
        <p:txBody>
          <a:bodyPr/>
          <a:lstStyle/>
          <a:p>
            <a:fld id="{8A11FBA0-E503-4375-B581-9A4ECB062C54}" type="slidenum">
              <a:rPr lang="en-US" smtClean="0"/>
              <a:t>24</a:t>
            </a:fld>
            <a:endParaRPr lang="en-US"/>
          </a:p>
        </p:txBody>
      </p:sp>
    </p:spTree>
    <p:extLst>
      <p:ext uri="{BB962C8B-B14F-4D97-AF65-F5344CB8AC3E}">
        <p14:creationId xmlns:p14="http://schemas.microsoft.com/office/powerpoint/2010/main" val="283224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startup  - enable / disable</a:t>
            </a:r>
          </a:p>
        </p:txBody>
      </p:sp>
      <p:sp>
        <p:nvSpPr>
          <p:cNvPr id="4" name="Slide Number Placeholder 3"/>
          <p:cNvSpPr>
            <a:spLocks noGrp="1"/>
          </p:cNvSpPr>
          <p:nvPr>
            <p:ph type="sldNum" sz="quarter" idx="5"/>
          </p:nvPr>
        </p:nvSpPr>
        <p:spPr/>
        <p:txBody>
          <a:bodyPr/>
          <a:lstStyle/>
          <a:p>
            <a:fld id="{8A11FBA0-E503-4375-B581-9A4ECB062C54}" type="slidenum">
              <a:rPr lang="en-US" smtClean="0"/>
              <a:t>25</a:t>
            </a:fld>
            <a:endParaRPr lang="en-US"/>
          </a:p>
        </p:txBody>
      </p:sp>
    </p:spTree>
    <p:extLst>
      <p:ext uri="{BB962C8B-B14F-4D97-AF65-F5344CB8AC3E}">
        <p14:creationId xmlns:p14="http://schemas.microsoft.com/office/powerpoint/2010/main" val="3763880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Poke a hole in firewall… super simple.. Predefined rule… </a:t>
            </a:r>
          </a:p>
        </p:txBody>
      </p:sp>
      <p:sp>
        <p:nvSpPr>
          <p:cNvPr id="4" name="Slide Number Placeholder 3"/>
          <p:cNvSpPr>
            <a:spLocks noGrp="1"/>
          </p:cNvSpPr>
          <p:nvPr>
            <p:ph type="sldNum" sz="quarter" idx="5"/>
          </p:nvPr>
        </p:nvSpPr>
        <p:spPr/>
        <p:txBody>
          <a:bodyPr/>
          <a:lstStyle/>
          <a:p>
            <a:fld id="{8A11FBA0-E503-4375-B581-9A4ECB062C54}" type="slidenum">
              <a:rPr lang="en-US" smtClean="0"/>
              <a:t>26</a:t>
            </a:fld>
            <a:endParaRPr lang="en-US"/>
          </a:p>
        </p:txBody>
      </p:sp>
    </p:spTree>
    <p:extLst>
      <p:ext uri="{BB962C8B-B14F-4D97-AF65-F5344CB8AC3E}">
        <p14:creationId xmlns:p14="http://schemas.microsoft.com/office/powerpoint/2010/main" val="1677853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access </a:t>
            </a:r>
          </a:p>
          <a:p>
            <a:r>
              <a:rPr lang="en-US" dirty="0"/>
              <a:t>Populate the groups via GPO</a:t>
            </a:r>
          </a:p>
        </p:txBody>
      </p:sp>
      <p:sp>
        <p:nvSpPr>
          <p:cNvPr id="4" name="Slide Number Placeholder 3"/>
          <p:cNvSpPr>
            <a:spLocks noGrp="1"/>
          </p:cNvSpPr>
          <p:nvPr>
            <p:ph type="sldNum" sz="quarter" idx="5"/>
          </p:nvPr>
        </p:nvSpPr>
        <p:spPr/>
        <p:txBody>
          <a:bodyPr/>
          <a:lstStyle/>
          <a:p>
            <a:fld id="{8A11FBA0-E503-4375-B581-9A4ECB062C54}" type="slidenum">
              <a:rPr lang="en-US" smtClean="0"/>
              <a:t>27</a:t>
            </a:fld>
            <a:endParaRPr lang="en-US"/>
          </a:p>
        </p:txBody>
      </p:sp>
    </p:spTree>
    <p:extLst>
      <p:ext uri="{BB962C8B-B14F-4D97-AF65-F5344CB8AC3E}">
        <p14:creationId xmlns:p14="http://schemas.microsoft.com/office/powerpoint/2010/main" val="3719336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an AD group (top box)</a:t>
            </a:r>
          </a:p>
          <a:p>
            <a:endParaRPr lang="en-US" dirty="0"/>
          </a:p>
          <a:p>
            <a:r>
              <a:rPr lang="en-US" dirty="0"/>
              <a:t>Add to an existing local group (bottom box)</a:t>
            </a:r>
          </a:p>
        </p:txBody>
      </p:sp>
      <p:sp>
        <p:nvSpPr>
          <p:cNvPr id="4" name="Slide Number Placeholder 3"/>
          <p:cNvSpPr>
            <a:spLocks noGrp="1"/>
          </p:cNvSpPr>
          <p:nvPr>
            <p:ph type="sldNum" sz="quarter" idx="5"/>
          </p:nvPr>
        </p:nvSpPr>
        <p:spPr/>
        <p:txBody>
          <a:bodyPr/>
          <a:lstStyle/>
          <a:p>
            <a:fld id="{8A11FBA0-E503-4375-B581-9A4ECB062C54}" type="slidenum">
              <a:rPr lang="en-US" smtClean="0"/>
              <a:t>28</a:t>
            </a:fld>
            <a:endParaRPr lang="en-US"/>
          </a:p>
        </p:txBody>
      </p:sp>
    </p:spTree>
    <p:extLst>
      <p:ext uri="{BB962C8B-B14F-4D97-AF65-F5344CB8AC3E}">
        <p14:creationId xmlns:p14="http://schemas.microsoft.com/office/powerpoint/2010/main" val="962422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Enabling WINRM</a:t>
            </a:r>
          </a:p>
          <a:p>
            <a:r>
              <a:rPr lang="en-US" dirty="0"/>
              <a:t>Filtering IP sources (allow connections through firewall)</a:t>
            </a:r>
          </a:p>
          <a:p>
            <a:endParaRPr lang="en-US" dirty="0"/>
          </a:p>
          <a:p>
            <a:r>
              <a:rPr lang="en-US" dirty="0"/>
              <a:t>This is where it gets interesting… </a:t>
            </a:r>
          </a:p>
          <a:p>
            <a:endParaRPr lang="en-US" dirty="0"/>
          </a:p>
          <a:p>
            <a:r>
              <a:rPr lang="en-US" dirty="0"/>
              <a:t>Talk about jump boxes and clients that do not need to initiate connections</a:t>
            </a:r>
          </a:p>
          <a:p>
            <a:endParaRPr lang="en-US" dirty="0"/>
          </a:p>
          <a:p>
            <a:r>
              <a:rPr lang="en-US" dirty="0"/>
              <a:t>Combo of IP filtering at firewall and remote management users group is a powerful way to limit connections.</a:t>
            </a:r>
          </a:p>
        </p:txBody>
      </p:sp>
      <p:sp>
        <p:nvSpPr>
          <p:cNvPr id="4" name="Slide Number Placeholder 3"/>
          <p:cNvSpPr>
            <a:spLocks noGrp="1"/>
          </p:cNvSpPr>
          <p:nvPr>
            <p:ph type="sldNum" sz="quarter" idx="10"/>
          </p:nvPr>
        </p:nvSpPr>
        <p:spPr/>
        <p:txBody>
          <a:bodyPr/>
          <a:lstStyle/>
          <a:p>
            <a:fld id="{8A11FBA0-E503-4375-B581-9A4ECB062C54}" type="slidenum">
              <a:rPr lang="en-US" smtClean="0"/>
              <a:t>29</a:t>
            </a:fld>
            <a:endParaRPr lang="en-US"/>
          </a:p>
        </p:txBody>
      </p:sp>
    </p:spTree>
    <p:extLst>
      <p:ext uri="{BB962C8B-B14F-4D97-AF65-F5344CB8AC3E}">
        <p14:creationId xmlns:p14="http://schemas.microsoft.com/office/powerpoint/2010/main" val="2701434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of machines I “trust” to connect to. By default it’s blank</a:t>
            </a:r>
          </a:p>
          <a:p>
            <a:endParaRPr lang="en-US" dirty="0"/>
          </a:p>
          <a:p>
            <a:r>
              <a:rPr lang="en-US" sz="1200" b="0" i="0" kern="1200" dirty="0">
                <a:solidFill>
                  <a:schemeClr val="tx1"/>
                </a:solidFill>
                <a:effectLst/>
                <a:latin typeface="+mn-lt"/>
                <a:ea typeface="+mn-ea"/>
                <a:cs typeface="+mn-cs"/>
              </a:rPr>
              <a:t>Trusted hosts are set on the client, the system making the connection. </a:t>
            </a:r>
          </a:p>
          <a:p>
            <a:endParaRPr lang="en-US" sz="1200" b="0" i="0" kern="1200" dirty="0">
              <a:solidFill>
                <a:schemeClr val="tx1"/>
              </a:solidFill>
              <a:effectLst/>
              <a:latin typeface="+mn-lt"/>
              <a:ea typeface="+mn-ea"/>
              <a:cs typeface="+mn-cs"/>
            </a:endParaRPr>
          </a:p>
          <a:p>
            <a:r>
              <a:rPr lang="en-US" dirty="0" err="1"/>
              <a:t>TrustedHhosts</a:t>
            </a:r>
            <a:r>
              <a:rPr lang="en-US" dirty="0"/>
              <a:t> refers to the computers you trust to connect "TO", not the computers you trust to receive connections "FROM".  And yes, it seems counterintuitive.</a:t>
            </a:r>
            <a:br>
              <a:rPr lang="en-US" dirty="0"/>
            </a:br>
            <a:br>
              <a:rPr lang="en-US" dirty="0"/>
            </a:br>
            <a:r>
              <a:rPr lang="en-US" dirty="0"/>
              <a:t>Why limit yourself to connecting only to machines listed in </a:t>
            </a:r>
            <a:r>
              <a:rPr lang="en-US" dirty="0" err="1"/>
              <a:t>TrustedHosts</a:t>
            </a:r>
            <a:r>
              <a:rPr lang="en-US" dirty="0"/>
              <a:t>? As long as you are using Kerberos authentication within a domain, there is no need for </a:t>
            </a:r>
            <a:r>
              <a:rPr lang="en-US" dirty="0" err="1"/>
              <a:t>TrustedHosts</a:t>
            </a:r>
            <a:r>
              <a:rPr lang="en-US" dirty="0"/>
              <a:t>, because Kerberos provides mutual authentication and assures that your credentials are never passed to a machine outside your trusted domain(s).</a:t>
            </a:r>
          </a:p>
          <a:p>
            <a:endParaRPr lang="en-US" dirty="0"/>
          </a:p>
          <a:p>
            <a:r>
              <a:rPr lang="en-US" dirty="0"/>
              <a:t>However, with other types of authentication, there is no guarantee the computer you connect to is not an evil machine that someone smuggled into your network. If you provide your credentials to such a machine, it could grab them and do bad things with them.</a:t>
            </a:r>
          </a:p>
          <a:p>
            <a:endParaRPr lang="en-US" dirty="0"/>
          </a:p>
          <a:p>
            <a:r>
              <a:rPr lang="en-US" dirty="0"/>
              <a:t>This is why, by default, Windows PowerShell Remoting does not allow connections to these machines and leaves it to you to reduce security by adding exceptions to </a:t>
            </a:r>
            <a:r>
              <a:rPr lang="en-US" dirty="0" err="1"/>
              <a:t>TrustedHosts</a:t>
            </a:r>
            <a:r>
              <a:rPr lang="en-US" dirty="0"/>
              <a:t>. &lt;&lt;&lt;</a:t>
            </a:r>
          </a:p>
        </p:txBody>
      </p:sp>
      <p:sp>
        <p:nvSpPr>
          <p:cNvPr id="4" name="Slide Number Placeholder 3"/>
          <p:cNvSpPr>
            <a:spLocks noGrp="1"/>
          </p:cNvSpPr>
          <p:nvPr>
            <p:ph type="sldNum" sz="quarter" idx="10"/>
          </p:nvPr>
        </p:nvSpPr>
        <p:spPr/>
        <p:txBody>
          <a:bodyPr/>
          <a:lstStyle/>
          <a:p>
            <a:fld id="{8A11FBA0-E503-4375-B581-9A4ECB062C54}" type="slidenum">
              <a:rPr lang="en-US" smtClean="0"/>
              <a:t>30</a:t>
            </a:fld>
            <a:endParaRPr lang="en-US"/>
          </a:p>
        </p:txBody>
      </p:sp>
    </p:spTree>
    <p:extLst>
      <p:ext uri="{BB962C8B-B14F-4D97-AF65-F5344CB8AC3E}">
        <p14:creationId xmlns:p14="http://schemas.microsoft.com/office/powerpoint/2010/main" val="380770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people have been told by their security team that </a:t>
            </a:r>
            <a:r>
              <a:rPr lang="en-US" dirty="0" err="1"/>
              <a:t>PSRemoting</a:t>
            </a:r>
            <a:r>
              <a:rPr lang="en-US" dirty="0"/>
              <a:t> is not safe\not allowed?</a:t>
            </a:r>
          </a:p>
          <a:p>
            <a:endParaRPr lang="en-US" dirty="0"/>
          </a:p>
          <a:p>
            <a:r>
              <a:rPr lang="en-US" dirty="0"/>
              <a:t>Typical conversation with infosec and exec mgmt.</a:t>
            </a:r>
          </a:p>
          <a:p>
            <a:r>
              <a:rPr lang="en-US" dirty="0"/>
              <a:t>Teams don’t know how remoting works so its easier to say no. </a:t>
            </a:r>
          </a:p>
          <a:p>
            <a:endParaRPr lang="en-US" dirty="0"/>
          </a:p>
          <a:p>
            <a:r>
              <a:rPr lang="en-US" dirty="0"/>
              <a:t>Quick Story about Lord and </a:t>
            </a:r>
            <a:r>
              <a:rPr lang="en-US" dirty="0" err="1"/>
              <a:t>PSRemoting</a:t>
            </a:r>
            <a:endParaRPr lang="en-US" dirty="0"/>
          </a:p>
          <a:p>
            <a:endParaRPr lang="en-US" dirty="0"/>
          </a:p>
          <a:p>
            <a:r>
              <a:rPr lang="en-US" dirty="0"/>
              <a:t>This is why I made this talk… </a:t>
            </a:r>
          </a:p>
          <a:p>
            <a:endParaRPr lang="en-US" dirty="0"/>
          </a:p>
        </p:txBody>
      </p:sp>
      <p:sp>
        <p:nvSpPr>
          <p:cNvPr id="4" name="Slide Number Placeholder 3"/>
          <p:cNvSpPr>
            <a:spLocks noGrp="1"/>
          </p:cNvSpPr>
          <p:nvPr>
            <p:ph type="sldNum" sz="quarter" idx="10"/>
          </p:nvPr>
        </p:nvSpPr>
        <p:spPr/>
        <p:txBody>
          <a:bodyPr/>
          <a:lstStyle/>
          <a:p>
            <a:fld id="{8A11FBA0-E503-4375-B581-9A4ECB062C54}" type="slidenum">
              <a:rPr lang="en-US" smtClean="0"/>
              <a:t>3</a:t>
            </a:fld>
            <a:endParaRPr lang="en-US"/>
          </a:p>
        </p:txBody>
      </p:sp>
    </p:spTree>
    <p:extLst>
      <p:ext uri="{BB962C8B-B14F-4D97-AF65-F5344CB8AC3E}">
        <p14:creationId xmlns:p14="http://schemas.microsoft.com/office/powerpoint/2010/main" val="31446999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 </a:t>
            </a:r>
            <a:r>
              <a:rPr lang="en-US" dirty="0" err="1"/>
              <a:t>seperated</a:t>
            </a:r>
            <a:r>
              <a:rPr lang="en-US" dirty="0"/>
              <a:t> list of hosts</a:t>
            </a:r>
          </a:p>
        </p:txBody>
      </p:sp>
      <p:sp>
        <p:nvSpPr>
          <p:cNvPr id="4" name="Slide Number Placeholder 3"/>
          <p:cNvSpPr>
            <a:spLocks noGrp="1"/>
          </p:cNvSpPr>
          <p:nvPr>
            <p:ph type="sldNum" sz="quarter" idx="10"/>
          </p:nvPr>
        </p:nvSpPr>
        <p:spPr/>
        <p:txBody>
          <a:bodyPr/>
          <a:lstStyle/>
          <a:p>
            <a:fld id="{8A11FBA0-E503-4375-B581-9A4ECB062C54}" type="slidenum">
              <a:rPr lang="en-US" smtClean="0"/>
              <a:t>31</a:t>
            </a:fld>
            <a:endParaRPr lang="en-US"/>
          </a:p>
        </p:txBody>
      </p:sp>
    </p:spTree>
    <p:extLst>
      <p:ext uri="{BB962C8B-B14F-4D97-AF65-F5344CB8AC3E}">
        <p14:creationId xmlns:p14="http://schemas.microsoft.com/office/powerpoint/2010/main" val="36271512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this process builds trust</a:t>
            </a:r>
          </a:p>
          <a:p>
            <a:endParaRPr lang="en-US" dirty="0"/>
          </a:p>
          <a:p>
            <a:r>
              <a:rPr lang="en-US" dirty="0"/>
              <a:t>Trust allows the security team or exec </a:t>
            </a:r>
            <a:r>
              <a:rPr lang="en-US" dirty="0" err="1"/>
              <a:t>mgmt</a:t>
            </a:r>
            <a:r>
              <a:rPr lang="en-US" dirty="0"/>
              <a:t> to do the things you ask for</a:t>
            </a:r>
          </a:p>
        </p:txBody>
      </p:sp>
      <p:sp>
        <p:nvSpPr>
          <p:cNvPr id="4" name="Slide Number Placeholder 3"/>
          <p:cNvSpPr>
            <a:spLocks noGrp="1"/>
          </p:cNvSpPr>
          <p:nvPr>
            <p:ph type="sldNum" sz="quarter" idx="10"/>
          </p:nvPr>
        </p:nvSpPr>
        <p:spPr/>
        <p:txBody>
          <a:bodyPr/>
          <a:lstStyle/>
          <a:p>
            <a:fld id="{8A11FBA0-E503-4375-B581-9A4ECB062C54}" type="slidenum">
              <a:rPr lang="en-US" smtClean="0"/>
              <a:t>32</a:t>
            </a:fld>
            <a:endParaRPr lang="en-US"/>
          </a:p>
        </p:txBody>
      </p:sp>
    </p:spTree>
    <p:extLst>
      <p:ext uri="{BB962C8B-B14F-4D97-AF65-F5344CB8AC3E}">
        <p14:creationId xmlns:p14="http://schemas.microsoft.com/office/powerpoint/2010/main" val="740466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 leads to me to part 2 of this presentation….</a:t>
            </a:r>
          </a:p>
        </p:txBody>
      </p:sp>
      <p:sp>
        <p:nvSpPr>
          <p:cNvPr id="4" name="Slide Number Placeholder 3"/>
          <p:cNvSpPr>
            <a:spLocks noGrp="1"/>
          </p:cNvSpPr>
          <p:nvPr>
            <p:ph type="sldNum" sz="quarter" idx="10"/>
          </p:nvPr>
        </p:nvSpPr>
        <p:spPr/>
        <p:txBody>
          <a:bodyPr/>
          <a:lstStyle/>
          <a:p>
            <a:fld id="{8A11FBA0-E503-4375-B581-9A4ECB062C54}" type="slidenum">
              <a:rPr lang="en-US" smtClean="0"/>
              <a:t>33</a:t>
            </a:fld>
            <a:endParaRPr lang="en-US"/>
          </a:p>
        </p:txBody>
      </p:sp>
    </p:spTree>
    <p:extLst>
      <p:ext uri="{BB962C8B-B14F-4D97-AF65-F5344CB8AC3E}">
        <p14:creationId xmlns:p14="http://schemas.microsoft.com/office/powerpoint/2010/main" val="39734415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right combination of settings by default.</a:t>
            </a:r>
          </a:p>
          <a:p>
            <a:r>
              <a:rPr lang="en-US" dirty="0"/>
              <a:t>You have to figure </a:t>
            </a:r>
            <a:r>
              <a:rPr lang="en-US" dirty="0" err="1"/>
              <a:t>whats</a:t>
            </a:r>
            <a:r>
              <a:rPr lang="en-US" dirty="0"/>
              <a:t> right for you and your org</a:t>
            </a:r>
          </a:p>
        </p:txBody>
      </p:sp>
      <p:sp>
        <p:nvSpPr>
          <p:cNvPr id="4" name="Slide Number Placeholder 3"/>
          <p:cNvSpPr>
            <a:spLocks noGrp="1"/>
          </p:cNvSpPr>
          <p:nvPr>
            <p:ph type="sldNum" sz="quarter" idx="10"/>
          </p:nvPr>
        </p:nvSpPr>
        <p:spPr/>
        <p:txBody>
          <a:bodyPr/>
          <a:lstStyle/>
          <a:p>
            <a:fld id="{8A11FBA0-E503-4375-B581-9A4ECB062C54}" type="slidenum">
              <a:rPr lang="en-US" smtClean="0"/>
              <a:t>34</a:t>
            </a:fld>
            <a:endParaRPr lang="en-US"/>
          </a:p>
        </p:txBody>
      </p:sp>
    </p:spTree>
    <p:extLst>
      <p:ext uri="{BB962C8B-B14F-4D97-AF65-F5344CB8AC3E}">
        <p14:creationId xmlns:p14="http://schemas.microsoft.com/office/powerpoint/2010/main" val="596472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Transcription starts when the session is created</a:t>
            </a:r>
          </a:p>
          <a:p>
            <a:endParaRPr lang="en-US" dirty="0"/>
          </a:p>
          <a:p>
            <a:r>
              <a:rPr lang="en-US" dirty="0"/>
              <a:t>Invocation headers will recording the start of each cmd invoked </a:t>
            </a:r>
          </a:p>
        </p:txBody>
      </p:sp>
      <p:sp>
        <p:nvSpPr>
          <p:cNvPr id="4" name="Slide Number Placeholder 3"/>
          <p:cNvSpPr>
            <a:spLocks noGrp="1"/>
          </p:cNvSpPr>
          <p:nvPr>
            <p:ph type="sldNum" sz="quarter" idx="10"/>
          </p:nvPr>
        </p:nvSpPr>
        <p:spPr/>
        <p:txBody>
          <a:bodyPr/>
          <a:lstStyle/>
          <a:p>
            <a:fld id="{8A11FBA0-E503-4375-B581-9A4ECB062C54}" type="slidenum">
              <a:rPr lang="en-US" smtClean="0"/>
              <a:t>45</a:t>
            </a:fld>
            <a:endParaRPr lang="en-US"/>
          </a:p>
        </p:txBody>
      </p:sp>
    </p:spTree>
    <p:extLst>
      <p:ext uri="{BB962C8B-B14F-4D97-AF65-F5344CB8AC3E}">
        <p14:creationId xmlns:p14="http://schemas.microsoft.com/office/powerpoint/2010/main" val="25225791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11FBA0-E503-4375-B581-9A4ECB062C54}" type="slidenum">
              <a:rPr lang="en-US" smtClean="0"/>
              <a:t>48</a:t>
            </a:fld>
            <a:endParaRPr lang="en-US"/>
          </a:p>
        </p:txBody>
      </p:sp>
    </p:spTree>
    <p:extLst>
      <p:ext uri="{BB962C8B-B14F-4D97-AF65-F5344CB8AC3E}">
        <p14:creationId xmlns:p14="http://schemas.microsoft.com/office/powerpoint/2010/main" val="10967088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11FBA0-E503-4375-B581-9A4ECB062C54}" type="slidenum">
              <a:rPr lang="en-US" smtClean="0"/>
              <a:t>50</a:t>
            </a:fld>
            <a:endParaRPr lang="en-US"/>
          </a:p>
        </p:txBody>
      </p:sp>
    </p:spTree>
    <p:extLst>
      <p:ext uri="{BB962C8B-B14F-4D97-AF65-F5344CB8AC3E}">
        <p14:creationId xmlns:p14="http://schemas.microsoft.com/office/powerpoint/2010/main" val="258806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malware trends</a:t>
            </a:r>
          </a:p>
          <a:p>
            <a:endParaRPr lang="en-US" dirty="0"/>
          </a:p>
          <a:p>
            <a:r>
              <a:rPr lang="en-US" dirty="0"/>
              <a:t>PS as an information gathering tool: Steal data and leave.</a:t>
            </a:r>
          </a:p>
        </p:txBody>
      </p:sp>
      <p:sp>
        <p:nvSpPr>
          <p:cNvPr id="4" name="Slide Number Placeholder 3"/>
          <p:cNvSpPr>
            <a:spLocks noGrp="1"/>
          </p:cNvSpPr>
          <p:nvPr>
            <p:ph type="sldNum" sz="quarter" idx="10"/>
          </p:nvPr>
        </p:nvSpPr>
        <p:spPr/>
        <p:txBody>
          <a:bodyPr/>
          <a:lstStyle/>
          <a:p>
            <a:fld id="{8A11FBA0-E503-4375-B581-9A4ECB062C54}" type="slidenum">
              <a:rPr lang="en-US" smtClean="0"/>
              <a:t>4</a:t>
            </a:fld>
            <a:endParaRPr lang="en-US"/>
          </a:p>
        </p:txBody>
      </p:sp>
    </p:spTree>
    <p:extLst>
      <p:ext uri="{BB962C8B-B14F-4D97-AF65-F5344CB8AC3E}">
        <p14:creationId xmlns:p14="http://schemas.microsoft.com/office/powerpoint/2010/main" val="2362761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 as a way to move around network</a:t>
            </a:r>
          </a:p>
          <a:p>
            <a:r>
              <a:rPr lang="en-US" dirty="0"/>
              <a:t>No logging</a:t>
            </a:r>
          </a:p>
          <a:p>
            <a:r>
              <a:rPr lang="en-US" dirty="0" err="1"/>
              <a:t>Powershell</a:t>
            </a:r>
            <a:r>
              <a:rPr lang="en-US" dirty="0"/>
              <a:t> attacks in plain sight</a:t>
            </a:r>
          </a:p>
        </p:txBody>
      </p:sp>
      <p:sp>
        <p:nvSpPr>
          <p:cNvPr id="4" name="Slide Number Placeholder 3"/>
          <p:cNvSpPr>
            <a:spLocks noGrp="1"/>
          </p:cNvSpPr>
          <p:nvPr>
            <p:ph type="sldNum" sz="quarter" idx="10"/>
          </p:nvPr>
        </p:nvSpPr>
        <p:spPr/>
        <p:txBody>
          <a:bodyPr/>
          <a:lstStyle/>
          <a:p>
            <a:fld id="{8A11FBA0-E503-4375-B581-9A4ECB062C54}" type="slidenum">
              <a:rPr lang="en-US" smtClean="0"/>
              <a:t>5</a:t>
            </a:fld>
            <a:endParaRPr lang="en-US"/>
          </a:p>
        </p:txBody>
      </p:sp>
    </p:spTree>
    <p:extLst>
      <p:ext uri="{BB962C8B-B14F-4D97-AF65-F5344CB8AC3E}">
        <p14:creationId xmlns:p14="http://schemas.microsoft.com/office/powerpoint/2010/main" val="1773495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a:t>
            </a:r>
          </a:p>
          <a:p>
            <a:r>
              <a:rPr lang="en-US" dirty="0"/>
              <a:t>A lot of misinformation about </a:t>
            </a:r>
            <a:r>
              <a:rPr lang="en-US" dirty="0" err="1"/>
              <a:t>PSRmoting</a:t>
            </a:r>
            <a:r>
              <a:rPr lang="en-US" dirty="0"/>
              <a:t> and PowerShell being unsafe. Most of it is wrong. </a:t>
            </a:r>
            <a:br>
              <a:rPr lang="en-US" dirty="0"/>
            </a:br>
            <a:br>
              <a:rPr lang="en-US" dirty="0"/>
            </a:br>
            <a:r>
              <a:rPr lang="en-US" dirty="0"/>
              <a:t>PS </a:t>
            </a:r>
            <a:r>
              <a:rPr lang="en-US" dirty="0" err="1"/>
              <a:t>conf</a:t>
            </a:r>
            <a:r>
              <a:rPr lang="en-US" dirty="0"/>
              <a:t> book </a:t>
            </a:r>
            <a:r>
              <a:rPr lang="en-US" dirty="0" err="1"/>
              <a:t>vol</a:t>
            </a:r>
            <a:r>
              <a:rPr lang="en-US" dirty="0"/>
              <a:t> 2</a:t>
            </a:r>
          </a:p>
          <a:p>
            <a:endParaRPr lang="en-US" dirty="0"/>
          </a:p>
          <a:p>
            <a:r>
              <a:rPr lang="en-US" dirty="0"/>
              <a:t>Goal #1: Everyone gets ONE THING they can use tomorrow</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#2: Be able to talk confidently with your security team because you understand the process of remoting</a:t>
            </a:r>
          </a:p>
          <a:p>
            <a:endParaRPr lang="en-US" dirty="0"/>
          </a:p>
        </p:txBody>
      </p:sp>
      <p:sp>
        <p:nvSpPr>
          <p:cNvPr id="4" name="Slide Number Placeholder 3"/>
          <p:cNvSpPr>
            <a:spLocks noGrp="1"/>
          </p:cNvSpPr>
          <p:nvPr>
            <p:ph type="sldNum" sz="quarter" idx="10"/>
          </p:nvPr>
        </p:nvSpPr>
        <p:spPr/>
        <p:txBody>
          <a:bodyPr/>
          <a:lstStyle/>
          <a:p>
            <a:fld id="{8A11FBA0-E503-4375-B581-9A4ECB062C54}" type="slidenum">
              <a:rPr lang="en-US" smtClean="0"/>
              <a:t>6</a:t>
            </a:fld>
            <a:endParaRPr lang="en-US"/>
          </a:p>
        </p:txBody>
      </p:sp>
    </p:spTree>
    <p:extLst>
      <p:ext uri="{BB962C8B-B14F-4D97-AF65-F5344CB8AC3E}">
        <p14:creationId xmlns:p14="http://schemas.microsoft.com/office/powerpoint/2010/main" val="1855434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 2016 core…. Via RDP…</a:t>
            </a:r>
          </a:p>
          <a:p>
            <a:endParaRPr lang="en-US" dirty="0"/>
          </a:p>
          <a:p>
            <a:endParaRPr lang="en-US" dirty="0"/>
          </a:p>
          <a:p>
            <a:r>
              <a:rPr lang="en-US" dirty="0"/>
              <a:t>2016 core is </a:t>
            </a:r>
            <a:r>
              <a:rPr lang="en-US" dirty="0" err="1"/>
              <a:t>cmd</a:t>
            </a:r>
            <a:r>
              <a:rPr lang="en-US" dirty="0"/>
              <a:t> line only… so why RDP in when you can </a:t>
            </a:r>
            <a:r>
              <a:rPr lang="en-US" dirty="0" err="1"/>
              <a:t>psremote</a:t>
            </a:r>
            <a:r>
              <a:rPr lang="en-US" dirty="0"/>
              <a:t> in to the box? </a:t>
            </a:r>
          </a:p>
        </p:txBody>
      </p:sp>
      <p:sp>
        <p:nvSpPr>
          <p:cNvPr id="4" name="Slide Number Placeholder 3"/>
          <p:cNvSpPr>
            <a:spLocks noGrp="1"/>
          </p:cNvSpPr>
          <p:nvPr>
            <p:ph type="sldNum" sz="quarter" idx="5"/>
          </p:nvPr>
        </p:nvSpPr>
        <p:spPr/>
        <p:txBody>
          <a:bodyPr/>
          <a:lstStyle/>
          <a:p>
            <a:fld id="{8A11FBA0-E503-4375-B581-9A4ECB062C54}" type="slidenum">
              <a:rPr lang="en-US" smtClean="0"/>
              <a:t>7</a:t>
            </a:fld>
            <a:endParaRPr lang="en-US"/>
          </a:p>
        </p:txBody>
      </p:sp>
    </p:spTree>
    <p:extLst>
      <p:ext uri="{BB962C8B-B14F-4D97-AF65-F5344CB8AC3E}">
        <p14:creationId xmlns:p14="http://schemas.microsoft.com/office/powerpoint/2010/main" val="2259912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stuff is easy for anyone </a:t>
            </a:r>
            <a:r>
              <a:rPr lang="en-US"/>
              <a:t>to setup </a:t>
            </a:r>
          </a:p>
          <a:p>
            <a:pPr marL="171450" indent="-171450">
              <a:buFontTx/>
              <a:buChar char="-"/>
            </a:pPr>
            <a:r>
              <a:rPr lang="en-US" dirty="0"/>
              <a:t>No info on </a:t>
            </a:r>
            <a:r>
              <a:rPr lang="en-US" dirty="0" err="1"/>
              <a:t>linux</a:t>
            </a:r>
            <a:endParaRPr lang="en-US" dirty="0"/>
          </a:p>
          <a:p>
            <a:pPr marL="171450" indent="-171450">
              <a:buFontTx/>
              <a:buChar char="-"/>
            </a:pPr>
            <a:r>
              <a:rPr lang="en-US" dirty="0"/>
              <a:t>Focus on Windows and AD domains </a:t>
            </a:r>
          </a:p>
        </p:txBody>
      </p:sp>
      <p:sp>
        <p:nvSpPr>
          <p:cNvPr id="4" name="Slide Number Placeholder 3"/>
          <p:cNvSpPr>
            <a:spLocks noGrp="1"/>
          </p:cNvSpPr>
          <p:nvPr>
            <p:ph type="sldNum" sz="quarter" idx="10"/>
          </p:nvPr>
        </p:nvSpPr>
        <p:spPr/>
        <p:txBody>
          <a:bodyPr/>
          <a:lstStyle/>
          <a:p>
            <a:fld id="{8A11FBA0-E503-4375-B581-9A4ECB062C54}" type="slidenum">
              <a:rPr lang="en-US" smtClean="0"/>
              <a:t>8</a:t>
            </a:fld>
            <a:endParaRPr lang="en-US"/>
          </a:p>
        </p:txBody>
      </p:sp>
    </p:spTree>
    <p:extLst>
      <p:ext uri="{BB962C8B-B14F-4D97-AF65-F5344CB8AC3E}">
        <p14:creationId xmlns:p14="http://schemas.microsoft.com/office/powerpoint/2010/main" val="701737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foundational knowledge </a:t>
            </a:r>
          </a:p>
          <a:p>
            <a:endParaRPr lang="en-US" dirty="0"/>
          </a:p>
          <a:p>
            <a:r>
              <a:rPr lang="en-US" dirty="0"/>
              <a:t>Move on to things you can customize for your environment</a:t>
            </a:r>
          </a:p>
          <a:p>
            <a:endParaRPr lang="en-US" dirty="0"/>
          </a:p>
          <a:p>
            <a:r>
              <a:rPr lang="en-US" dirty="0"/>
              <a:t>Choices are not just binary…. </a:t>
            </a:r>
          </a:p>
        </p:txBody>
      </p:sp>
      <p:sp>
        <p:nvSpPr>
          <p:cNvPr id="4" name="Slide Number Placeholder 3"/>
          <p:cNvSpPr>
            <a:spLocks noGrp="1"/>
          </p:cNvSpPr>
          <p:nvPr>
            <p:ph type="sldNum" sz="quarter" idx="10"/>
          </p:nvPr>
        </p:nvSpPr>
        <p:spPr/>
        <p:txBody>
          <a:bodyPr/>
          <a:lstStyle/>
          <a:p>
            <a:fld id="{8A11FBA0-E503-4375-B581-9A4ECB062C54}" type="slidenum">
              <a:rPr lang="en-US" smtClean="0"/>
              <a:t>9</a:t>
            </a:fld>
            <a:endParaRPr lang="en-US"/>
          </a:p>
        </p:txBody>
      </p:sp>
    </p:spTree>
    <p:extLst>
      <p:ext uri="{BB962C8B-B14F-4D97-AF65-F5344CB8AC3E}">
        <p14:creationId xmlns:p14="http://schemas.microsoft.com/office/powerpoint/2010/main" val="1209747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589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1B80C674-7DFC-42FE-B9CD-82963CDB1557}" type="datetimeFigureOut">
              <a:rPr lang="en-US" smtClean="0"/>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665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76456F-F47D-4F25-8053-2A695DA0CA7D}" type="datetimeFigureOut">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46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6C7379-69CC-4837-9905-BEBA22830C8A}" type="datetimeFigureOut">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64378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EB8B7E-8AEE-4F10-BFEE-C999AD004D36}" type="datetimeFigureOut">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2100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502720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18000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3420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973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298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299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36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10/13/2019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5693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946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10/13/2019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4143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299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7776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1CF1133-3259-4C45-BABA-5B62D9C6F78D}" type="datetimeFigureOut">
              <a:rPr lang="en-US" smtClean="0"/>
              <a:t>10/13/2019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357444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7.png"/><Relationship Id="rId5" Type="http://schemas.openxmlformats.org/officeDocument/2006/relationships/diagramQuickStyle" Target="../diagrams/quickStyle1.xml"/><Relationship Id="rId10" Type="http://schemas.openxmlformats.org/officeDocument/2006/relationships/image" Target="../media/image16.png"/><Relationship Id="rId4" Type="http://schemas.openxmlformats.org/officeDocument/2006/relationships/diagramLayout" Target="../diagrams/layout1.xml"/><Relationship Id="rId9" Type="http://schemas.openxmlformats.org/officeDocument/2006/relationships/image" Target="../media/image15.sv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E2D2E"/>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D9F79-9240-45E5-9499-74D82E6A17D4}"/>
              </a:ext>
            </a:extLst>
          </p:cNvPr>
          <p:cNvSpPr>
            <a:spLocks noGrp="1"/>
          </p:cNvSpPr>
          <p:nvPr>
            <p:ph type="ctrTitle"/>
          </p:nvPr>
        </p:nvSpPr>
        <p:spPr>
          <a:xfrm>
            <a:off x="348652" y="343951"/>
            <a:ext cx="8001000" cy="981512"/>
          </a:xfrm>
        </p:spPr>
        <p:txBody>
          <a:bodyPr>
            <a:normAutofit/>
          </a:bodyPr>
          <a:lstStyle/>
          <a:p>
            <a:r>
              <a:rPr lang="en-US" dirty="0"/>
              <a:t>PS Remoting</a:t>
            </a:r>
          </a:p>
        </p:txBody>
      </p:sp>
      <p:sp>
        <p:nvSpPr>
          <p:cNvPr id="6" name="Subtitle 2">
            <a:extLst>
              <a:ext uri="{FF2B5EF4-FFF2-40B4-BE49-F238E27FC236}">
                <a16:creationId xmlns:a16="http://schemas.microsoft.com/office/drawing/2014/main" id="{57769446-CE8E-4E5F-9710-C73F9D16BF33}"/>
              </a:ext>
            </a:extLst>
          </p:cNvPr>
          <p:cNvSpPr txBox="1">
            <a:spLocks/>
          </p:cNvSpPr>
          <p:nvPr/>
        </p:nvSpPr>
        <p:spPr>
          <a:xfrm>
            <a:off x="348652" y="1296929"/>
            <a:ext cx="6383744" cy="510019"/>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2400" b="1" dirty="0">
                <a:solidFill>
                  <a:srgbClr val="FFFF00"/>
                </a:solidFill>
              </a:rPr>
              <a:t>Selling PS Remoting to your INFOSEC Team</a:t>
            </a:r>
          </a:p>
        </p:txBody>
      </p:sp>
      <p:pic>
        <p:nvPicPr>
          <p:cNvPr id="5" name="Picture 4" descr="A close up of a sign&#10;&#10;Description automatically generated">
            <a:extLst>
              <a:ext uri="{FF2B5EF4-FFF2-40B4-BE49-F238E27FC236}">
                <a16:creationId xmlns:a16="http://schemas.microsoft.com/office/drawing/2014/main" id="{40666035-FBC8-4C77-B13C-CC533A31B6E5}"/>
              </a:ext>
            </a:extLst>
          </p:cNvPr>
          <p:cNvPicPr>
            <a:picLocks noChangeAspect="1"/>
          </p:cNvPicPr>
          <p:nvPr/>
        </p:nvPicPr>
        <p:blipFill>
          <a:blip r:embed="rId3"/>
          <a:stretch>
            <a:fillRect/>
          </a:stretch>
        </p:blipFill>
        <p:spPr>
          <a:xfrm>
            <a:off x="4352681" y="2066735"/>
            <a:ext cx="3486637" cy="2724530"/>
          </a:xfrm>
          <a:prstGeom prst="rect">
            <a:avLst/>
          </a:prstGeom>
        </p:spPr>
      </p:pic>
    </p:spTree>
    <p:extLst>
      <p:ext uri="{BB962C8B-B14F-4D97-AF65-F5344CB8AC3E}">
        <p14:creationId xmlns:p14="http://schemas.microsoft.com/office/powerpoint/2010/main" val="168752578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DD351-3F5F-4416-A135-70C4EDE93D08}"/>
              </a:ext>
            </a:extLst>
          </p:cNvPr>
          <p:cNvSpPr>
            <a:spLocks noGrp="1"/>
          </p:cNvSpPr>
          <p:nvPr>
            <p:ph type="title"/>
          </p:nvPr>
        </p:nvSpPr>
        <p:spPr/>
        <p:txBody>
          <a:bodyPr/>
          <a:lstStyle/>
          <a:p>
            <a:r>
              <a:rPr lang="en-US" dirty="0">
                <a:solidFill>
                  <a:schemeClr val="tx2">
                    <a:lumMod val="75000"/>
                  </a:schemeClr>
                </a:solidFill>
              </a:rPr>
              <a:t>What is </a:t>
            </a:r>
            <a:r>
              <a:rPr lang="en-US" dirty="0" err="1">
                <a:solidFill>
                  <a:schemeClr val="tx2">
                    <a:lumMod val="75000"/>
                  </a:schemeClr>
                </a:solidFill>
              </a:rPr>
              <a:t>PSRemoting</a:t>
            </a:r>
            <a:r>
              <a:rPr lang="en-US" dirty="0">
                <a:solidFill>
                  <a:schemeClr val="tx2">
                    <a:lumMod val="75000"/>
                  </a:schemeClr>
                </a:solidFill>
              </a:rPr>
              <a:t>?</a:t>
            </a:r>
          </a:p>
        </p:txBody>
      </p:sp>
      <p:sp>
        <p:nvSpPr>
          <p:cNvPr id="3" name="Content Placeholder 2">
            <a:extLst>
              <a:ext uri="{FF2B5EF4-FFF2-40B4-BE49-F238E27FC236}">
                <a16:creationId xmlns:a16="http://schemas.microsoft.com/office/drawing/2014/main" id="{3E956631-1F64-4AAF-924C-A3F2BBCC4CBD}"/>
              </a:ext>
            </a:extLst>
          </p:cNvPr>
          <p:cNvSpPr>
            <a:spLocks noGrp="1"/>
          </p:cNvSpPr>
          <p:nvPr>
            <p:ph idx="1"/>
          </p:nvPr>
        </p:nvSpPr>
        <p:spPr>
          <a:xfrm>
            <a:off x="684211" y="685800"/>
            <a:ext cx="10360508" cy="4019550"/>
          </a:xfrm>
        </p:spPr>
        <p:txBody>
          <a:bodyPr>
            <a:normAutofit/>
          </a:bodyPr>
          <a:lstStyle/>
          <a:p>
            <a:r>
              <a:rPr lang="en-US" sz="2400" b="1" dirty="0">
                <a:solidFill>
                  <a:schemeClr val="tx1"/>
                </a:solidFill>
              </a:rPr>
              <a:t>PowerShell Remoting is a feature in PowerShell that lets admins </a:t>
            </a:r>
            <a:br>
              <a:rPr lang="en-US" sz="2400" b="1" dirty="0">
                <a:solidFill>
                  <a:schemeClr val="tx1"/>
                </a:solidFill>
              </a:rPr>
            </a:br>
            <a:r>
              <a:rPr lang="en-US" sz="2400" b="1" dirty="0">
                <a:solidFill>
                  <a:srgbClr val="FFFF00"/>
                </a:solidFill>
              </a:rPr>
              <a:t>securely</a:t>
            </a:r>
            <a:r>
              <a:rPr lang="en-US" sz="2400" b="1" dirty="0">
                <a:solidFill>
                  <a:schemeClr val="tx1"/>
                </a:solidFill>
              </a:rPr>
              <a:t> run commands on remote systems </a:t>
            </a:r>
          </a:p>
          <a:p>
            <a:endParaRPr lang="en-US" sz="1200" b="1" dirty="0">
              <a:solidFill>
                <a:schemeClr val="tx1"/>
              </a:solidFill>
            </a:endParaRPr>
          </a:p>
          <a:p>
            <a:r>
              <a:rPr lang="en-US" sz="2400" b="1" dirty="0">
                <a:solidFill>
                  <a:schemeClr val="tx1"/>
                </a:solidFill>
              </a:rPr>
              <a:t>PS Remoting runs via the </a:t>
            </a:r>
            <a:r>
              <a:rPr lang="en-US" sz="2400" b="1" dirty="0">
                <a:solidFill>
                  <a:srgbClr val="FFFF00"/>
                </a:solidFill>
              </a:rPr>
              <a:t>Windows Remote Management (WinRM) </a:t>
            </a:r>
            <a:r>
              <a:rPr lang="en-US" sz="2400" b="1" dirty="0">
                <a:solidFill>
                  <a:schemeClr val="tx1"/>
                </a:solidFill>
              </a:rPr>
              <a:t>service</a:t>
            </a:r>
          </a:p>
          <a:p>
            <a:endParaRPr lang="en-US" sz="1200" b="1" dirty="0">
              <a:solidFill>
                <a:schemeClr val="tx1"/>
              </a:solidFill>
            </a:endParaRPr>
          </a:p>
          <a:p>
            <a:r>
              <a:rPr lang="en-US" sz="2400" b="1" dirty="0" err="1">
                <a:solidFill>
                  <a:schemeClr val="tx1"/>
                </a:solidFill>
              </a:rPr>
              <a:t>WinRM</a:t>
            </a:r>
            <a:r>
              <a:rPr lang="en-US" sz="2400" b="1" dirty="0">
                <a:solidFill>
                  <a:schemeClr val="tx1"/>
                </a:solidFill>
              </a:rPr>
              <a:t> uses the </a:t>
            </a:r>
            <a:r>
              <a:rPr lang="en-US" sz="2400" b="1" dirty="0">
                <a:solidFill>
                  <a:srgbClr val="FFFF00"/>
                </a:solidFill>
              </a:rPr>
              <a:t>Web Services for Management </a:t>
            </a:r>
            <a:r>
              <a:rPr lang="en-US" sz="2400" b="1" dirty="0">
                <a:solidFill>
                  <a:schemeClr val="tx1"/>
                </a:solidFill>
              </a:rPr>
              <a:t>(</a:t>
            </a:r>
            <a:r>
              <a:rPr lang="en-US" sz="2400" b="1" dirty="0">
                <a:solidFill>
                  <a:srgbClr val="FFFF00"/>
                </a:solidFill>
              </a:rPr>
              <a:t>WS-MAN)</a:t>
            </a:r>
            <a:r>
              <a:rPr lang="en-US" sz="2400" b="1" dirty="0">
                <a:solidFill>
                  <a:schemeClr val="tx1"/>
                </a:solidFill>
              </a:rPr>
              <a:t> protocol to make </a:t>
            </a:r>
            <a:r>
              <a:rPr lang="en-US" sz="2400" b="1" dirty="0">
                <a:solidFill>
                  <a:srgbClr val="FF0000"/>
                </a:solidFill>
              </a:rPr>
              <a:t>secure, authenticated and encrypted connections </a:t>
            </a:r>
            <a:r>
              <a:rPr lang="en-US" sz="2400" b="1" dirty="0">
                <a:solidFill>
                  <a:schemeClr val="tx1"/>
                </a:solidFill>
              </a:rPr>
              <a:t>between computers</a:t>
            </a:r>
          </a:p>
          <a:p>
            <a:pPr marL="0" indent="0">
              <a:buNone/>
            </a:pPr>
            <a:endParaRPr lang="en-US" sz="1200" b="1" dirty="0">
              <a:solidFill>
                <a:srgbClr val="FFFF00"/>
              </a:solidFill>
            </a:endParaRPr>
          </a:p>
          <a:p>
            <a:r>
              <a:rPr lang="en-US" sz="2400" b="1" dirty="0">
                <a:solidFill>
                  <a:schemeClr val="tx1"/>
                </a:solidFill>
              </a:rPr>
              <a:t>WS-Man is an</a:t>
            </a:r>
            <a:r>
              <a:rPr lang="en-US" sz="2400" b="1" dirty="0">
                <a:solidFill>
                  <a:srgbClr val="FFFF00"/>
                </a:solidFill>
              </a:rPr>
              <a:t> open standard </a:t>
            </a:r>
            <a:r>
              <a:rPr lang="en-US" sz="2400" b="1" dirty="0">
                <a:solidFill>
                  <a:schemeClr val="tx1"/>
                </a:solidFill>
              </a:rPr>
              <a:t>for exchanging management data securely</a:t>
            </a:r>
          </a:p>
        </p:txBody>
      </p:sp>
    </p:spTree>
    <p:extLst>
      <p:ext uri="{BB962C8B-B14F-4D97-AF65-F5344CB8AC3E}">
        <p14:creationId xmlns:p14="http://schemas.microsoft.com/office/powerpoint/2010/main" val="23907398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10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4000"/>
                            </p:stCondLst>
                            <p:childTnLst>
                              <p:par>
                                <p:cTn id="13" presetID="10" presetClass="entr" presetSubtype="0" fill="hold" grpId="0" nodeType="afterEffect">
                                  <p:stCondLst>
                                    <p:cond delay="100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childTnLst>
                                </p:cTn>
                              </p:par>
                            </p:childTnLst>
                          </p:cTn>
                        </p:par>
                        <p:par>
                          <p:cTn id="16" fill="hold">
                            <p:stCondLst>
                              <p:cond delay="6000"/>
                            </p:stCondLst>
                            <p:childTnLst>
                              <p:par>
                                <p:cTn id="17" presetID="10" presetClass="entr" presetSubtype="0" fill="hold" grpId="0" nodeType="afterEffect">
                                  <p:stCondLst>
                                    <p:cond delay="100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F0D5-00F3-4FFF-BE8F-45DB6D080FF6}"/>
              </a:ext>
            </a:extLst>
          </p:cNvPr>
          <p:cNvSpPr>
            <a:spLocks noGrp="1"/>
          </p:cNvSpPr>
          <p:nvPr>
            <p:ph type="title"/>
          </p:nvPr>
        </p:nvSpPr>
        <p:spPr/>
        <p:txBody>
          <a:bodyPr/>
          <a:lstStyle/>
          <a:p>
            <a:r>
              <a:rPr lang="en-US" b="1" dirty="0">
                <a:solidFill>
                  <a:schemeClr val="tx2">
                    <a:lumMod val="75000"/>
                  </a:schemeClr>
                </a:solidFill>
              </a:rPr>
              <a:t>Is PSREMOTING SAFE?</a:t>
            </a:r>
          </a:p>
        </p:txBody>
      </p:sp>
      <p:sp>
        <p:nvSpPr>
          <p:cNvPr id="5" name="Content Placeholder 4">
            <a:extLst>
              <a:ext uri="{FF2B5EF4-FFF2-40B4-BE49-F238E27FC236}">
                <a16:creationId xmlns:a16="http://schemas.microsoft.com/office/drawing/2014/main" id="{B8C2858E-3D20-4A5A-9E37-AE7A3F890992}"/>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CF0E7CB5-D308-4B26-9FA3-63C1CC661D33}"/>
              </a:ext>
            </a:extLst>
          </p:cNvPr>
          <p:cNvPicPr>
            <a:picLocks noChangeAspect="1"/>
          </p:cNvPicPr>
          <p:nvPr/>
        </p:nvPicPr>
        <p:blipFill>
          <a:blip r:embed="rId3"/>
          <a:stretch>
            <a:fillRect/>
          </a:stretch>
        </p:blipFill>
        <p:spPr>
          <a:xfrm>
            <a:off x="139338" y="263785"/>
            <a:ext cx="8497486" cy="952633"/>
          </a:xfrm>
          <a:prstGeom prst="rect">
            <a:avLst/>
          </a:prstGeom>
        </p:spPr>
      </p:pic>
      <p:pic>
        <p:nvPicPr>
          <p:cNvPr id="7" name="Picture 6">
            <a:extLst>
              <a:ext uri="{FF2B5EF4-FFF2-40B4-BE49-F238E27FC236}">
                <a16:creationId xmlns:a16="http://schemas.microsoft.com/office/drawing/2014/main" id="{26BE2841-B823-4F57-B42F-B50FC6436FFD}"/>
              </a:ext>
            </a:extLst>
          </p:cNvPr>
          <p:cNvPicPr>
            <a:picLocks noChangeAspect="1"/>
          </p:cNvPicPr>
          <p:nvPr/>
        </p:nvPicPr>
        <p:blipFill>
          <a:blip r:embed="rId4"/>
          <a:stretch>
            <a:fillRect/>
          </a:stretch>
        </p:blipFill>
        <p:spPr>
          <a:xfrm>
            <a:off x="1281145" y="661195"/>
            <a:ext cx="7944959" cy="1695687"/>
          </a:xfrm>
          <a:prstGeom prst="rect">
            <a:avLst/>
          </a:prstGeom>
        </p:spPr>
      </p:pic>
      <p:pic>
        <p:nvPicPr>
          <p:cNvPr id="8" name="Picture 7">
            <a:extLst>
              <a:ext uri="{FF2B5EF4-FFF2-40B4-BE49-F238E27FC236}">
                <a16:creationId xmlns:a16="http://schemas.microsoft.com/office/drawing/2014/main" id="{2E8E56BD-2129-463D-8A22-5E89329D1264}"/>
              </a:ext>
            </a:extLst>
          </p:cNvPr>
          <p:cNvPicPr>
            <a:picLocks noChangeAspect="1"/>
          </p:cNvPicPr>
          <p:nvPr/>
        </p:nvPicPr>
        <p:blipFill>
          <a:blip r:embed="rId5"/>
          <a:stretch>
            <a:fillRect/>
          </a:stretch>
        </p:blipFill>
        <p:spPr>
          <a:xfrm>
            <a:off x="893472" y="1499661"/>
            <a:ext cx="11060068" cy="1800476"/>
          </a:xfrm>
          <a:prstGeom prst="rect">
            <a:avLst/>
          </a:prstGeom>
        </p:spPr>
      </p:pic>
      <p:pic>
        <p:nvPicPr>
          <p:cNvPr id="11" name="Picture 10">
            <a:extLst>
              <a:ext uri="{FF2B5EF4-FFF2-40B4-BE49-F238E27FC236}">
                <a16:creationId xmlns:a16="http://schemas.microsoft.com/office/drawing/2014/main" id="{B62DFA9E-6745-439B-8481-C4D8F745D60A}"/>
              </a:ext>
            </a:extLst>
          </p:cNvPr>
          <p:cNvPicPr>
            <a:picLocks noChangeAspect="1"/>
          </p:cNvPicPr>
          <p:nvPr/>
        </p:nvPicPr>
        <p:blipFill>
          <a:blip r:embed="rId6"/>
          <a:stretch>
            <a:fillRect/>
          </a:stretch>
        </p:blipFill>
        <p:spPr>
          <a:xfrm>
            <a:off x="5339683" y="972425"/>
            <a:ext cx="6613857" cy="3291293"/>
          </a:xfrm>
          <a:prstGeom prst="rect">
            <a:avLst/>
          </a:prstGeom>
        </p:spPr>
      </p:pic>
      <p:pic>
        <p:nvPicPr>
          <p:cNvPr id="10" name="Picture 9">
            <a:extLst>
              <a:ext uri="{FF2B5EF4-FFF2-40B4-BE49-F238E27FC236}">
                <a16:creationId xmlns:a16="http://schemas.microsoft.com/office/drawing/2014/main" id="{9BA8A67C-5C8E-4BA2-8804-ADF2C1DB812B}"/>
              </a:ext>
            </a:extLst>
          </p:cNvPr>
          <p:cNvPicPr>
            <a:picLocks noChangeAspect="1"/>
          </p:cNvPicPr>
          <p:nvPr/>
        </p:nvPicPr>
        <p:blipFill>
          <a:blip r:embed="rId7"/>
          <a:stretch>
            <a:fillRect/>
          </a:stretch>
        </p:blipFill>
        <p:spPr>
          <a:xfrm>
            <a:off x="139338" y="2182548"/>
            <a:ext cx="6716062" cy="2581635"/>
          </a:xfrm>
          <a:prstGeom prst="rect">
            <a:avLst/>
          </a:prstGeom>
        </p:spPr>
      </p:pic>
    </p:spTree>
    <p:extLst>
      <p:ext uri="{BB962C8B-B14F-4D97-AF65-F5344CB8AC3E}">
        <p14:creationId xmlns:p14="http://schemas.microsoft.com/office/powerpoint/2010/main" val="20253488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nodeType="afterEffect">
                                  <p:stCondLst>
                                    <p:cond delay="10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6000"/>
                            </p:stCondLst>
                            <p:childTnLst>
                              <p:par>
                                <p:cTn id="23" presetID="10" presetClass="entr" presetSubtype="0" fill="hold" nodeType="afterEffect">
                                  <p:stCondLst>
                                    <p:cond delay="10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childTnLst>
                                </p:cTn>
                              </p:par>
                            </p:childTnLst>
                          </p:cTn>
                        </p:par>
                        <p:par>
                          <p:cTn id="26" fill="hold">
                            <p:stCondLst>
                              <p:cond delay="8000"/>
                            </p:stCondLst>
                            <p:childTnLst>
                              <p:par>
                                <p:cTn id="27" presetID="42" presetClass="entr" presetSubtype="0" fill="hold" nodeType="afterEffect">
                                  <p:stCondLst>
                                    <p:cond delay="50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CF0D5-00F3-4FFF-BE8F-45DB6D080FF6}"/>
              </a:ext>
            </a:extLst>
          </p:cNvPr>
          <p:cNvSpPr>
            <a:spLocks noGrp="1"/>
          </p:cNvSpPr>
          <p:nvPr>
            <p:ph type="title"/>
          </p:nvPr>
        </p:nvSpPr>
        <p:spPr>
          <a:xfrm>
            <a:off x="2416360" y="641484"/>
            <a:ext cx="7345971" cy="1051664"/>
          </a:xfrm>
        </p:spPr>
        <p:txBody>
          <a:bodyPr vert="horz" lIns="91440" tIns="45720" rIns="91440" bIns="45720" rtlCol="0" anchor="b">
            <a:normAutofit/>
          </a:bodyPr>
          <a:lstStyle/>
          <a:p>
            <a:r>
              <a:rPr lang="en-US" sz="5400" dirty="0">
                <a:solidFill>
                  <a:schemeClr val="tx2"/>
                </a:solidFill>
              </a:rPr>
              <a:t>Is PSREMOTING SAFE?</a:t>
            </a:r>
          </a:p>
        </p:txBody>
      </p:sp>
      <p:sp>
        <p:nvSpPr>
          <p:cNvPr id="11" name="Content Placeholder 4">
            <a:extLst>
              <a:ext uri="{FF2B5EF4-FFF2-40B4-BE49-F238E27FC236}">
                <a16:creationId xmlns:a16="http://schemas.microsoft.com/office/drawing/2014/main" id="{3E80DDE1-8D66-49DB-9105-395636621F35}"/>
              </a:ext>
            </a:extLst>
          </p:cNvPr>
          <p:cNvSpPr txBox="1">
            <a:spLocks/>
          </p:cNvSpPr>
          <p:nvPr/>
        </p:nvSpPr>
        <p:spPr>
          <a:xfrm>
            <a:off x="2671220" y="1944954"/>
            <a:ext cx="6129471" cy="1507068"/>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sz="8000" b="1" dirty="0">
                <a:solidFill>
                  <a:srgbClr val="FFFF00"/>
                </a:solidFill>
              </a:rPr>
              <a:t>Yes! …but why?</a:t>
            </a:r>
          </a:p>
        </p:txBody>
      </p:sp>
      <p:sp>
        <p:nvSpPr>
          <p:cNvPr id="13" name="Content Placeholder 4">
            <a:extLst>
              <a:ext uri="{FF2B5EF4-FFF2-40B4-BE49-F238E27FC236}">
                <a16:creationId xmlns:a16="http://schemas.microsoft.com/office/drawing/2014/main" id="{1819B60C-0A9D-4C3D-8D32-6A5C06130A00}"/>
              </a:ext>
            </a:extLst>
          </p:cNvPr>
          <p:cNvSpPr txBox="1">
            <a:spLocks/>
          </p:cNvSpPr>
          <p:nvPr/>
        </p:nvSpPr>
        <p:spPr>
          <a:xfrm>
            <a:off x="5363740" y="2111246"/>
            <a:ext cx="4415846" cy="150706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Font typeface="Wingdings 3" panose="05040102010807070707" pitchFamily="18" charset="2"/>
              <a:buNone/>
            </a:pPr>
            <a:endParaRPr lang="en-US" sz="9600" b="1" dirty="0">
              <a:solidFill>
                <a:srgbClr val="FFFF00"/>
              </a:solidFill>
            </a:endParaRPr>
          </a:p>
        </p:txBody>
      </p:sp>
      <p:sp>
        <p:nvSpPr>
          <p:cNvPr id="3" name="TextBox 2">
            <a:extLst>
              <a:ext uri="{FF2B5EF4-FFF2-40B4-BE49-F238E27FC236}">
                <a16:creationId xmlns:a16="http://schemas.microsoft.com/office/drawing/2014/main" id="{D70EAE17-E140-4B2D-8ACC-24A9DD0B4213}"/>
              </a:ext>
            </a:extLst>
          </p:cNvPr>
          <p:cNvSpPr txBox="1"/>
          <p:nvPr/>
        </p:nvSpPr>
        <p:spPr>
          <a:xfrm>
            <a:off x="291402" y="3873620"/>
            <a:ext cx="11515411" cy="1754326"/>
          </a:xfrm>
          <a:prstGeom prst="rect">
            <a:avLst/>
          </a:prstGeom>
          <a:noFill/>
        </p:spPr>
        <p:txBody>
          <a:bodyPr wrap="square" numCol="2" rtlCol="0">
            <a:spAutoFit/>
          </a:bodyPr>
          <a:lstStyle/>
          <a:p>
            <a:pPr marL="571500" indent="-571500">
              <a:buFont typeface="Arial" panose="020B0604020202020204" pitchFamily="34" charset="0"/>
              <a:buChar char="•"/>
            </a:pPr>
            <a:r>
              <a:rPr lang="en-US" sz="3600" b="1" dirty="0"/>
              <a:t>Authentication</a:t>
            </a:r>
          </a:p>
          <a:p>
            <a:pPr marL="571500" indent="-571500">
              <a:buFont typeface="Arial" panose="020B0604020202020204" pitchFamily="34" charset="0"/>
              <a:buChar char="•"/>
            </a:pPr>
            <a:r>
              <a:rPr lang="en-US" sz="3600" b="1" dirty="0"/>
              <a:t>Encryption</a:t>
            </a:r>
          </a:p>
          <a:p>
            <a:endParaRPr lang="en-US" sz="3600" b="1" dirty="0"/>
          </a:p>
          <a:p>
            <a:pPr marL="571500" indent="-571500">
              <a:buFont typeface="Arial" panose="020B0604020202020204" pitchFamily="34" charset="0"/>
              <a:buChar char="•"/>
            </a:pPr>
            <a:r>
              <a:rPr lang="en-US" sz="3600" b="1" dirty="0"/>
              <a:t>Logging/Auditing</a:t>
            </a:r>
          </a:p>
          <a:p>
            <a:pPr marL="571500" indent="-571500">
              <a:buFont typeface="Arial" panose="020B0604020202020204" pitchFamily="34" charset="0"/>
              <a:buChar char="•"/>
            </a:pPr>
            <a:r>
              <a:rPr lang="en-US" sz="3600" b="1" dirty="0"/>
              <a:t>Control (Constrained Delegation(JEA))</a:t>
            </a:r>
          </a:p>
        </p:txBody>
      </p:sp>
    </p:spTree>
    <p:extLst>
      <p:ext uri="{BB962C8B-B14F-4D97-AF65-F5344CB8AC3E}">
        <p14:creationId xmlns:p14="http://schemas.microsoft.com/office/powerpoint/2010/main" val="11723007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10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par>
                          <p:cTn id="11" fill="hold">
                            <p:stCondLst>
                              <p:cond delay="2000"/>
                            </p:stCondLst>
                            <p:childTnLst>
                              <p:par>
                                <p:cTn id="12" presetID="10" presetClass="entr" presetSubtype="0" fill="hold" grpId="0" nodeType="afterEffect">
                                  <p:stCondLst>
                                    <p:cond delay="10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CAB8-584E-4736-B79F-86C6916CD8FF}"/>
              </a:ext>
            </a:extLst>
          </p:cNvPr>
          <p:cNvSpPr>
            <a:spLocks noGrp="1"/>
          </p:cNvSpPr>
          <p:nvPr>
            <p:ph type="title"/>
          </p:nvPr>
        </p:nvSpPr>
        <p:spPr/>
        <p:txBody>
          <a:bodyPr>
            <a:normAutofit/>
          </a:bodyPr>
          <a:lstStyle/>
          <a:p>
            <a:r>
              <a:rPr lang="en-US" sz="4800" dirty="0">
                <a:solidFill>
                  <a:srgbClr val="FFFF00"/>
                </a:solidFill>
              </a:rPr>
              <a:t>Quick demo!</a:t>
            </a:r>
          </a:p>
        </p:txBody>
      </p:sp>
    </p:spTree>
    <p:extLst>
      <p:ext uri="{BB962C8B-B14F-4D97-AF65-F5344CB8AC3E}">
        <p14:creationId xmlns:p14="http://schemas.microsoft.com/office/powerpoint/2010/main" val="3576380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E9D307F2-DDA2-492F-A199-B3CFEE565975}"/>
              </a:ext>
            </a:extLst>
          </p:cNvPr>
          <p:cNvCxnSpPr>
            <a:cxnSpLocks/>
          </p:cNvCxnSpPr>
          <p:nvPr/>
        </p:nvCxnSpPr>
        <p:spPr>
          <a:xfrm>
            <a:off x="4166543" y="1522327"/>
            <a:ext cx="2186632" cy="2180301"/>
          </a:xfrm>
          <a:prstGeom prst="line">
            <a:avLst/>
          </a:prstGeom>
          <a:ln>
            <a:solidFill>
              <a:srgbClr val="00B0F0"/>
            </a:solidFill>
            <a:prstDash val="dash"/>
          </a:ln>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CF73536E-C604-4392-88C7-99D15E190202}"/>
              </a:ext>
            </a:extLst>
          </p:cNvPr>
          <p:cNvCxnSpPr>
            <a:cxnSpLocks/>
          </p:cNvCxnSpPr>
          <p:nvPr/>
        </p:nvCxnSpPr>
        <p:spPr>
          <a:xfrm flipV="1">
            <a:off x="4060981" y="1522327"/>
            <a:ext cx="2091382" cy="2180301"/>
          </a:xfrm>
          <a:prstGeom prst="line">
            <a:avLst/>
          </a:prstGeom>
          <a:ln>
            <a:solidFill>
              <a:srgbClr val="00B0F0"/>
            </a:solidFill>
            <a:prstDash val="dash"/>
          </a:ln>
        </p:spPr>
        <p:style>
          <a:lnRef idx="3">
            <a:schemeClr val="accent6"/>
          </a:lnRef>
          <a:fillRef idx="0">
            <a:schemeClr val="accent6"/>
          </a:fillRef>
          <a:effectRef idx="2">
            <a:schemeClr val="accent6"/>
          </a:effectRef>
          <a:fontRef idx="minor">
            <a:schemeClr val="tx1"/>
          </a:fontRef>
        </p:style>
      </p:cxnSp>
      <p:sp>
        <p:nvSpPr>
          <p:cNvPr id="2" name="Title 1">
            <a:extLst>
              <a:ext uri="{FF2B5EF4-FFF2-40B4-BE49-F238E27FC236}">
                <a16:creationId xmlns:a16="http://schemas.microsoft.com/office/drawing/2014/main" id="{FE3159F8-EED5-476C-9793-7680E042D94B}"/>
              </a:ext>
            </a:extLst>
          </p:cNvPr>
          <p:cNvSpPr>
            <a:spLocks noGrp="1"/>
          </p:cNvSpPr>
          <p:nvPr>
            <p:ph type="title"/>
          </p:nvPr>
        </p:nvSpPr>
        <p:spPr>
          <a:xfrm>
            <a:off x="719666" y="4788237"/>
            <a:ext cx="8534400" cy="1507067"/>
          </a:xfrm>
        </p:spPr>
        <p:txBody>
          <a:bodyPr/>
          <a:lstStyle/>
          <a:p>
            <a:r>
              <a:rPr lang="en-US" dirty="0">
                <a:solidFill>
                  <a:schemeClr val="tx2">
                    <a:lumMod val="75000"/>
                  </a:schemeClr>
                </a:solidFill>
              </a:rPr>
              <a:t>PSREMOTING is the connection &amp; </a:t>
            </a:r>
            <a:r>
              <a:rPr lang="en-US" dirty="0">
                <a:solidFill>
                  <a:srgbClr val="FF0000"/>
                </a:solidFill>
              </a:rPr>
              <a:t>HANDSHAKE</a:t>
            </a:r>
            <a:r>
              <a:rPr lang="en-US" dirty="0">
                <a:solidFill>
                  <a:schemeClr val="tx2">
                    <a:lumMod val="75000"/>
                  </a:schemeClr>
                </a:solidFill>
              </a:rPr>
              <a:t> between NODES….</a:t>
            </a:r>
          </a:p>
        </p:txBody>
      </p:sp>
      <p:pic>
        <p:nvPicPr>
          <p:cNvPr id="6" name="Graphic 5" descr="Computer">
            <a:extLst>
              <a:ext uri="{FF2B5EF4-FFF2-40B4-BE49-F238E27FC236}">
                <a16:creationId xmlns:a16="http://schemas.microsoft.com/office/drawing/2014/main" id="{F45FD11B-6FAA-4535-8AF5-23D29067AE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13977" y="922120"/>
            <a:ext cx="914400" cy="914400"/>
          </a:xfrm>
          <a:prstGeom prst="rect">
            <a:avLst/>
          </a:prstGeom>
        </p:spPr>
      </p:pic>
      <p:pic>
        <p:nvPicPr>
          <p:cNvPr id="14" name="Graphic 13" descr="Lock">
            <a:extLst>
              <a:ext uri="{FF2B5EF4-FFF2-40B4-BE49-F238E27FC236}">
                <a16:creationId xmlns:a16="http://schemas.microsoft.com/office/drawing/2014/main" id="{41E75F2E-7423-4CE4-84A5-C01A364399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67712" y="1589398"/>
            <a:ext cx="494243" cy="494243"/>
          </a:xfrm>
          <a:prstGeom prst="rect">
            <a:avLst/>
          </a:prstGeom>
        </p:spPr>
      </p:pic>
      <p:pic>
        <p:nvPicPr>
          <p:cNvPr id="16" name="Graphic 15" descr="Unlock">
            <a:extLst>
              <a:ext uri="{FF2B5EF4-FFF2-40B4-BE49-F238E27FC236}">
                <a16:creationId xmlns:a16="http://schemas.microsoft.com/office/drawing/2014/main" id="{7CB739B7-79EB-4E34-BB23-C85451077D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80198" y="2882809"/>
            <a:ext cx="519971" cy="519971"/>
          </a:xfrm>
          <a:prstGeom prst="rect">
            <a:avLst/>
          </a:prstGeom>
        </p:spPr>
      </p:pic>
      <p:pic>
        <p:nvPicPr>
          <p:cNvPr id="17" name="Graphic 16" descr="Computer">
            <a:extLst>
              <a:ext uri="{FF2B5EF4-FFF2-40B4-BE49-F238E27FC236}">
                <a16:creationId xmlns:a16="http://schemas.microsoft.com/office/drawing/2014/main" id="{CCC0BAE1-C90D-4F8B-9F8D-275DBEBAF8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2363" y="922120"/>
            <a:ext cx="914400" cy="914400"/>
          </a:xfrm>
          <a:prstGeom prst="rect">
            <a:avLst/>
          </a:prstGeom>
        </p:spPr>
      </p:pic>
      <p:pic>
        <p:nvPicPr>
          <p:cNvPr id="18" name="Graphic 17" descr="Lock">
            <a:extLst>
              <a:ext uri="{FF2B5EF4-FFF2-40B4-BE49-F238E27FC236}">
                <a16:creationId xmlns:a16="http://schemas.microsoft.com/office/drawing/2014/main" id="{DBAD3212-53D2-45C3-A3A2-9425D123B7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05058" y="1589398"/>
            <a:ext cx="494243" cy="494243"/>
          </a:xfrm>
          <a:prstGeom prst="rect">
            <a:avLst/>
          </a:prstGeom>
        </p:spPr>
      </p:pic>
      <p:pic>
        <p:nvPicPr>
          <p:cNvPr id="19" name="Graphic 18" descr="Computer">
            <a:extLst>
              <a:ext uri="{FF2B5EF4-FFF2-40B4-BE49-F238E27FC236}">
                <a16:creationId xmlns:a16="http://schemas.microsoft.com/office/drawing/2014/main" id="{608C8F18-F15B-49D4-ADE6-D136EFF5E1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2645" y="2112216"/>
            <a:ext cx="914400" cy="914400"/>
          </a:xfrm>
          <a:prstGeom prst="rect">
            <a:avLst/>
          </a:prstGeom>
        </p:spPr>
      </p:pic>
      <p:pic>
        <p:nvPicPr>
          <p:cNvPr id="20" name="Graphic 19" descr="Lock">
            <a:extLst>
              <a:ext uri="{FF2B5EF4-FFF2-40B4-BE49-F238E27FC236}">
                <a16:creationId xmlns:a16="http://schemas.microsoft.com/office/drawing/2014/main" id="{E1399A45-F8E1-4A10-B711-B26410BC0EA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77445" y="2756740"/>
            <a:ext cx="494243" cy="494243"/>
          </a:xfrm>
          <a:prstGeom prst="rect">
            <a:avLst/>
          </a:prstGeom>
        </p:spPr>
      </p:pic>
      <p:pic>
        <p:nvPicPr>
          <p:cNvPr id="21" name="Graphic 20" descr="Computer">
            <a:extLst>
              <a:ext uri="{FF2B5EF4-FFF2-40B4-BE49-F238E27FC236}">
                <a16:creationId xmlns:a16="http://schemas.microsoft.com/office/drawing/2014/main" id="{AA008F3E-FB3A-411A-82FE-3DBDAEC3BC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5837" y="2112216"/>
            <a:ext cx="914400" cy="914400"/>
          </a:xfrm>
          <a:prstGeom prst="rect">
            <a:avLst/>
          </a:prstGeom>
        </p:spPr>
      </p:pic>
      <p:pic>
        <p:nvPicPr>
          <p:cNvPr id="22" name="Graphic 21" descr="Lock">
            <a:extLst>
              <a:ext uri="{FF2B5EF4-FFF2-40B4-BE49-F238E27FC236}">
                <a16:creationId xmlns:a16="http://schemas.microsoft.com/office/drawing/2014/main" id="{E1EA492E-963C-46BC-B2DC-38499A26C0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20432" y="2819973"/>
            <a:ext cx="494243" cy="494243"/>
          </a:xfrm>
          <a:prstGeom prst="rect">
            <a:avLst/>
          </a:prstGeom>
        </p:spPr>
      </p:pic>
      <p:pic>
        <p:nvPicPr>
          <p:cNvPr id="23" name="Graphic 22" descr="Computer">
            <a:extLst>
              <a:ext uri="{FF2B5EF4-FFF2-40B4-BE49-F238E27FC236}">
                <a16:creationId xmlns:a16="http://schemas.microsoft.com/office/drawing/2014/main" id="{9A985759-C943-4A84-B135-48A2D72171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13977" y="3485534"/>
            <a:ext cx="914400" cy="914400"/>
          </a:xfrm>
          <a:prstGeom prst="rect">
            <a:avLst/>
          </a:prstGeom>
        </p:spPr>
      </p:pic>
      <p:pic>
        <p:nvPicPr>
          <p:cNvPr id="24" name="Graphic 23" descr="Lock">
            <a:extLst>
              <a:ext uri="{FF2B5EF4-FFF2-40B4-BE49-F238E27FC236}">
                <a16:creationId xmlns:a16="http://schemas.microsoft.com/office/drawing/2014/main" id="{9D1D4AB0-2151-4C78-A3E2-B45C95AE9C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60981" y="4152813"/>
            <a:ext cx="494243" cy="494243"/>
          </a:xfrm>
          <a:prstGeom prst="rect">
            <a:avLst/>
          </a:prstGeom>
        </p:spPr>
      </p:pic>
      <p:pic>
        <p:nvPicPr>
          <p:cNvPr id="25" name="Graphic 24" descr="Computer">
            <a:extLst>
              <a:ext uri="{FF2B5EF4-FFF2-40B4-BE49-F238E27FC236}">
                <a16:creationId xmlns:a16="http://schemas.microsoft.com/office/drawing/2014/main" id="{FBB6D11A-5620-4F4E-9AA5-3D5BA00BAC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2363" y="3523502"/>
            <a:ext cx="914400" cy="914400"/>
          </a:xfrm>
          <a:prstGeom prst="rect">
            <a:avLst/>
          </a:prstGeom>
        </p:spPr>
      </p:pic>
      <p:pic>
        <p:nvPicPr>
          <p:cNvPr id="26" name="Graphic 25" descr="Lock">
            <a:extLst>
              <a:ext uri="{FF2B5EF4-FFF2-40B4-BE49-F238E27FC236}">
                <a16:creationId xmlns:a16="http://schemas.microsoft.com/office/drawing/2014/main" id="{D47EF28A-B02F-4D8B-AF45-A53CE44F57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05058" y="4190780"/>
            <a:ext cx="494243" cy="494243"/>
          </a:xfrm>
          <a:prstGeom prst="rect">
            <a:avLst/>
          </a:prstGeom>
        </p:spPr>
      </p:pic>
      <p:cxnSp>
        <p:nvCxnSpPr>
          <p:cNvPr id="32" name="Straight Connector 31">
            <a:extLst>
              <a:ext uri="{FF2B5EF4-FFF2-40B4-BE49-F238E27FC236}">
                <a16:creationId xmlns:a16="http://schemas.microsoft.com/office/drawing/2014/main" id="{E2691F1B-3DFB-4B49-976D-15D4B041A487}"/>
              </a:ext>
            </a:extLst>
          </p:cNvPr>
          <p:cNvCxnSpPr>
            <a:cxnSpLocks/>
          </p:cNvCxnSpPr>
          <p:nvPr/>
        </p:nvCxnSpPr>
        <p:spPr>
          <a:xfrm>
            <a:off x="3220237" y="2531316"/>
            <a:ext cx="4352408" cy="0"/>
          </a:xfrm>
          <a:prstGeom prst="line">
            <a:avLst/>
          </a:prstGeom>
          <a:ln>
            <a:solidFill>
              <a:srgbClr val="00B0F0"/>
            </a:solidFill>
            <a:prstDash val="dash"/>
          </a:ln>
        </p:spPr>
        <p:style>
          <a:lnRef idx="3">
            <a:schemeClr val="accent6"/>
          </a:lnRef>
          <a:fillRef idx="0">
            <a:schemeClr val="accent6"/>
          </a:fillRef>
          <a:effectRef idx="2">
            <a:schemeClr val="accent6"/>
          </a:effectRef>
          <a:fontRef idx="minor">
            <a:schemeClr val="tx1"/>
          </a:fontRef>
        </p:style>
      </p:cxnSp>
      <p:pic>
        <p:nvPicPr>
          <p:cNvPr id="42" name="Graphic 41" descr="Unlock">
            <a:extLst>
              <a:ext uri="{FF2B5EF4-FFF2-40B4-BE49-F238E27FC236}">
                <a16:creationId xmlns:a16="http://schemas.microsoft.com/office/drawing/2014/main" id="{A1AE0C2C-2DD1-4840-B46B-BC7DA6444F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33961" y="1664773"/>
            <a:ext cx="519971" cy="519971"/>
          </a:xfrm>
          <a:prstGeom prst="rect">
            <a:avLst/>
          </a:prstGeom>
        </p:spPr>
      </p:pic>
      <p:pic>
        <p:nvPicPr>
          <p:cNvPr id="43" name="Graphic 42" descr="Unlock">
            <a:extLst>
              <a:ext uri="{FF2B5EF4-FFF2-40B4-BE49-F238E27FC236}">
                <a16:creationId xmlns:a16="http://schemas.microsoft.com/office/drawing/2014/main" id="{E89B7A11-9DB8-46F5-965B-7602FA975A0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87163" y="1660575"/>
            <a:ext cx="519971" cy="519971"/>
          </a:xfrm>
          <a:prstGeom prst="rect">
            <a:avLst/>
          </a:prstGeom>
        </p:spPr>
      </p:pic>
      <p:pic>
        <p:nvPicPr>
          <p:cNvPr id="44" name="Graphic 43" descr="Unlock">
            <a:extLst>
              <a:ext uri="{FF2B5EF4-FFF2-40B4-BE49-F238E27FC236}">
                <a16:creationId xmlns:a16="http://schemas.microsoft.com/office/drawing/2014/main" id="{10B474E2-BA83-4721-9AC1-EB77B0D0B0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69859" y="2819973"/>
            <a:ext cx="519971" cy="519971"/>
          </a:xfrm>
          <a:prstGeom prst="rect">
            <a:avLst/>
          </a:prstGeom>
        </p:spPr>
      </p:pic>
      <p:pic>
        <p:nvPicPr>
          <p:cNvPr id="47" name="Graphic 46" descr="Unlock">
            <a:extLst>
              <a:ext uri="{FF2B5EF4-FFF2-40B4-BE49-F238E27FC236}">
                <a16:creationId xmlns:a16="http://schemas.microsoft.com/office/drawing/2014/main" id="{F3FCE952-A135-4ABF-97FC-7B41AB7E736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33570" y="4227304"/>
            <a:ext cx="519971" cy="519971"/>
          </a:xfrm>
          <a:prstGeom prst="rect">
            <a:avLst/>
          </a:prstGeom>
        </p:spPr>
      </p:pic>
      <p:pic>
        <p:nvPicPr>
          <p:cNvPr id="48" name="Graphic 47" descr="Unlock">
            <a:extLst>
              <a:ext uri="{FF2B5EF4-FFF2-40B4-BE49-F238E27FC236}">
                <a16:creationId xmlns:a16="http://schemas.microsoft.com/office/drawing/2014/main" id="{01605339-9070-44AB-BA0E-315F9687D8F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87162" y="4268266"/>
            <a:ext cx="519971" cy="519971"/>
          </a:xfrm>
          <a:prstGeom prst="rect">
            <a:avLst/>
          </a:prstGeom>
        </p:spPr>
      </p:pic>
    </p:spTree>
    <p:extLst>
      <p:ext uri="{BB962C8B-B14F-4D97-AF65-F5344CB8AC3E}">
        <p14:creationId xmlns:p14="http://schemas.microsoft.com/office/powerpoint/2010/main" val="2256977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499"/>
                                          </p:stCondLst>
                                        </p:cTn>
                                        <p:tgtEl>
                                          <p:spTgt spid="1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19"/>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499"/>
                                          </p:stCondLst>
                                        </p:cTn>
                                        <p:tgtEl>
                                          <p:spTgt spid="25"/>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499"/>
                                          </p:stCondLst>
                                        </p:cTn>
                                        <p:tgtEl>
                                          <p:spTgt spid="23"/>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499"/>
                                          </p:stCondLst>
                                        </p:cTn>
                                        <p:tgtEl>
                                          <p:spTgt spid="22"/>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nodeType="afterEffect">
                                  <p:stCondLst>
                                    <p:cond delay="0"/>
                                  </p:stCondLst>
                                  <p:childTnLst>
                                    <p:set>
                                      <p:cBhvr>
                                        <p:cTn id="27" dur="1" fill="hold">
                                          <p:stCondLst>
                                            <p:cond delay="499"/>
                                          </p:stCondLst>
                                        </p:cTn>
                                        <p:tgtEl>
                                          <p:spTgt spid="14"/>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nodeType="afterEffect">
                                  <p:stCondLst>
                                    <p:cond delay="0"/>
                                  </p:stCondLst>
                                  <p:childTnLst>
                                    <p:set>
                                      <p:cBhvr>
                                        <p:cTn id="30" dur="1" fill="hold">
                                          <p:stCondLst>
                                            <p:cond delay="499"/>
                                          </p:stCondLst>
                                        </p:cTn>
                                        <p:tgtEl>
                                          <p:spTgt spid="18"/>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nodeType="afterEffect">
                                  <p:stCondLst>
                                    <p:cond delay="0"/>
                                  </p:stCondLst>
                                  <p:childTnLst>
                                    <p:set>
                                      <p:cBhvr>
                                        <p:cTn id="33" dur="1" fill="hold">
                                          <p:stCondLst>
                                            <p:cond delay="499"/>
                                          </p:stCondLst>
                                        </p:cTn>
                                        <p:tgtEl>
                                          <p:spTgt spid="20"/>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nodeType="afterEffect">
                                  <p:stCondLst>
                                    <p:cond delay="0"/>
                                  </p:stCondLst>
                                  <p:childTnLst>
                                    <p:set>
                                      <p:cBhvr>
                                        <p:cTn id="36" dur="1" fill="hold">
                                          <p:stCondLst>
                                            <p:cond delay="499"/>
                                          </p:stCondLst>
                                        </p:cTn>
                                        <p:tgtEl>
                                          <p:spTgt spid="26"/>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nodeType="afterEffect">
                                  <p:stCondLst>
                                    <p:cond delay="0"/>
                                  </p:stCondLst>
                                  <p:childTnLst>
                                    <p:set>
                                      <p:cBhvr>
                                        <p:cTn id="39" dur="1" fill="hold">
                                          <p:stCondLst>
                                            <p:cond delay="499"/>
                                          </p:stCondLst>
                                        </p:cTn>
                                        <p:tgtEl>
                                          <p:spTgt spid="24"/>
                                        </p:tgtEl>
                                        <p:attrNameLst>
                                          <p:attrName>style.visibility</p:attrName>
                                        </p:attrNameLst>
                                      </p:cBhvr>
                                      <p:to>
                                        <p:strVal val="visible"/>
                                      </p:to>
                                    </p:set>
                                  </p:childTnLst>
                                </p:cTn>
                              </p:par>
                            </p:childTnLst>
                          </p:cTn>
                        </p:par>
                        <p:par>
                          <p:cTn id="40" fill="hold">
                            <p:stCondLst>
                              <p:cond delay="5500"/>
                            </p:stCondLst>
                            <p:childTnLst>
                              <p:par>
                                <p:cTn id="41" presetID="10" presetClass="entr" presetSubtype="0"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par>
                          <p:cTn id="44" fill="hold">
                            <p:stCondLst>
                              <p:cond delay="6000"/>
                            </p:stCondLst>
                            <p:childTnLst>
                              <p:par>
                                <p:cTn id="45" presetID="10"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par>
                          <p:cTn id="48" fill="hold">
                            <p:stCondLst>
                              <p:cond delay="6500"/>
                            </p:stCondLst>
                            <p:childTnLst>
                              <p:par>
                                <p:cTn id="49" presetID="10" presetClass="entr" presetSubtype="0" fill="hold" nodeType="after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childTnLst>
                          </p:cTn>
                        </p:par>
                        <p:par>
                          <p:cTn id="52" fill="hold">
                            <p:stCondLst>
                              <p:cond delay="7000"/>
                            </p:stCondLst>
                            <p:childTnLst>
                              <p:par>
                                <p:cTn id="53" presetID="26" presetClass="emph" presetSubtype="0" repeatCount="3000" fill="hold" nodeType="afterEffect">
                                  <p:stCondLst>
                                    <p:cond delay="0"/>
                                  </p:stCondLst>
                                  <p:childTnLst>
                                    <p:animEffect transition="out" filter="fade">
                                      <p:cBhvr>
                                        <p:cTn id="54" dur="500" tmFilter="0, 0; .2, .5; .8, .5; 1, 0"/>
                                        <p:tgtEl>
                                          <p:spTgt spid="32"/>
                                        </p:tgtEl>
                                      </p:cBhvr>
                                    </p:animEffect>
                                    <p:animScale>
                                      <p:cBhvr>
                                        <p:cTn id="55" dur="250" autoRev="1" fill="hold"/>
                                        <p:tgtEl>
                                          <p:spTgt spid="32"/>
                                        </p:tgtEl>
                                      </p:cBhvr>
                                      <p:by x="105000" y="105000"/>
                                    </p:animScale>
                                  </p:childTnLst>
                                </p:cTn>
                              </p:par>
                            </p:childTnLst>
                          </p:cTn>
                        </p:par>
                        <p:par>
                          <p:cTn id="56" fill="hold">
                            <p:stCondLst>
                              <p:cond delay="8500"/>
                            </p:stCondLst>
                            <p:childTnLst>
                              <p:par>
                                <p:cTn id="57" presetID="26" presetClass="emph" presetSubtype="0" repeatCount="3000" fill="hold" nodeType="afterEffect">
                                  <p:stCondLst>
                                    <p:cond delay="0"/>
                                  </p:stCondLst>
                                  <p:childTnLst>
                                    <p:animEffect transition="out" filter="fade">
                                      <p:cBhvr>
                                        <p:cTn id="58" dur="500" tmFilter="0, 0; .2, .5; .8, .5; 1, 0"/>
                                        <p:tgtEl>
                                          <p:spTgt spid="33"/>
                                        </p:tgtEl>
                                      </p:cBhvr>
                                    </p:animEffect>
                                    <p:animScale>
                                      <p:cBhvr>
                                        <p:cTn id="59" dur="250" autoRev="1" fill="hold"/>
                                        <p:tgtEl>
                                          <p:spTgt spid="33"/>
                                        </p:tgtEl>
                                      </p:cBhvr>
                                      <p:by x="105000" y="105000"/>
                                    </p:animScale>
                                  </p:childTnLst>
                                </p:cTn>
                              </p:par>
                            </p:childTnLst>
                          </p:cTn>
                        </p:par>
                        <p:par>
                          <p:cTn id="60" fill="hold">
                            <p:stCondLst>
                              <p:cond delay="10000"/>
                            </p:stCondLst>
                            <p:childTnLst>
                              <p:par>
                                <p:cTn id="61" presetID="26" presetClass="emph" presetSubtype="0" repeatCount="3000" fill="hold" nodeType="afterEffect">
                                  <p:stCondLst>
                                    <p:cond delay="0"/>
                                  </p:stCondLst>
                                  <p:childTnLst>
                                    <p:animEffect transition="out" filter="fade">
                                      <p:cBhvr>
                                        <p:cTn id="62" dur="500" tmFilter="0, 0; .2, .5; .8, .5; 1, 0"/>
                                        <p:tgtEl>
                                          <p:spTgt spid="39"/>
                                        </p:tgtEl>
                                      </p:cBhvr>
                                    </p:animEffect>
                                    <p:animScale>
                                      <p:cBhvr>
                                        <p:cTn id="63" dur="250" autoRev="1" fill="hold"/>
                                        <p:tgtEl>
                                          <p:spTgt spid="39"/>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2" presetClass="exit" presetSubtype="4" fill="hold" nodeType="clickEffect">
                                  <p:stCondLst>
                                    <p:cond delay="0"/>
                                  </p:stCondLst>
                                  <p:childTnLst>
                                    <p:anim calcmode="lin" valueType="num">
                                      <p:cBhvr additive="base">
                                        <p:cTn id="67" dur="500"/>
                                        <p:tgtEl>
                                          <p:spTgt spid="22"/>
                                        </p:tgtEl>
                                        <p:attrNameLst>
                                          <p:attrName>ppt_x</p:attrName>
                                        </p:attrNameLst>
                                      </p:cBhvr>
                                      <p:tavLst>
                                        <p:tav tm="0">
                                          <p:val>
                                            <p:strVal val="ppt_x"/>
                                          </p:val>
                                        </p:tav>
                                        <p:tav tm="100000">
                                          <p:val>
                                            <p:strVal val="ppt_x"/>
                                          </p:val>
                                        </p:tav>
                                      </p:tavLst>
                                    </p:anim>
                                    <p:anim calcmode="lin" valueType="num">
                                      <p:cBhvr additive="base">
                                        <p:cTn id="68" dur="500"/>
                                        <p:tgtEl>
                                          <p:spTgt spid="22"/>
                                        </p:tgtEl>
                                        <p:attrNameLst>
                                          <p:attrName>ppt_y</p:attrName>
                                        </p:attrNameLst>
                                      </p:cBhvr>
                                      <p:tavLst>
                                        <p:tav tm="0">
                                          <p:val>
                                            <p:strVal val="ppt_y"/>
                                          </p:val>
                                        </p:tav>
                                        <p:tav tm="100000">
                                          <p:val>
                                            <p:strVal val="1+ppt_h/2"/>
                                          </p:val>
                                        </p:tav>
                                      </p:tavLst>
                                    </p:anim>
                                    <p:set>
                                      <p:cBhvr>
                                        <p:cTn id="69" dur="1" fill="hold">
                                          <p:stCondLst>
                                            <p:cond delay="499"/>
                                          </p:stCondLst>
                                        </p:cTn>
                                        <p:tgtEl>
                                          <p:spTgt spid="22"/>
                                        </p:tgtEl>
                                        <p:attrNameLst>
                                          <p:attrName>style.visibility</p:attrName>
                                        </p:attrNameLst>
                                      </p:cBhvr>
                                      <p:to>
                                        <p:strVal val="hidden"/>
                                      </p:to>
                                    </p:set>
                                  </p:childTnLst>
                                </p:cTn>
                              </p:par>
                              <p:par>
                                <p:cTn id="70" presetID="2" presetClass="exit" presetSubtype="4" fill="hold" nodeType="withEffect">
                                  <p:stCondLst>
                                    <p:cond delay="0"/>
                                  </p:stCondLst>
                                  <p:childTnLst>
                                    <p:anim calcmode="lin" valueType="num">
                                      <p:cBhvr additive="base">
                                        <p:cTn id="71" dur="500"/>
                                        <p:tgtEl>
                                          <p:spTgt spid="14"/>
                                        </p:tgtEl>
                                        <p:attrNameLst>
                                          <p:attrName>ppt_x</p:attrName>
                                        </p:attrNameLst>
                                      </p:cBhvr>
                                      <p:tavLst>
                                        <p:tav tm="0">
                                          <p:val>
                                            <p:strVal val="ppt_x"/>
                                          </p:val>
                                        </p:tav>
                                        <p:tav tm="100000">
                                          <p:val>
                                            <p:strVal val="ppt_x"/>
                                          </p:val>
                                        </p:tav>
                                      </p:tavLst>
                                    </p:anim>
                                    <p:anim calcmode="lin" valueType="num">
                                      <p:cBhvr additive="base">
                                        <p:cTn id="72" dur="500"/>
                                        <p:tgtEl>
                                          <p:spTgt spid="14"/>
                                        </p:tgtEl>
                                        <p:attrNameLst>
                                          <p:attrName>ppt_y</p:attrName>
                                        </p:attrNameLst>
                                      </p:cBhvr>
                                      <p:tavLst>
                                        <p:tav tm="0">
                                          <p:val>
                                            <p:strVal val="ppt_y"/>
                                          </p:val>
                                        </p:tav>
                                        <p:tav tm="100000">
                                          <p:val>
                                            <p:strVal val="1+ppt_h/2"/>
                                          </p:val>
                                        </p:tav>
                                      </p:tavLst>
                                    </p:anim>
                                    <p:set>
                                      <p:cBhvr>
                                        <p:cTn id="73" dur="1" fill="hold">
                                          <p:stCondLst>
                                            <p:cond delay="499"/>
                                          </p:stCondLst>
                                        </p:cTn>
                                        <p:tgtEl>
                                          <p:spTgt spid="14"/>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18"/>
                                        </p:tgtEl>
                                        <p:attrNameLst>
                                          <p:attrName>ppt_x</p:attrName>
                                        </p:attrNameLst>
                                      </p:cBhvr>
                                      <p:tavLst>
                                        <p:tav tm="0">
                                          <p:val>
                                            <p:strVal val="ppt_x"/>
                                          </p:val>
                                        </p:tav>
                                        <p:tav tm="100000">
                                          <p:val>
                                            <p:strVal val="ppt_x"/>
                                          </p:val>
                                        </p:tav>
                                      </p:tavLst>
                                    </p:anim>
                                    <p:anim calcmode="lin" valueType="num">
                                      <p:cBhvr additive="base">
                                        <p:cTn id="76" dur="500"/>
                                        <p:tgtEl>
                                          <p:spTgt spid="18"/>
                                        </p:tgtEl>
                                        <p:attrNameLst>
                                          <p:attrName>ppt_y</p:attrName>
                                        </p:attrNameLst>
                                      </p:cBhvr>
                                      <p:tavLst>
                                        <p:tav tm="0">
                                          <p:val>
                                            <p:strVal val="ppt_y"/>
                                          </p:val>
                                        </p:tav>
                                        <p:tav tm="100000">
                                          <p:val>
                                            <p:strVal val="1+ppt_h/2"/>
                                          </p:val>
                                        </p:tav>
                                      </p:tavLst>
                                    </p:anim>
                                    <p:set>
                                      <p:cBhvr>
                                        <p:cTn id="77" dur="1" fill="hold">
                                          <p:stCondLst>
                                            <p:cond delay="499"/>
                                          </p:stCondLst>
                                        </p:cTn>
                                        <p:tgtEl>
                                          <p:spTgt spid="18"/>
                                        </p:tgtEl>
                                        <p:attrNameLst>
                                          <p:attrName>style.visibility</p:attrName>
                                        </p:attrNameLst>
                                      </p:cBhvr>
                                      <p:to>
                                        <p:strVal val="hidden"/>
                                      </p:to>
                                    </p:set>
                                  </p:childTnLst>
                                </p:cTn>
                              </p:par>
                              <p:par>
                                <p:cTn id="78" presetID="2" presetClass="exit" presetSubtype="4" fill="hold" nodeType="withEffect">
                                  <p:stCondLst>
                                    <p:cond delay="0"/>
                                  </p:stCondLst>
                                  <p:childTnLst>
                                    <p:anim calcmode="lin" valueType="num">
                                      <p:cBhvr additive="base">
                                        <p:cTn id="79" dur="500"/>
                                        <p:tgtEl>
                                          <p:spTgt spid="20"/>
                                        </p:tgtEl>
                                        <p:attrNameLst>
                                          <p:attrName>ppt_x</p:attrName>
                                        </p:attrNameLst>
                                      </p:cBhvr>
                                      <p:tavLst>
                                        <p:tav tm="0">
                                          <p:val>
                                            <p:strVal val="ppt_x"/>
                                          </p:val>
                                        </p:tav>
                                        <p:tav tm="100000">
                                          <p:val>
                                            <p:strVal val="ppt_x"/>
                                          </p:val>
                                        </p:tav>
                                      </p:tavLst>
                                    </p:anim>
                                    <p:anim calcmode="lin" valueType="num">
                                      <p:cBhvr additive="base">
                                        <p:cTn id="80" dur="500"/>
                                        <p:tgtEl>
                                          <p:spTgt spid="20"/>
                                        </p:tgtEl>
                                        <p:attrNameLst>
                                          <p:attrName>ppt_y</p:attrName>
                                        </p:attrNameLst>
                                      </p:cBhvr>
                                      <p:tavLst>
                                        <p:tav tm="0">
                                          <p:val>
                                            <p:strVal val="ppt_y"/>
                                          </p:val>
                                        </p:tav>
                                        <p:tav tm="100000">
                                          <p:val>
                                            <p:strVal val="1+ppt_h/2"/>
                                          </p:val>
                                        </p:tav>
                                      </p:tavLst>
                                    </p:anim>
                                    <p:set>
                                      <p:cBhvr>
                                        <p:cTn id="81" dur="1" fill="hold">
                                          <p:stCondLst>
                                            <p:cond delay="499"/>
                                          </p:stCondLst>
                                        </p:cTn>
                                        <p:tgtEl>
                                          <p:spTgt spid="20"/>
                                        </p:tgtEl>
                                        <p:attrNameLst>
                                          <p:attrName>style.visibility</p:attrName>
                                        </p:attrNameLst>
                                      </p:cBhvr>
                                      <p:to>
                                        <p:strVal val="hidden"/>
                                      </p:to>
                                    </p:set>
                                  </p:childTnLst>
                                </p:cTn>
                              </p:par>
                              <p:par>
                                <p:cTn id="82" presetID="2" presetClass="exit" presetSubtype="4" fill="hold" nodeType="withEffect">
                                  <p:stCondLst>
                                    <p:cond delay="0"/>
                                  </p:stCondLst>
                                  <p:childTnLst>
                                    <p:anim calcmode="lin" valueType="num">
                                      <p:cBhvr additive="base">
                                        <p:cTn id="83" dur="500"/>
                                        <p:tgtEl>
                                          <p:spTgt spid="26"/>
                                        </p:tgtEl>
                                        <p:attrNameLst>
                                          <p:attrName>ppt_x</p:attrName>
                                        </p:attrNameLst>
                                      </p:cBhvr>
                                      <p:tavLst>
                                        <p:tav tm="0">
                                          <p:val>
                                            <p:strVal val="ppt_x"/>
                                          </p:val>
                                        </p:tav>
                                        <p:tav tm="100000">
                                          <p:val>
                                            <p:strVal val="ppt_x"/>
                                          </p:val>
                                        </p:tav>
                                      </p:tavLst>
                                    </p:anim>
                                    <p:anim calcmode="lin" valueType="num">
                                      <p:cBhvr additive="base">
                                        <p:cTn id="84" dur="500"/>
                                        <p:tgtEl>
                                          <p:spTgt spid="26"/>
                                        </p:tgtEl>
                                        <p:attrNameLst>
                                          <p:attrName>ppt_y</p:attrName>
                                        </p:attrNameLst>
                                      </p:cBhvr>
                                      <p:tavLst>
                                        <p:tav tm="0">
                                          <p:val>
                                            <p:strVal val="ppt_y"/>
                                          </p:val>
                                        </p:tav>
                                        <p:tav tm="100000">
                                          <p:val>
                                            <p:strVal val="1+ppt_h/2"/>
                                          </p:val>
                                        </p:tav>
                                      </p:tavLst>
                                    </p:anim>
                                    <p:set>
                                      <p:cBhvr>
                                        <p:cTn id="85" dur="1" fill="hold">
                                          <p:stCondLst>
                                            <p:cond delay="499"/>
                                          </p:stCondLst>
                                        </p:cTn>
                                        <p:tgtEl>
                                          <p:spTgt spid="26"/>
                                        </p:tgtEl>
                                        <p:attrNameLst>
                                          <p:attrName>style.visibility</p:attrName>
                                        </p:attrNameLst>
                                      </p:cBhvr>
                                      <p:to>
                                        <p:strVal val="hidden"/>
                                      </p:to>
                                    </p:set>
                                  </p:childTnLst>
                                </p:cTn>
                              </p:par>
                              <p:par>
                                <p:cTn id="86" presetID="2" presetClass="exit" presetSubtype="4" fill="hold" nodeType="withEffect">
                                  <p:stCondLst>
                                    <p:cond delay="0"/>
                                  </p:stCondLst>
                                  <p:childTnLst>
                                    <p:anim calcmode="lin" valueType="num">
                                      <p:cBhvr additive="base">
                                        <p:cTn id="87" dur="500"/>
                                        <p:tgtEl>
                                          <p:spTgt spid="24"/>
                                        </p:tgtEl>
                                        <p:attrNameLst>
                                          <p:attrName>ppt_x</p:attrName>
                                        </p:attrNameLst>
                                      </p:cBhvr>
                                      <p:tavLst>
                                        <p:tav tm="0">
                                          <p:val>
                                            <p:strVal val="ppt_x"/>
                                          </p:val>
                                        </p:tav>
                                        <p:tav tm="100000">
                                          <p:val>
                                            <p:strVal val="ppt_x"/>
                                          </p:val>
                                        </p:tav>
                                      </p:tavLst>
                                    </p:anim>
                                    <p:anim calcmode="lin" valueType="num">
                                      <p:cBhvr additive="base">
                                        <p:cTn id="88" dur="500"/>
                                        <p:tgtEl>
                                          <p:spTgt spid="24"/>
                                        </p:tgtEl>
                                        <p:attrNameLst>
                                          <p:attrName>ppt_y</p:attrName>
                                        </p:attrNameLst>
                                      </p:cBhvr>
                                      <p:tavLst>
                                        <p:tav tm="0">
                                          <p:val>
                                            <p:strVal val="ppt_y"/>
                                          </p:val>
                                        </p:tav>
                                        <p:tav tm="100000">
                                          <p:val>
                                            <p:strVal val="1+ppt_h/2"/>
                                          </p:val>
                                        </p:tav>
                                      </p:tavLst>
                                    </p:anim>
                                    <p:set>
                                      <p:cBhvr>
                                        <p:cTn id="89" dur="1" fill="hold">
                                          <p:stCondLst>
                                            <p:cond delay="499"/>
                                          </p:stCondLst>
                                        </p:cTn>
                                        <p:tgtEl>
                                          <p:spTgt spid="24"/>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16"/>
                                        </p:tgtEl>
                                        <p:attrNameLst>
                                          <p:attrName>style.visibility</p:attrName>
                                        </p:attrNameLst>
                                      </p:cBhvr>
                                      <p:to>
                                        <p:strVal val="visible"/>
                                      </p:to>
                                    </p:set>
                                    <p:anim calcmode="lin" valueType="num">
                                      <p:cBhvr additive="base">
                                        <p:cTn id="94" dur="500" fill="hold"/>
                                        <p:tgtEl>
                                          <p:spTgt spid="16"/>
                                        </p:tgtEl>
                                        <p:attrNameLst>
                                          <p:attrName>ppt_x</p:attrName>
                                        </p:attrNameLst>
                                      </p:cBhvr>
                                      <p:tavLst>
                                        <p:tav tm="0">
                                          <p:val>
                                            <p:strVal val="#ppt_x"/>
                                          </p:val>
                                        </p:tav>
                                        <p:tav tm="100000">
                                          <p:val>
                                            <p:strVal val="#ppt_x"/>
                                          </p:val>
                                        </p:tav>
                                      </p:tavLst>
                                    </p:anim>
                                    <p:anim calcmode="lin" valueType="num">
                                      <p:cBhvr additive="base">
                                        <p:cTn id="95" dur="500" fill="hold"/>
                                        <p:tgtEl>
                                          <p:spTgt spid="16"/>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42"/>
                                        </p:tgtEl>
                                        <p:attrNameLst>
                                          <p:attrName>style.visibility</p:attrName>
                                        </p:attrNameLst>
                                      </p:cBhvr>
                                      <p:to>
                                        <p:strVal val="visible"/>
                                      </p:to>
                                    </p:set>
                                    <p:anim calcmode="lin" valueType="num">
                                      <p:cBhvr additive="base">
                                        <p:cTn id="98" dur="500" fill="hold"/>
                                        <p:tgtEl>
                                          <p:spTgt spid="42"/>
                                        </p:tgtEl>
                                        <p:attrNameLst>
                                          <p:attrName>ppt_x</p:attrName>
                                        </p:attrNameLst>
                                      </p:cBhvr>
                                      <p:tavLst>
                                        <p:tav tm="0">
                                          <p:val>
                                            <p:strVal val="#ppt_x"/>
                                          </p:val>
                                        </p:tav>
                                        <p:tav tm="100000">
                                          <p:val>
                                            <p:strVal val="#ppt_x"/>
                                          </p:val>
                                        </p:tav>
                                      </p:tavLst>
                                    </p:anim>
                                    <p:anim calcmode="lin" valueType="num">
                                      <p:cBhvr additive="base">
                                        <p:cTn id="99" dur="500" fill="hold"/>
                                        <p:tgtEl>
                                          <p:spTgt spid="42"/>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43"/>
                                        </p:tgtEl>
                                        <p:attrNameLst>
                                          <p:attrName>style.visibility</p:attrName>
                                        </p:attrNameLst>
                                      </p:cBhvr>
                                      <p:to>
                                        <p:strVal val="visible"/>
                                      </p:to>
                                    </p:set>
                                    <p:anim calcmode="lin" valueType="num">
                                      <p:cBhvr additive="base">
                                        <p:cTn id="102" dur="500" fill="hold"/>
                                        <p:tgtEl>
                                          <p:spTgt spid="43"/>
                                        </p:tgtEl>
                                        <p:attrNameLst>
                                          <p:attrName>ppt_x</p:attrName>
                                        </p:attrNameLst>
                                      </p:cBhvr>
                                      <p:tavLst>
                                        <p:tav tm="0">
                                          <p:val>
                                            <p:strVal val="#ppt_x"/>
                                          </p:val>
                                        </p:tav>
                                        <p:tav tm="100000">
                                          <p:val>
                                            <p:strVal val="#ppt_x"/>
                                          </p:val>
                                        </p:tav>
                                      </p:tavLst>
                                    </p:anim>
                                    <p:anim calcmode="lin" valueType="num">
                                      <p:cBhvr additive="base">
                                        <p:cTn id="103" dur="500" fill="hold"/>
                                        <p:tgtEl>
                                          <p:spTgt spid="43"/>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 calcmode="lin" valueType="num">
                                      <p:cBhvr additive="base">
                                        <p:cTn id="106" dur="500" fill="hold"/>
                                        <p:tgtEl>
                                          <p:spTgt spid="44"/>
                                        </p:tgtEl>
                                        <p:attrNameLst>
                                          <p:attrName>ppt_x</p:attrName>
                                        </p:attrNameLst>
                                      </p:cBhvr>
                                      <p:tavLst>
                                        <p:tav tm="0">
                                          <p:val>
                                            <p:strVal val="#ppt_x"/>
                                          </p:val>
                                        </p:tav>
                                        <p:tav tm="100000">
                                          <p:val>
                                            <p:strVal val="#ppt_x"/>
                                          </p:val>
                                        </p:tav>
                                      </p:tavLst>
                                    </p:anim>
                                    <p:anim calcmode="lin" valueType="num">
                                      <p:cBhvr additive="base">
                                        <p:cTn id="107" dur="500" fill="hold"/>
                                        <p:tgtEl>
                                          <p:spTgt spid="44"/>
                                        </p:tgtEl>
                                        <p:attrNameLst>
                                          <p:attrName>ppt_y</p:attrName>
                                        </p:attrNameLst>
                                      </p:cBhvr>
                                      <p:tavLst>
                                        <p:tav tm="0">
                                          <p:val>
                                            <p:strVal val="1+#ppt_h/2"/>
                                          </p:val>
                                        </p:tav>
                                        <p:tav tm="100000">
                                          <p:val>
                                            <p:strVal val="#ppt_y"/>
                                          </p:val>
                                        </p:tav>
                                      </p:tavLst>
                                    </p:anim>
                                  </p:childTnLst>
                                </p:cTn>
                              </p:par>
                              <p:par>
                                <p:cTn id="108" presetID="2" presetClass="entr" presetSubtype="4" fill="hold" nodeType="withEffect">
                                  <p:stCondLst>
                                    <p:cond delay="0"/>
                                  </p:stCondLst>
                                  <p:childTnLst>
                                    <p:set>
                                      <p:cBhvr>
                                        <p:cTn id="109" dur="1" fill="hold">
                                          <p:stCondLst>
                                            <p:cond delay="0"/>
                                          </p:stCondLst>
                                        </p:cTn>
                                        <p:tgtEl>
                                          <p:spTgt spid="48"/>
                                        </p:tgtEl>
                                        <p:attrNameLst>
                                          <p:attrName>style.visibility</p:attrName>
                                        </p:attrNameLst>
                                      </p:cBhvr>
                                      <p:to>
                                        <p:strVal val="visible"/>
                                      </p:to>
                                    </p:set>
                                    <p:anim calcmode="lin" valueType="num">
                                      <p:cBhvr additive="base">
                                        <p:cTn id="110" dur="500" fill="hold"/>
                                        <p:tgtEl>
                                          <p:spTgt spid="48"/>
                                        </p:tgtEl>
                                        <p:attrNameLst>
                                          <p:attrName>ppt_x</p:attrName>
                                        </p:attrNameLst>
                                      </p:cBhvr>
                                      <p:tavLst>
                                        <p:tav tm="0">
                                          <p:val>
                                            <p:strVal val="#ppt_x"/>
                                          </p:val>
                                        </p:tav>
                                        <p:tav tm="100000">
                                          <p:val>
                                            <p:strVal val="#ppt_x"/>
                                          </p:val>
                                        </p:tav>
                                      </p:tavLst>
                                    </p:anim>
                                    <p:anim calcmode="lin" valueType="num">
                                      <p:cBhvr additive="base">
                                        <p:cTn id="111" dur="500" fill="hold"/>
                                        <p:tgtEl>
                                          <p:spTgt spid="48"/>
                                        </p:tgtEl>
                                        <p:attrNameLst>
                                          <p:attrName>ppt_y</p:attrName>
                                        </p:attrNameLst>
                                      </p:cBhvr>
                                      <p:tavLst>
                                        <p:tav tm="0">
                                          <p:val>
                                            <p:strVal val="1+#ppt_h/2"/>
                                          </p:val>
                                        </p:tav>
                                        <p:tav tm="100000">
                                          <p:val>
                                            <p:strVal val="#ppt_y"/>
                                          </p:val>
                                        </p:tav>
                                      </p:tavLst>
                                    </p:anim>
                                  </p:childTnLst>
                                </p:cTn>
                              </p:par>
                              <p:par>
                                <p:cTn id="112" presetID="2" presetClass="entr" presetSubtype="4" fill="hold" nodeType="withEffect">
                                  <p:stCondLst>
                                    <p:cond delay="0"/>
                                  </p:stCondLst>
                                  <p:childTnLst>
                                    <p:set>
                                      <p:cBhvr>
                                        <p:cTn id="113" dur="1" fill="hold">
                                          <p:stCondLst>
                                            <p:cond delay="0"/>
                                          </p:stCondLst>
                                        </p:cTn>
                                        <p:tgtEl>
                                          <p:spTgt spid="47"/>
                                        </p:tgtEl>
                                        <p:attrNameLst>
                                          <p:attrName>style.visibility</p:attrName>
                                        </p:attrNameLst>
                                      </p:cBhvr>
                                      <p:to>
                                        <p:strVal val="visible"/>
                                      </p:to>
                                    </p:set>
                                    <p:anim calcmode="lin" valueType="num">
                                      <p:cBhvr additive="base">
                                        <p:cTn id="114" dur="500" fill="hold"/>
                                        <p:tgtEl>
                                          <p:spTgt spid="47"/>
                                        </p:tgtEl>
                                        <p:attrNameLst>
                                          <p:attrName>ppt_x</p:attrName>
                                        </p:attrNameLst>
                                      </p:cBhvr>
                                      <p:tavLst>
                                        <p:tav tm="0">
                                          <p:val>
                                            <p:strVal val="#ppt_x"/>
                                          </p:val>
                                        </p:tav>
                                        <p:tav tm="100000">
                                          <p:val>
                                            <p:strVal val="#ppt_x"/>
                                          </p:val>
                                        </p:tav>
                                      </p:tavLst>
                                    </p:anim>
                                    <p:anim calcmode="lin" valueType="num">
                                      <p:cBhvr additive="base">
                                        <p:cTn id="115"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D767D-E413-4756-8B0D-ACA88E712BA1}"/>
              </a:ext>
            </a:extLst>
          </p:cNvPr>
          <p:cNvSpPr>
            <a:spLocks noGrp="1"/>
          </p:cNvSpPr>
          <p:nvPr>
            <p:ph type="title"/>
          </p:nvPr>
        </p:nvSpPr>
        <p:spPr/>
        <p:txBody>
          <a:bodyPr>
            <a:normAutofit/>
          </a:bodyPr>
          <a:lstStyle/>
          <a:p>
            <a:r>
              <a:rPr lang="en-US" dirty="0">
                <a:solidFill>
                  <a:schemeClr val="tx2">
                    <a:lumMod val="75000"/>
                  </a:schemeClr>
                </a:solidFill>
              </a:rPr>
              <a:t>How Does </a:t>
            </a:r>
            <a:r>
              <a:rPr lang="en-US" dirty="0" err="1">
                <a:solidFill>
                  <a:schemeClr val="tx2">
                    <a:lumMod val="75000"/>
                  </a:schemeClr>
                </a:solidFill>
              </a:rPr>
              <a:t>Psremoting</a:t>
            </a:r>
            <a:r>
              <a:rPr lang="en-US" dirty="0">
                <a:solidFill>
                  <a:schemeClr val="tx2">
                    <a:lumMod val="75000"/>
                  </a:schemeClr>
                </a:solidFill>
              </a:rPr>
              <a:t> work?</a:t>
            </a:r>
          </a:p>
        </p:txBody>
      </p:sp>
      <p:graphicFrame>
        <p:nvGraphicFramePr>
          <p:cNvPr id="5" name="Content Placeholder 2">
            <a:extLst>
              <a:ext uri="{FF2B5EF4-FFF2-40B4-BE49-F238E27FC236}">
                <a16:creationId xmlns:a16="http://schemas.microsoft.com/office/drawing/2014/main" id="{80C75302-4FAE-4EED-9E68-71A77A75155B}"/>
              </a:ext>
            </a:extLst>
          </p:cNvPr>
          <p:cNvGraphicFramePr>
            <a:graphicFrameLocks noGrp="1"/>
          </p:cNvGraphicFramePr>
          <p:nvPr>
            <p:ph idx="1"/>
            <p:extLst>
              <p:ext uri="{D42A27DB-BD31-4B8C-83A1-F6EECF244321}">
                <p14:modId xmlns:p14="http://schemas.microsoft.com/office/powerpoint/2010/main" val="3582524526"/>
              </p:ext>
            </p:extLst>
          </p:nvPr>
        </p:nvGraphicFramePr>
        <p:xfrm>
          <a:off x="895739" y="2519003"/>
          <a:ext cx="9937102" cy="2402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8" name="Graphic 27" descr="Monitor">
            <a:extLst>
              <a:ext uri="{FF2B5EF4-FFF2-40B4-BE49-F238E27FC236}">
                <a16:creationId xmlns:a16="http://schemas.microsoft.com/office/drawing/2014/main" id="{676CE333-1B18-4664-9A49-299F9122EF8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6400" y="362853"/>
            <a:ext cx="1542497" cy="1574117"/>
          </a:xfrm>
          <a:prstGeom prst="rect">
            <a:avLst/>
          </a:prstGeom>
        </p:spPr>
      </p:pic>
      <p:pic>
        <p:nvPicPr>
          <p:cNvPr id="31" name="Picture 30">
            <a:extLst>
              <a:ext uri="{FF2B5EF4-FFF2-40B4-BE49-F238E27FC236}">
                <a16:creationId xmlns:a16="http://schemas.microsoft.com/office/drawing/2014/main" id="{CB7F10D4-F935-43F6-92B0-86F9507D050E}"/>
              </a:ext>
            </a:extLst>
          </p:cNvPr>
          <p:cNvPicPr>
            <a:picLocks noChangeAspect="1"/>
          </p:cNvPicPr>
          <p:nvPr/>
        </p:nvPicPr>
        <p:blipFill>
          <a:blip r:embed="rId10"/>
          <a:stretch>
            <a:fillRect/>
          </a:stretch>
        </p:blipFill>
        <p:spPr>
          <a:xfrm>
            <a:off x="1948897" y="886879"/>
            <a:ext cx="646633" cy="526065"/>
          </a:xfrm>
          <a:prstGeom prst="rect">
            <a:avLst/>
          </a:prstGeom>
        </p:spPr>
      </p:pic>
      <p:pic>
        <p:nvPicPr>
          <p:cNvPr id="33" name="Graphic 32" descr="Monitor">
            <a:extLst>
              <a:ext uri="{FF2B5EF4-FFF2-40B4-BE49-F238E27FC236}">
                <a16:creationId xmlns:a16="http://schemas.microsoft.com/office/drawing/2014/main" id="{DB8BC195-852D-4414-AFFF-C483E3A754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69680" y="362853"/>
            <a:ext cx="1542497" cy="1574117"/>
          </a:xfrm>
          <a:prstGeom prst="rect">
            <a:avLst/>
          </a:prstGeom>
        </p:spPr>
      </p:pic>
      <p:pic>
        <p:nvPicPr>
          <p:cNvPr id="1038" name="Picture 14" descr="Image result for processing icon">
            <a:extLst>
              <a:ext uri="{FF2B5EF4-FFF2-40B4-BE49-F238E27FC236}">
                <a16:creationId xmlns:a16="http://schemas.microsoft.com/office/drawing/2014/main" id="{0B85E6E7-23F0-47BE-BC86-7166B3704CE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06357" y="1573728"/>
            <a:ext cx="726484" cy="726484"/>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8CCB1CEF-A25E-463B-B57D-FE502EBCD786}"/>
              </a:ext>
            </a:extLst>
          </p:cNvPr>
          <p:cNvSpPr txBox="1"/>
          <p:nvPr/>
        </p:nvSpPr>
        <p:spPr>
          <a:xfrm>
            <a:off x="4377893" y="146344"/>
            <a:ext cx="2496196" cy="646331"/>
          </a:xfrm>
          <a:prstGeom prst="rect">
            <a:avLst/>
          </a:prstGeom>
          <a:noFill/>
        </p:spPr>
        <p:txBody>
          <a:bodyPr wrap="none" rtlCol="0">
            <a:spAutoFit/>
          </a:bodyPr>
          <a:lstStyle/>
          <a:p>
            <a:pPr algn="ctr"/>
            <a:br>
              <a:rPr lang="en-US" b="1" dirty="0"/>
            </a:br>
            <a:r>
              <a:rPr lang="en-US" b="1" dirty="0"/>
              <a:t>http 5985 / https 5986</a:t>
            </a:r>
          </a:p>
        </p:txBody>
      </p:sp>
      <p:cxnSp>
        <p:nvCxnSpPr>
          <p:cNvPr id="44" name="Straight Connector 43">
            <a:extLst>
              <a:ext uri="{FF2B5EF4-FFF2-40B4-BE49-F238E27FC236}">
                <a16:creationId xmlns:a16="http://schemas.microsoft.com/office/drawing/2014/main" id="{213E39E4-B125-4D20-8BD2-F1AA11A63F6E}"/>
              </a:ext>
            </a:extLst>
          </p:cNvPr>
          <p:cNvCxnSpPr>
            <a:cxnSpLocks/>
          </p:cNvCxnSpPr>
          <p:nvPr/>
        </p:nvCxnSpPr>
        <p:spPr>
          <a:xfrm flipV="1">
            <a:off x="2252428" y="742737"/>
            <a:ext cx="6573520" cy="12843"/>
          </a:xfrm>
          <a:prstGeom prst="line">
            <a:avLst/>
          </a:prstGeom>
          <a:ln w="12700"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88952E75-7E16-4AD5-8590-A513158473FB}"/>
              </a:ext>
            </a:extLst>
          </p:cNvPr>
          <p:cNvCxnSpPr>
            <a:cxnSpLocks/>
          </p:cNvCxnSpPr>
          <p:nvPr/>
        </p:nvCxnSpPr>
        <p:spPr>
          <a:xfrm flipV="1">
            <a:off x="2208696" y="1487835"/>
            <a:ext cx="6573520" cy="12843"/>
          </a:xfrm>
          <a:prstGeom prst="line">
            <a:avLst/>
          </a:prstGeom>
          <a:ln w="12700" cap="flat" cmpd="sng" algn="ctr">
            <a:solidFill>
              <a:schemeClr val="tx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4" name="Picture 53">
            <a:extLst>
              <a:ext uri="{FF2B5EF4-FFF2-40B4-BE49-F238E27FC236}">
                <a16:creationId xmlns:a16="http://schemas.microsoft.com/office/drawing/2014/main" id="{CBE15B12-2A51-4B9A-B979-3D12605218A0}"/>
              </a:ext>
            </a:extLst>
          </p:cNvPr>
          <p:cNvPicPr>
            <a:picLocks noChangeAspect="1"/>
          </p:cNvPicPr>
          <p:nvPr/>
        </p:nvPicPr>
        <p:blipFill>
          <a:blip r:embed="rId10"/>
          <a:stretch>
            <a:fillRect/>
          </a:stretch>
        </p:blipFill>
        <p:spPr>
          <a:xfrm>
            <a:off x="10752316" y="886879"/>
            <a:ext cx="646633" cy="526065"/>
          </a:xfrm>
          <a:prstGeom prst="rect">
            <a:avLst/>
          </a:prstGeom>
        </p:spPr>
      </p:pic>
      <p:sp>
        <p:nvSpPr>
          <p:cNvPr id="56" name="TextBox 55">
            <a:extLst>
              <a:ext uri="{FF2B5EF4-FFF2-40B4-BE49-F238E27FC236}">
                <a16:creationId xmlns:a16="http://schemas.microsoft.com/office/drawing/2014/main" id="{745D346E-41B6-4A32-9D31-FE7E638CCEE5}"/>
              </a:ext>
            </a:extLst>
          </p:cNvPr>
          <p:cNvSpPr txBox="1"/>
          <p:nvPr/>
        </p:nvSpPr>
        <p:spPr>
          <a:xfrm>
            <a:off x="3837422" y="1567638"/>
            <a:ext cx="3577133" cy="369332"/>
          </a:xfrm>
          <a:prstGeom prst="rect">
            <a:avLst/>
          </a:prstGeom>
          <a:noFill/>
        </p:spPr>
        <p:txBody>
          <a:bodyPr wrap="none" rtlCol="0">
            <a:spAutoFit/>
          </a:bodyPr>
          <a:lstStyle/>
          <a:p>
            <a:pPr algn="ctr"/>
            <a:r>
              <a:rPr lang="en-US" b="1" dirty="0"/>
              <a:t>Encrypted connection (256 bit key)</a:t>
            </a:r>
            <a:endParaRPr lang="en-US" dirty="0"/>
          </a:p>
        </p:txBody>
      </p:sp>
    </p:spTree>
    <p:extLst>
      <p:ext uri="{BB962C8B-B14F-4D97-AF65-F5344CB8AC3E}">
        <p14:creationId xmlns:p14="http://schemas.microsoft.com/office/powerpoint/2010/main" val="14426511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1.875E-6 -2.59259E-6 L 0.722 -2.59259E-6 " pathEditMode="relative" rAng="0" ptsTypes="AA">
                                      <p:cBhvr>
                                        <p:cTn id="25" dur="2000" fill="hold"/>
                                        <p:tgtEl>
                                          <p:spTgt spid="31"/>
                                        </p:tgtEl>
                                        <p:attrNameLst>
                                          <p:attrName>ppt_x</p:attrName>
                                          <p:attrName>ppt_y</p:attrName>
                                        </p:attrNameLst>
                                      </p:cBhvr>
                                      <p:rCtr x="36107" y="0"/>
                                    </p:animMotion>
                                  </p:childTnLst>
                                </p:cTn>
                              </p:par>
                            </p:childTnLst>
                          </p:cTn>
                        </p:par>
                        <p:par>
                          <p:cTn id="26" fill="hold">
                            <p:stCondLst>
                              <p:cond delay="2000"/>
                            </p:stCondLst>
                            <p:childTnLst>
                              <p:par>
                                <p:cTn id="27" presetID="1" presetClass="entr" presetSubtype="0" fill="hold" nodeType="afterEffect">
                                  <p:stCondLst>
                                    <p:cond delay="500"/>
                                  </p:stCondLst>
                                  <p:childTnLst>
                                    <p:set>
                                      <p:cBhvr>
                                        <p:cTn id="28" dur="1" fill="hold">
                                          <p:stCondLst>
                                            <p:cond delay="0"/>
                                          </p:stCondLst>
                                        </p:cTn>
                                        <p:tgtEl>
                                          <p:spTgt spid="1038"/>
                                        </p:tgtEl>
                                        <p:attrNameLst>
                                          <p:attrName>style.visibility</p:attrName>
                                        </p:attrNameLst>
                                      </p:cBhvr>
                                      <p:to>
                                        <p:strVal val="visible"/>
                                      </p:to>
                                    </p:set>
                                  </p:childTnLst>
                                </p:cTn>
                              </p:par>
                            </p:childTnLst>
                          </p:cTn>
                        </p:par>
                        <p:par>
                          <p:cTn id="29" fill="hold">
                            <p:stCondLst>
                              <p:cond delay="2500"/>
                            </p:stCondLst>
                            <p:childTnLst>
                              <p:par>
                                <p:cTn id="30" presetID="8" presetClass="emph" presetSubtype="0" repeatCount="2000" fill="hold" nodeType="afterEffect">
                                  <p:stCondLst>
                                    <p:cond delay="0"/>
                                  </p:stCondLst>
                                  <p:childTnLst>
                                    <p:animRot by="-21600000">
                                      <p:cBhvr>
                                        <p:cTn id="31" dur="1500" fill="hold"/>
                                        <p:tgtEl>
                                          <p:spTgt spid="1038"/>
                                        </p:tgtEl>
                                        <p:attrNameLst>
                                          <p:attrName>r</p:attrName>
                                        </p:attrNameLst>
                                      </p:cBhvr>
                                    </p:animRot>
                                  </p:childTnLst>
                                </p:cTn>
                              </p:par>
                            </p:childTnLst>
                          </p:cTn>
                        </p:par>
                        <p:par>
                          <p:cTn id="32" fill="hold">
                            <p:stCondLst>
                              <p:cond delay="5500"/>
                            </p:stCondLst>
                            <p:childTnLst>
                              <p:par>
                                <p:cTn id="33" presetID="42" presetClass="path" presetSubtype="0" accel="50000" decel="50000" fill="hold" nodeType="afterEffect">
                                  <p:stCondLst>
                                    <p:cond delay="0"/>
                                  </p:stCondLst>
                                  <p:childTnLst>
                                    <p:animMotion origin="layout" path="M -3.33333E-6 -2.59259E-6 L -0.722 3.33333E-6 " pathEditMode="relative" rAng="0" ptsTypes="AA">
                                      <p:cBhvr>
                                        <p:cTn id="34" dur="2000" fill="hold"/>
                                        <p:tgtEl>
                                          <p:spTgt spid="54"/>
                                        </p:tgtEl>
                                        <p:attrNameLst>
                                          <p:attrName>ppt_x</p:attrName>
                                          <p:attrName>ppt_y</p:attrName>
                                        </p:attrNameLst>
                                      </p:cBhvr>
                                      <p:rCtr x="-36120" y="-46"/>
                                    </p:animMotion>
                                  </p:childTnLst>
                                </p:cTn>
                              </p:par>
                              <p:par>
                                <p:cTn id="35" presetID="22" presetClass="exit" presetSubtype="4" fill="hold" nodeType="withEffect">
                                  <p:stCondLst>
                                    <p:cond delay="0"/>
                                  </p:stCondLst>
                                  <p:childTnLst>
                                    <p:animEffect transition="out" filter="wipe(down)">
                                      <p:cBhvr>
                                        <p:cTn id="36" dur="500"/>
                                        <p:tgtEl>
                                          <p:spTgt spid="1038"/>
                                        </p:tgtEl>
                                      </p:cBhvr>
                                    </p:animEffect>
                                    <p:set>
                                      <p:cBhvr>
                                        <p:cTn id="37" dur="1" fill="hold">
                                          <p:stCondLst>
                                            <p:cond delay="499"/>
                                          </p:stCondLst>
                                        </p:cTn>
                                        <p:tgtEl>
                                          <p:spTgt spid="10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41" grpId="0"/>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661F-C4D7-473D-A22F-4C4ED71FC3C5}"/>
              </a:ext>
            </a:extLst>
          </p:cNvPr>
          <p:cNvSpPr>
            <a:spLocks noGrp="1"/>
          </p:cNvSpPr>
          <p:nvPr>
            <p:ph type="title"/>
          </p:nvPr>
        </p:nvSpPr>
        <p:spPr/>
        <p:txBody>
          <a:bodyPr/>
          <a:lstStyle/>
          <a:p>
            <a:r>
              <a:rPr lang="en-US" dirty="0" err="1">
                <a:solidFill>
                  <a:schemeClr val="tx2">
                    <a:lumMod val="75000"/>
                  </a:schemeClr>
                </a:solidFill>
              </a:rPr>
              <a:t>Powershell</a:t>
            </a:r>
            <a:r>
              <a:rPr lang="en-US" dirty="0">
                <a:solidFill>
                  <a:schemeClr val="tx2">
                    <a:lumMod val="75000"/>
                  </a:schemeClr>
                </a:solidFill>
              </a:rPr>
              <a:t> authentication</a:t>
            </a:r>
          </a:p>
        </p:txBody>
      </p:sp>
      <p:grpSp>
        <p:nvGrpSpPr>
          <p:cNvPr id="4" name="Group 3">
            <a:extLst>
              <a:ext uri="{FF2B5EF4-FFF2-40B4-BE49-F238E27FC236}">
                <a16:creationId xmlns:a16="http://schemas.microsoft.com/office/drawing/2014/main" id="{0F9A411F-F6E2-4BDB-B06C-B669A29E6101}"/>
              </a:ext>
            </a:extLst>
          </p:cNvPr>
          <p:cNvGrpSpPr/>
          <p:nvPr/>
        </p:nvGrpSpPr>
        <p:grpSpPr>
          <a:xfrm>
            <a:off x="818426" y="1305184"/>
            <a:ext cx="2343564" cy="2402028"/>
            <a:chOff x="-3819848" y="-922802"/>
            <a:chExt cx="2343564" cy="2402028"/>
          </a:xfrm>
        </p:grpSpPr>
        <p:sp>
          <p:nvSpPr>
            <p:cNvPr id="5" name="Rectangle 4">
              <a:extLst>
                <a:ext uri="{FF2B5EF4-FFF2-40B4-BE49-F238E27FC236}">
                  <a16:creationId xmlns:a16="http://schemas.microsoft.com/office/drawing/2014/main" id="{DA161D41-CD8C-4C2E-8928-F3635634D563}"/>
                </a:ext>
              </a:extLst>
            </p:cNvPr>
            <p:cNvSpPr/>
            <p:nvPr/>
          </p:nvSpPr>
          <p:spPr>
            <a:xfrm>
              <a:off x="-3819848" y="-922802"/>
              <a:ext cx="2343564" cy="2402028"/>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sp>
        <p:sp>
          <p:nvSpPr>
            <p:cNvPr id="6" name="TextBox 5">
              <a:extLst>
                <a:ext uri="{FF2B5EF4-FFF2-40B4-BE49-F238E27FC236}">
                  <a16:creationId xmlns:a16="http://schemas.microsoft.com/office/drawing/2014/main" id="{1E73375C-D049-4A87-909A-D33E6B4996FC}"/>
                </a:ext>
              </a:extLst>
            </p:cNvPr>
            <p:cNvSpPr txBox="1"/>
            <p:nvPr/>
          </p:nvSpPr>
          <p:spPr>
            <a:xfrm>
              <a:off x="-3819848" y="-92513"/>
              <a:ext cx="2343564" cy="14412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1492" tIns="0" rIns="231492" bIns="330200" numCol="1" spcCol="1270" anchor="t" anchorCtr="0">
              <a:noAutofit/>
            </a:bodyPr>
            <a:lstStyle/>
            <a:p>
              <a:pPr marL="0" lvl="0" indent="0" algn="l" defTabSz="622300">
                <a:lnSpc>
                  <a:spcPct val="90000"/>
                </a:lnSpc>
                <a:spcBef>
                  <a:spcPct val="0"/>
                </a:spcBef>
                <a:spcAft>
                  <a:spcPct val="35000"/>
                </a:spcAft>
                <a:buNone/>
              </a:pPr>
              <a:r>
                <a:rPr lang="en-US" sz="1400" kern="1200" dirty="0"/>
                <a:t>Local PowerShell session authenticates against remote client.</a:t>
              </a:r>
              <a:br>
                <a:rPr lang="en-US" sz="1400" kern="1200" dirty="0"/>
              </a:br>
              <a:br>
                <a:rPr lang="en-US" sz="1400" kern="1200" dirty="0"/>
              </a:br>
              <a:r>
                <a:rPr lang="en-US" sz="1400" kern="1200" dirty="0"/>
                <a:t>- Enter-</a:t>
              </a:r>
              <a:r>
                <a:rPr lang="en-US" sz="1400" kern="1200" dirty="0" err="1"/>
                <a:t>PSSession</a:t>
              </a:r>
              <a:endParaRPr lang="en-US" sz="1400" kern="1200" dirty="0"/>
            </a:p>
            <a:p>
              <a:pPr marL="0" lvl="0" indent="0" algn="l" defTabSz="622300">
                <a:lnSpc>
                  <a:spcPct val="90000"/>
                </a:lnSpc>
                <a:spcBef>
                  <a:spcPct val="0"/>
                </a:spcBef>
                <a:spcAft>
                  <a:spcPct val="35000"/>
                </a:spcAft>
                <a:buNone/>
              </a:pPr>
              <a:r>
                <a:rPr lang="en-US" sz="1400" b="0" kern="1200" dirty="0"/>
                <a:t>- Invoke-Command</a:t>
              </a:r>
            </a:p>
            <a:p>
              <a:pPr marL="0" lvl="0" indent="0" algn="l" defTabSz="622300">
                <a:lnSpc>
                  <a:spcPct val="90000"/>
                </a:lnSpc>
                <a:spcBef>
                  <a:spcPct val="0"/>
                </a:spcBef>
                <a:spcAft>
                  <a:spcPct val="35000"/>
                </a:spcAft>
                <a:buNone/>
              </a:pPr>
              <a:r>
                <a:rPr lang="en-US" sz="1400" b="0" kern="1200" dirty="0"/>
                <a:t>- Any CIM cmdlets</a:t>
              </a:r>
            </a:p>
          </p:txBody>
        </p:sp>
      </p:grpSp>
      <p:grpSp>
        <p:nvGrpSpPr>
          <p:cNvPr id="7" name="Group 6">
            <a:extLst>
              <a:ext uri="{FF2B5EF4-FFF2-40B4-BE49-F238E27FC236}">
                <a16:creationId xmlns:a16="http://schemas.microsoft.com/office/drawing/2014/main" id="{53B8256A-2B9C-4311-B914-AB200FC1E85A}"/>
              </a:ext>
            </a:extLst>
          </p:cNvPr>
          <p:cNvGrpSpPr/>
          <p:nvPr/>
        </p:nvGrpSpPr>
        <p:grpSpPr>
          <a:xfrm>
            <a:off x="818426" y="1239923"/>
            <a:ext cx="2343564" cy="960811"/>
            <a:chOff x="194" y="0"/>
            <a:chExt cx="2343564" cy="960811"/>
          </a:xfrm>
        </p:grpSpPr>
        <p:sp>
          <p:nvSpPr>
            <p:cNvPr id="8" name="Rectangle 7">
              <a:extLst>
                <a:ext uri="{FF2B5EF4-FFF2-40B4-BE49-F238E27FC236}">
                  <a16:creationId xmlns:a16="http://schemas.microsoft.com/office/drawing/2014/main" id="{5D386089-03DA-4060-8DB6-1AE579A11B97}"/>
                </a:ext>
              </a:extLst>
            </p:cNvPr>
            <p:cNvSpPr/>
            <p:nvPr/>
          </p:nvSpPr>
          <p:spPr>
            <a:xfrm>
              <a:off x="194" y="0"/>
              <a:ext cx="2343564" cy="960811"/>
            </a:xfrm>
            <a:prstGeom prst="rect">
              <a:avLst/>
            </a:prstGeom>
            <a:noFill/>
            <a:ln>
              <a:noFill/>
            </a:ln>
            <a:sp3d/>
          </p:spPr>
          <p:style>
            <a:lnRef idx="2">
              <a:scrgbClr r="0" g="0" b="0"/>
            </a:lnRef>
            <a:fillRef idx="1">
              <a:scrgbClr r="0" g="0" b="0"/>
            </a:fillRef>
            <a:effectRef idx="1">
              <a:schemeClr val="accent5">
                <a:hueOff val="0"/>
                <a:satOff val="0"/>
                <a:lumOff val="0"/>
                <a:alphaOff val="0"/>
              </a:schemeClr>
            </a:effectRef>
            <a:fontRef idx="minor">
              <a:schemeClr val="lt1"/>
            </a:fontRef>
          </p:style>
        </p:sp>
        <p:sp>
          <p:nvSpPr>
            <p:cNvPr id="9" name="TextBox 8">
              <a:extLst>
                <a:ext uri="{FF2B5EF4-FFF2-40B4-BE49-F238E27FC236}">
                  <a16:creationId xmlns:a16="http://schemas.microsoft.com/office/drawing/2014/main" id="{CFD96A2A-24FC-47EC-8C24-5109ECAF005D}"/>
                </a:ext>
              </a:extLst>
            </p:cNvPr>
            <p:cNvSpPr txBox="1"/>
            <p:nvPr/>
          </p:nvSpPr>
          <p:spPr>
            <a:xfrm>
              <a:off x="194" y="0"/>
              <a:ext cx="2343564" cy="96081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31492" tIns="165100" rIns="231492" bIns="165100" numCol="1" spcCol="1270" anchor="ctr" anchorCtr="0">
              <a:noAutofit/>
            </a:bodyPr>
            <a:lstStyle/>
            <a:p>
              <a:pPr marL="0" lvl="0" indent="0" algn="l" defTabSz="2133600">
                <a:lnSpc>
                  <a:spcPct val="90000"/>
                </a:lnSpc>
                <a:spcBef>
                  <a:spcPct val="0"/>
                </a:spcBef>
                <a:spcAft>
                  <a:spcPct val="35000"/>
                </a:spcAft>
                <a:buNone/>
              </a:pPr>
              <a:r>
                <a:rPr lang="en-US" sz="4800" kern="1200" dirty="0"/>
                <a:t>01</a:t>
              </a:r>
            </a:p>
          </p:txBody>
        </p:sp>
      </p:grpSp>
      <p:pic>
        <p:nvPicPr>
          <p:cNvPr id="13" name="Picture 12">
            <a:extLst>
              <a:ext uri="{FF2B5EF4-FFF2-40B4-BE49-F238E27FC236}">
                <a16:creationId xmlns:a16="http://schemas.microsoft.com/office/drawing/2014/main" id="{1BBA5B59-9F9D-479D-B40A-9247CF731A28}"/>
              </a:ext>
            </a:extLst>
          </p:cNvPr>
          <p:cNvPicPr>
            <a:picLocks noChangeAspect="1"/>
          </p:cNvPicPr>
          <p:nvPr/>
        </p:nvPicPr>
        <p:blipFill>
          <a:blip r:embed="rId3"/>
          <a:stretch>
            <a:fillRect/>
          </a:stretch>
        </p:blipFill>
        <p:spPr>
          <a:xfrm>
            <a:off x="3467654" y="1305184"/>
            <a:ext cx="2347163" cy="2408129"/>
          </a:xfrm>
          <a:prstGeom prst="rect">
            <a:avLst/>
          </a:prstGeom>
        </p:spPr>
      </p:pic>
      <p:grpSp>
        <p:nvGrpSpPr>
          <p:cNvPr id="15" name="Group 14">
            <a:extLst>
              <a:ext uri="{FF2B5EF4-FFF2-40B4-BE49-F238E27FC236}">
                <a16:creationId xmlns:a16="http://schemas.microsoft.com/office/drawing/2014/main" id="{975E6063-F4EB-4F9A-8B45-92EAD3737E8E}"/>
              </a:ext>
            </a:extLst>
          </p:cNvPr>
          <p:cNvGrpSpPr/>
          <p:nvPr/>
        </p:nvGrpSpPr>
        <p:grpSpPr>
          <a:xfrm>
            <a:off x="3467654" y="1305184"/>
            <a:ext cx="2343564" cy="960811"/>
            <a:chOff x="2531243" y="0"/>
            <a:chExt cx="2343564" cy="960811"/>
          </a:xfrm>
        </p:grpSpPr>
        <p:sp>
          <p:nvSpPr>
            <p:cNvPr id="16" name="Rectangle 15">
              <a:extLst>
                <a:ext uri="{FF2B5EF4-FFF2-40B4-BE49-F238E27FC236}">
                  <a16:creationId xmlns:a16="http://schemas.microsoft.com/office/drawing/2014/main" id="{F6673723-8C18-4710-BFF0-AD4D69C2F59E}"/>
                </a:ext>
              </a:extLst>
            </p:cNvPr>
            <p:cNvSpPr/>
            <p:nvPr/>
          </p:nvSpPr>
          <p:spPr>
            <a:xfrm>
              <a:off x="2531243" y="0"/>
              <a:ext cx="2343564" cy="960811"/>
            </a:xfrm>
            <a:prstGeom prst="rect">
              <a:avLst/>
            </a:prstGeom>
            <a:noFill/>
            <a:ln>
              <a:noFill/>
            </a:ln>
            <a:sp3d/>
          </p:spPr>
          <p:style>
            <a:lnRef idx="2">
              <a:scrgbClr r="0" g="0" b="0"/>
            </a:lnRef>
            <a:fillRef idx="1">
              <a:scrgbClr r="0" g="0" b="0"/>
            </a:fillRef>
            <a:effectRef idx="1">
              <a:schemeClr val="accent5">
                <a:hueOff val="6718086"/>
                <a:satOff val="-3139"/>
                <a:lumOff val="-3529"/>
                <a:alphaOff val="0"/>
              </a:schemeClr>
            </a:effectRef>
            <a:fontRef idx="minor">
              <a:schemeClr val="lt1"/>
            </a:fontRef>
          </p:style>
        </p:sp>
        <p:sp>
          <p:nvSpPr>
            <p:cNvPr id="17" name="TextBox 16">
              <a:extLst>
                <a:ext uri="{FF2B5EF4-FFF2-40B4-BE49-F238E27FC236}">
                  <a16:creationId xmlns:a16="http://schemas.microsoft.com/office/drawing/2014/main" id="{C781930C-49CE-48F5-B60F-CDC4D167B8FC}"/>
                </a:ext>
              </a:extLst>
            </p:cNvPr>
            <p:cNvSpPr txBox="1"/>
            <p:nvPr/>
          </p:nvSpPr>
          <p:spPr>
            <a:xfrm>
              <a:off x="2531243" y="0"/>
              <a:ext cx="2343564" cy="96081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31492" tIns="165100" rIns="231492" bIns="165100" numCol="1" spcCol="1270" anchor="ctr" anchorCtr="0">
              <a:noAutofit/>
            </a:bodyPr>
            <a:lstStyle/>
            <a:p>
              <a:pPr marL="0" lvl="0" indent="0" algn="l" defTabSz="2133600">
                <a:lnSpc>
                  <a:spcPct val="90000"/>
                </a:lnSpc>
                <a:spcBef>
                  <a:spcPct val="0"/>
                </a:spcBef>
                <a:spcAft>
                  <a:spcPct val="35000"/>
                </a:spcAft>
                <a:buNone/>
              </a:pPr>
              <a:r>
                <a:rPr lang="en-US" sz="4800" kern="1200" dirty="0"/>
                <a:t>02</a:t>
              </a:r>
            </a:p>
          </p:txBody>
        </p:sp>
      </p:grpSp>
      <p:sp>
        <p:nvSpPr>
          <p:cNvPr id="14" name="Content Placeholder 2">
            <a:extLst>
              <a:ext uri="{FF2B5EF4-FFF2-40B4-BE49-F238E27FC236}">
                <a16:creationId xmlns:a16="http://schemas.microsoft.com/office/drawing/2014/main" id="{E3B91BE4-0221-40F6-8A7A-13CA659BC76E}"/>
              </a:ext>
            </a:extLst>
          </p:cNvPr>
          <p:cNvSpPr>
            <a:spLocks noGrp="1"/>
          </p:cNvSpPr>
          <p:nvPr>
            <p:ph idx="1"/>
          </p:nvPr>
        </p:nvSpPr>
        <p:spPr>
          <a:xfrm>
            <a:off x="6677024" y="1239923"/>
            <a:ext cx="4867276" cy="2990591"/>
          </a:xfrm>
        </p:spPr>
        <p:txBody>
          <a:bodyPr>
            <a:normAutofit lnSpcReduction="10000"/>
          </a:bodyPr>
          <a:lstStyle/>
          <a:p>
            <a:r>
              <a:rPr lang="en-US" sz="2400" b="1" dirty="0">
                <a:solidFill>
                  <a:schemeClr val="tx1"/>
                </a:solidFill>
              </a:rPr>
              <a:t>PS Remoting was designed to work with Active Directory</a:t>
            </a:r>
          </a:p>
          <a:p>
            <a:r>
              <a:rPr lang="en-US" sz="2400" b="1" dirty="0">
                <a:solidFill>
                  <a:schemeClr val="tx1"/>
                </a:solidFill>
              </a:rPr>
              <a:t>Authentication occurs using </a:t>
            </a:r>
            <a:r>
              <a:rPr lang="en-US" sz="2400" b="1" dirty="0">
                <a:solidFill>
                  <a:srgbClr val="FFFF00"/>
                </a:solidFill>
              </a:rPr>
              <a:t>Kerberos for AD Domain-joined computers</a:t>
            </a:r>
          </a:p>
          <a:p>
            <a:r>
              <a:rPr lang="en-US" sz="2400" b="1" dirty="0">
                <a:solidFill>
                  <a:schemeClr val="tx1"/>
                </a:solidFill>
              </a:rPr>
              <a:t>Authentication occurs using </a:t>
            </a:r>
            <a:br>
              <a:rPr lang="en-US" sz="2400" b="1" dirty="0">
                <a:solidFill>
                  <a:schemeClr val="tx1"/>
                </a:solidFill>
              </a:rPr>
            </a:br>
            <a:r>
              <a:rPr lang="en-US" sz="2400" b="1" dirty="0">
                <a:solidFill>
                  <a:srgbClr val="FF0000"/>
                </a:solidFill>
              </a:rPr>
              <a:t>NTLM for workgroup computers</a:t>
            </a:r>
          </a:p>
          <a:p>
            <a:pPr marL="0" indent="0">
              <a:buNone/>
            </a:pPr>
            <a:endParaRPr lang="en-US" dirty="0">
              <a:solidFill>
                <a:schemeClr val="tx1"/>
              </a:solidFill>
            </a:endParaRPr>
          </a:p>
        </p:txBody>
      </p:sp>
    </p:spTree>
    <p:extLst>
      <p:ext uri="{BB962C8B-B14F-4D97-AF65-F5344CB8AC3E}">
        <p14:creationId xmlns:p14="http://schemas.microsoft.com/office/powerpoint/2010/main" val="2024460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2000"/>
                            </p:stCondLst>
                            <p:childTnLst>
                              <p:par>
                                <p:cTn id="13" presetID="10" presetClass="entr" presetSubtype="0" fill="hold" nodeType="after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3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4000"/>
                            </p:stCondLst>
                            <p:childTnLst>
                              <p:par>
                                <p:cTn id="21" presetID="42" presetClass="entr" presetSubtype="0" fill="hold" grpId="0" nodeType="afterEffect">
                                  <p:stCondLst>
                                    <p:cond delay="100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fade">
                                      <p:cBhvr>
                                        <p:cTn id="23" dur="1000"/>
                                        <p:tgtEl>
                                          <p:spTgt spid="14">
                                            <p:txEl>
                                              <p:pRg st="0" end="0"/>
                                            </p:txEl>
                                          </p:spTgt>
                                        </p:tgtEl>
                                      </p:cBhvr>
                                    </p:animEffect>
                                    <p:anim calcmode="lin" valueType="num">
                                      <p:cBhvr>
                                        <p:cTn id="24"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26" fill="hold">
                            <p:stCondLst>
                              <p:cond delay="6000"/>
                            </p:stCondLst>
                            <p:childTnLst>
                              <p:par>
                                <p:cTn id="27" presetID="42" presetClass="entr" presetSubtype="0" fill="hold" grpId="0" nodeType="afterEffect">
                                  <p:stCondLst>
                                    <p:cond delay="1000"/>
                                  </p:stCondLst>
                                  <p:childTnLst>
                                    <p:set>
                                      <p:cBhvr>
                                        <p:cTn id="28" dur="1" fill="hold">
                                          <p:stCondLst>
                                            <p:cond delay="0"/>
                                          </p:stCondLst>
                                        </p:cTn>
                                        <p:tgtEl>
                                          <p:spTgt spid="14">
                                            <p:txEl>
                                              <p:pRg st="1" end="1"/>
                                            </p:txEl>
                                          </p:spTgt>
                                        </p:tgtEl>
                                        <p:attrNameLst>
                                          <p:attrName>style.visibility</p:attrName>
                                        </p:attrNameLst>
                                      </p:cBhvr>
                                      <p:to>
                                        <p:strVal val="visible"/>
                                      </p:to>
                                    </p:set>
                                    <p:animEffect transition="in" filter="fade">
                                      <p:cBhvr>
                                        <p:cTn id="29" dur="1000"/>
                                        <p:tgtEl>
                                          <p:spTgt spid="14">
                                            <p:txEl>
                                              <p:pRg st="1" end="1"/>
                                            </p:txEl>
                                          </p:spTgt>
                                        </p:tgtEl>
                                      </p:cBhvr>
                                    </p:animEffect>
                                    <p:anim calcmode="lin" valueType="num">
                                      <p:cBhvr>
                                        <p:cTn id="30"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par>
                          <p:cTn id="32" fill="hold">
                            <p:stCondLst>
                              <p:cond delay="8000"/>
                            </p:stCondLst>
                            <p:childTnLst>
                              <p:par>
                                <p:cTn id="33" presetID="42" presetClass="entr" presetSubtype="0" fill="hold" grpId="0" nodeType="afterEffect">
                                  <p:stCondLst>
                                    <p:cond delay="1000"/>
                                  </p:stCondLst>
                                  <p:childTnLst>
                                    <p:set>
                                      <p:cBhvr>
                                        <p:cTn id="34" dur="1" fill="hold">
                                          <p:stCondLst>
                                            <p:cond delay="0"/>
                                          </p:stCondLst>
                                        </p:cTn>
                                        <p:tgtEl>
                                          <p:spTgt spid="14">
                                            <p:txEl>
                                              <p:pRg st="2" end="2"/>
                                            </p:txEl>
                                          </p:spTgt>
                                        </p:tgtEl>
                                        <p:attrNameLst>
                                          <p:attrName>style.visibility</p:attrName>
                                        </p:attrNameLst>
                                      </p:cBhvr>
                                      <p:to>
                                        <p:strVal val="visible"/>
                                      </p:to>
                                    </p:set>
                                    <p:animEffect transition="in" filter="fade">
                                      <p:cBhvr>
                                        <p:cTn id="35" dur="1000"/>
                                        <p:tgtEl>
                                          <p:spTgt spid="14">
                                            <p:txEl>
                                              <p:pRg st="2" end="2"/>
                                            </p:txEl>
                                          </p:spTgt>
                                        </p:tgtEl>
                                      </p:cBhvr>
                                    </p:animEffect>
                                    <p:anim calcmode="lin" valueType="num">
                                      <p:cBhvr>
                                        <p:cTn id="36"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760316F1-A3DC-40B3-8710-090F42F6B07E}"/>
              </a:ext>
            </a:extLst>
          </p:cNvPr>
          <p:cNvSpPr>
            <a:spLocks noGrp="1"/>
          </p:cNvSpPr>
          <p:nvPr>
            <p:ph type="title"/>
          </p:nvPr>
        </p:nvSpPr>
        <p:spPr>
          <a:xfrm>
            <a:off x="684212" y="4487332"/>
            <a:ext cx="8534400" cy="1507067"/>
          </a:xfrm>
        </p:spPr>
        <p:txBody>
          <a:bodyPr/>
          <a:lstStyle/>
          <a:p>
            <a:r>
              <a:rPr lang="en-US" dirty="0" err="1">
                <a:solidFill>
                  <a:schemeClr val="tx2">
                    <a:lumMod val="75000"/>
                  </a:schemeClr>
                </a:solidFill>
              </a:rPr>
              <a:t>Powershell</a:t>
            </a:r>
            <a:r>
              <a:rPr lang="en-US" dirty="0">
                <a:solidFill>
                  <a:schemeClr val="tx2">
                    <a:lumMod val="75000"/>
                  </a:schemeClr>
                </a:solidFill>
              </a:rPr>
              <a:t> authentication</a:t>
            </a:r>
          </a:p>
        </p:txBody>
      </p:sp>
      <p:pic>
        <p:nvPicPr>
          <p:cNvPr id="15" name="Picture 14">
            <a:extLst>
              <a:ext uri="{FF2B5EF4-FFF2-40B4-BE49-F238E27FC236}">
                <a16:creationId xmlns:a16="http://schemas.microsoft.com/office/drawing/2014/main" id="{679D6E7B-7F53-4FF0-A942-3F317C84A3AE}"/>
              </a:ext>
            </a:extLst>
          </p:cNvPr>
          <p:cNvPicPr>
            <a:picLocks noChangeAspect="1"/>
          </p:cNvPicPr>
          <p:nvPr/>
        </p:nvPicPr>
        <p:blipFill>
          <a:blip r:embed="rId3"/>
          <a:stretch>
            <a:fillRect/>
          </a:stretch>
        </p:blipFill>
        <p:spPr>
          <a:xfrm>
            <a:off x="0" y="886829"/>
            <a:ext cx="12192000" cy="3560342"/>
          </a:xfrm>
          <a:prstGeom prst="rect">
            <a:avLst/>
          </a:prstGeom>
        </p:spPr>
      </p:pic>
    </p:spTree>
    <p:extLst>
      <p:ext uri="{BB962C8B-B14F-4D97-AF65-F5344CB8AC3E}">
        <p14:creationId xmlns:p14="http://schemas.microsoft.com/office/powerpoint/2010/main" val="25325144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A2B6-DF66-4BB8-8131-8DD7FCE6B3F3}"/>
              </a:ext>
            </a:extLst>
          </p:cNvPr>
          <p:cNvSpPr>
            <a:spLocks noGrp="1"/>
          </p:cNvSpPr>
          <p:nvPr>
            <p:ph type="title"/>
          </p:nvPr>
        </p:nvSpPr>
        <p:spPr>
          <a:xfrm>
            <a:off x="671149" y="5179079"/>
            <a:ext cx="8534400" cy="854508"/>
          </a:xfrm>
        </p:spPr>
        <p:txBody>
          <a:bodyPr/>
          <a:lstStyle/>
          <a:p>
            <a:r>
              <a:rPr lang="en-US" dirty="0">
                <a:solidFill>
                  <a:schemeClr val="tx2">
                    <a:lumMod val="75000"/>
                  </a:schemeClr>
                </a:solidFill>
              </a:rPr>
              <a:t>CIM vs WMI: What’s the difference?</a:t>
            </a:r>
            <a:endParaRPr lang="en-US" dirty="0"/>
          </a:p>
        </p:txBody>
      </p:sp>
      <p:sp>
        <p:nvSpPr>
          <p:cNvPr id="3" name="Content Placeholder 2">
            <a:extLst>
              <a:ext uri="{FF2B5EF4-FFF2-40B4-BE49-F238E27FC236}">
                <a16:creationId xmlns:a16="http://schemas.microsoft.com/office/drawing/2014/main" id="{7259DBA4-0909-4B5A-9826-F25E448D37E1}"/>
              </a:ext>
            </a:extLst>
          </p:cNvPr>
          <p:cNvSpPr>
            <a:spLocks noGrp="1"/>
          </p:cNvSpPr>
          <p:nvPr>
            <p:ph idx="1"/>
          </p:nvPr>
        </p:nvSpPr>
        <p:spPr>
          <a:xfrm>
            <a:off x="684212" y="523875"/>
            <a:ext cx="8534400" cy="4219575"/>
          </a:xfrm>
        </p:spPr>
        <p:txBody>
          <a:bodyPr>
            <a:normAutofit/>
          </a:bodyPr>
          <a:lstStyle/>
          <a:p>
            <a:r>
              <a:rPr lang="en-US" sz="2400" b="1" dirty="0">
                <a:solidFill>
                  <a:schemeClr val="tx1"/>
                </a:solidFill>
              </a:rPr>
              <a:t>CIM is WMI and WMI is CIM. </a:t>
            </a:r>
            <a:r>
              <a:rPr lang="en-US" sz="2400" b="1" dirty="0">
                <a:solidFill>
                  <a:srgbClr val="FFFF00"/>
                </a:solidFill>
              </a:rPr>
              <a:t>What? </a:t>
            </a:r>
            <a:r>
              <a:rPr lang="en-US" sz="2400" b="1" dirty="0">
                <a:solidFill>
                  <a:schemeClr val="tx1"/>
                </a:solidFill>
              </a:rPr>
              <a:t>It’s confusing….</a:t>
            </a:r>
          </a:p>
          <a:p>
            <a:endParaRPr lang="en-US" sz="2400" b="1" dirty="0">
              <a:solidFill>
                <a:schemeClr val="tx1"/>
              </a:solidFill>
            </a:endParaRPr>
          </a:p>
          <a:p>
            <a:r>
              <a:rPr lang="en-US" sz="2400" b="1" dirty="0">
                <a:solidFill>
                  <a:schemeClr val="tx1"/>
                </a:solidFill>
              </a:rPr>
              <a:t>WMI is </a:t>
            </a:r>
            <a:r>
              <a:rPr lang="en-US" sz="2400" b="1" dirty="0">
                <a:solidFill>
                  <a:srgbClr val="FFFF00"/>
                </a:solidFill>
              </a:rPr>
              <a:t>Microsoft’s version </a:t>
            </a:r>
            <a:r>
              <a:rPr lang="en-US" sz="2400" b="1" dirty="0">
                <a:solidFill>
                  <a:schemeClr val="tx1"/>
                </a:solidFill>
              </a:rPr>
              <a:t>of an open standard called Common Information Model (aka CIM)</a:t>
            </a:r>
          </a:p>
          <a:p>
            <a:endParaRPr lang="en-US" sz="2400" b="1" dirty="0">
              <a:solidFill>
                <a:schemeClr val="tx1"/>
              </a:solidFill>
            </a:endParaRPr>
          </a:p>
          <a:p>
            <a:r>
              <a:rPr lang="en-US" sz="2400" b="1" dirty="0">
                <a:solidFill>
                  <a:schemeClr val="tx1"/>
                </a:solidFill>
              </a:rPr>
              <a:t>When CIM was created, there was </a:t>
            </a:r>
            <a:r>
              <a:rPr lang="en-US" sz="2400" b="1" dirty="0">
                <a:solidFill>
                  <a:srgbClr val="FFFF00"/>
                </a:solidFill>
              </a:rPr>
              <a:t>no specification</a:t>
            </a:r>
            <a:r>
              <a:rPr lang="en-US" sz="2400" b="1" dirty="0">
                <a:solidFill>
                  <a:schemeClr val="tx1"/>
                </a:solidFill>
              </a:rPr>
              <a:t> for networking</a:t>
            </a:r>
          </a:p>
          <a:p>
            <a:pPr marL="0" indent="0">
              <a:buNone/>
            </a:pPr>
            <a:endParaRPr lang="en-US" dirty="0">
              <a:solidFill>
                <a:schemeClr val="tx1"/>
              </a:solidFill>
            </a:endParaRPr>
          </a:p>
        </p:txBody>
      </p:sp>
    </p:spTree>
    <p:extLst>
      <p:ext uri="{BB962C8B-B14F-4D97-AF65-F5344CB8AC3E}">
        <p14:creationId xmlns:p14="http://schemas.microsoft.com/office/powerpoint/2010/main" val="849397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A2B6-DF66-4BB8-8131-8DD7FCE6B3F3}"/>
              </a:ext>
            </a:extLst>
          </p:cNvPr>
          <p:cNvSpPr>
            <a:spLocks noGrp="1"/>
          </p:cNvSpPr>
          <p:nvPr>
            <p:ph type="title"/>
          </p:nvPr>
        </p:nvSpPr>
        <p:spPr>
          <a:xfrm>
            <a:off x="671149" y="5181534"/>
            <a:ext cx="8534400" cy="835257"/>
          </a:xfrm>
        </p:spPr>
        <p:txBody>
          <a:bodyPr/>
          <a:lstStyle/>
          <a:p>
            <a:r>
              <a:rPr lang="en-US" dirty="0">
                <a:solidFill>
                  <a:schemeClr val="tx2">
                    <a:lumMod val="75000"/>
                  </a:schemeClr>
                </a:solidFill>
              </a:rPr>
              <a:t>CIM vs WMI: What’s the difference?</a:t>
            </a:r>
            <a:endParaRPr lang="en-US" dirty="0"/>
          </a:p>
        </p:txBody>
      </p:sp>
      <p:sp>
        <p:nvSpPr>
          <p:cNvPr id="3" name="Content Placeholder 2">
            <a:extLst>
              <a:ext uri="{FF2B5EF4-FFF2-40B4-BE49-F238E27FC236}">
                <a16:creationId xmlns:a16="http://schemas.microsoft.com/office/drawing/2014/main" id="{7259DBA4-0909-4B5A-9826-F25E448D37E1}"/>
              </a:ext>
            </a:extLst>
          </p:cNvPr>
          <p:cNvSpPr>
            <a:spLocks noGrp="1"/>
          </p:cNvSpPr>
          <p:nvPr>
            <p:ph idx="1"/>
          </p:nvPr>
        </p:nvSpPr>
        <p:spPr>
          <a:xfrm>
            <a:off x="684212" y="423512"/>
            <a:ext cx="9974263" cy="4541319"/>
          </a:xfrm>
        </p:spPr>
        <p:txBody>
          <a:bodyPr>
            <a:normAutofit/>
          </a:bodyPr>
          <a:lstStyle/>
          <a:p>
            <a:r>
              <a:rPr lang="en-US" sz="2400" b="1" dirty="0">
                <a:solidFill>
                  <a:schemeClr val="tx1"/>
                </a:solidFill>
              </a:rPr>
              <a:t>Microsoft chose to use </a:t>
            </a:r>
            <a:r>
              <a:rPr lang="en-US" sz="2400" b="1" dirty="0">
                <a:solidFill>
                  <a:srgbClr val="FFFF00"/>
                </a:solidFill>
              </a:rPr>
              <a:t>DCOM and RPC </a:t>
            </a:r>
            <a:r>
              <a:rPr lang="en-US" sz="2400" b="1" dirty="0">
                <a:solidFill>
                  <a:schemeClr val="tx1"/>
                </a:solidFill>
              </a:rPr>
              <a:t>as the method to send and receive data. Their version of the standard was called </a:t>
            </a:r>
            <a:r>
              <a:rPr lang="en-US" sz="2400" b="1" dirty="0">
                <a:solidFill>
                  <a:srgbClr val="FF0000"/>
                </a:solidFill>
              </a:rPr>
              <a:t>WMI</a:t>
            </a:r>
          </a:p>
          <a:p>
            <a:endParaRPr lang="en-US" sz="1200" b="1" dirty="0">
              <a:solidFill>
                <a:schemeClr val="tx1"/>
              </a:solidFill>
            </a:endParaRPr>
          </a:p>
          <a:p>
            <a:r>
              <a:rPr lang="en-US" sz="2400" b="1" dirty="0">
                <a:solidFill>
                  <a:schemeClr val="tx1"/>
                </a:solidFill>
              </a:rPr>
              <a:t>In </a:t>
            </a:r>
            <a:r>
              <a:rPr lang="en-US" sz="2400" b="1" dirty="0">
                <a:solidFill>
                  <a:srgbClr val="FFFF00"/>
                </a:solidFill>
              </a:rPr>
              <a:t>2012</a:t>
            </a:r>
            <a:r>
              <a:rPr lang="en-US" sz="2400" b="1" dirty="0">
                <a:solidFill>
                  <a:schemeClr val="tx1"/>
                </a:solidFill>
              </a:rPr>
              <a:t>, MS released </a:t>
            </a:r>
            <a:r>
              <a:rPr lang="en-US" sz="2400" b="1" dirty="0">
                <a:solidFill>
                  <a:srgbClr val="FFFF00"/>
                </a:solidFill>
              </a:rPr>
              <a:t>a new version of WMI</a:t>
            </a:r>
            <a:r>
              <a:rPr lang="en-US" sz="2400" b="1" dirty="0">
                <a:solidFill>
                  <a:schemeClr val="tx1"/>
                </a:solidFill>
              </a:rPr>
              <a:t>. But the knuckleheads didn’t give it a unique name! </a:t>
            </a:r>
          </a:p>
          <a:p>
            <a:endParaRPr lang="en-US" sz="1200" b="1" dirty="0">
              <a:solidFill>
                <a:schemeClr val="tx1"/>
              </a:solidFill>
            </a:endParaRPr>
          </a:p>
          <a:p>
            <a:r>
              <a:rPr lang="en-US" sz="2400" b="1" dirty="0">
                <a:solidFill>
                  <a:schemeClr val="tx1"/>
                </a:solidFill>
              </a:rPr>
              <a:t>This new version uses </a:t>
            </a:r>
            <a:r>
              <a:rPr lang="en-US" sz="2400" b="1" dirty="0">
                <a:solidFill>
                  <a:srgbClr val="FF0000"/>
                </a:solidFill>
              </a:rPr>
              <a:t>WS-MAN instead of DCOM &amp; RPC</a:t>
            </a:r>
            <a:r>
              <a:rPr lang="en-US" sz="2400" b="1" dirty="0">
                <a:solidFill>
                  <a:schemeClr val="tx1"/>
                </a:solidFill>
              </a:rPr>
              <a:t>.</a:t>
            </a:r>
          </a:p>
          <a:p>
            <a:endParaRPr lang="en-US" sz="1200" b="1" dirty="0">
              <a:solidFill>
                <a:schemeClr val="tx1"/>
              </a:solidFill>
            </a:endParaRPr>
          </a:p>
          <a:p>
            <a:r>
              <a:rPr lang="en-US" sz="2400" b="1" dirty="0">
                <a:solidFill>
                  <a:schemeClr val="tx1"/>
                </a:solidFill>
              </a:rPr>
              <a:t>It became known as </a:t>
            </a:r>
            <a:r>
              <a:rPr lang="en-US" sz="2400" b="1" dirty="0">
                <a:solidFill>
                  <a:srgbClr val="FFFF00"/>
                </a:solidFill>
              </a:rPr>
              <a:t>CIM (or WinRM)</a:t>
            </a:r>
            <a:r>
              <a:rPr lang="en-US" sz="2400" b="1" dirty="0">
                <a:solidFill>
                  <a:schemeClr val="tx1"/>
                </a:solidFill>
              </a:rPr>
              <a:t>. The name stuck…</a:t>
            </a:r>
          </a:p>
        </p:txBody>
      </p:sp>
    </p:spTree>
    <p:extLst>
      <p:ext uri="{BB962C8B-B14F-4D97-AF65-F5344CB8AC3E}">
        <p14:creationId xmlns:p14="http://schemas.microsoft.com/office/powerpoint/2010/main" val="35731021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lumMod val="65000"/>
                <a:lumOff val="35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5" name="Title 1">
            <a:extLst>
              <a:ext uri="{FF2B5EF4-FFF2-40B4-BE49-F238E27FC236}">
                <a16:creationId xmlns:a16="http://schemas.microsoft.com/office/drawing/2014/main" id="{920DFF3B-A406-486D-84C9-414D220D329F}"/>
              </a:ext>
            </a:extLst>
          </p:cNvPr>
          <p:cNvSpPr>
            <a:spLocks noGrp="1"/>
          </p:cNvSpPr>
          <p:nvPr>
            <p:ph type="title"/>
          </p:nvPr>
        </p:nvSpPr>
        <p:spPr>
          <a:xfrm>
            <a:off x="818074" y="457199"/>
            <a:ext cx="8534400" cy="930703"/>
          </a:xfrm>
        </p:spPr>
        <p:txBody>
          <a:bodyPr/>
          <a:lstStyle/>
          <a:p>
            <a:r>
              <a:rPr lang="en-US">
                <a:solidFill>
                  <a:schemeClr val="tx2">
                    <a:lumMod val="75000"/>
                  </a:schemeClr>
                </a:solidFill>
              </a:rPr>
              <a:t>Who am i? </a:t>
            </a:r>
            <a:endParaRPr lang="en-US" dirty="0">
              <a:solidFill>
                <a:schemeClr val="tx2">
                  <a:lumMod val="75000"/>
                </a:schemeClr>
              </a:solidFill>
            </a:endParaRPr>
          </a:p>
        </p:txBody>
      </p:sp>
      <p:sp>
        <p:nvSpPr>
          <p:cNvPr id="36" name="Content Placeholder 2">
            <a:extLst>
              <a:ext uri="{FF2B5EF4-FFF2-40B4-BE49-F238E27FC236}">
                <a16:creationId xmlns:a16="http://schemas.microsoft.com/office/drawing/2014/main" id="{65B58003-6160-49D3-A888-66C4BDF3E734}"/>
              </a:ext>
            </a:extLst>
          </p:cNvPr>
          <p:cNvSpPr>
            <a:spLocks noGrp="1"/>
          </p:cNvSpPr>
          <p:nvPr>
            <p:ph idx="1"/>
          </p:nvPr>
        </p:nvSpPr>
        <p:spPr>
          <a:xfrm>
            <a:off x="818073" y="1169581"/>
            <a:ext cx="8929933" cy="5002619"/>
          </a:xfrm>
        </p:spPr>
        <p:txBody>
          <a:bodyPr>
            <a:noAutofit/>
          </a:bodyPr>
          <a:lstStyle/>
          <a:p>
            <a:r>
              <a:rPr lang="en-US" b="1" dirty="0">
                <a:solidFill>
                  <a:srgbClr val="FFFF00"/>
                </a:solidFill>
              </a:rPr>
              <a:t>Day Job:</a:t>
            </a:r>
            <a:r>
              <a:rPr lang="en-US" b="1" dirty="0">
                <a:solidFill>
                  <a:schemeClr val="tx1"/>
                </a:solidFill>
              </a:rPr>
              <a:t>			AD Engineer &amp; PowerShell Fanatic</a:t>
            </a:r>
          </a:p>
          <a:p>
            <a:r>
              <a:rPr lang="en-US" b="1" dirty="0">
                <a:solidFill>
                  <a:srgbClr val="FFFF00"/>
                </a:solidFill>
              </a:rPr>
              <a:t>PowerShell.org: </a:t>
            </a:r>
            <a:r>
              <a:rPr lang="en-US" b="1" dirty="0">
                <a:solidFill>
                  <a:schemeClr val="tx1"/>
                </a:solidFill>
              </a:rPr>
              <a:t>	Director of Community Engagement</a:t>
            </a:r>
          </a:p>
          <a:p>
            <a:r>
              <a:rPr lang="en-US" b="1" dirty="0">
                <a:solidFill>
                  <a:srgbClr val="FFFF00"/>
                </a:solidFill>
              </a:rPr>
              <a:t>RTPSUG:			</a:t>
            </a:r>
            <a:r>
              <a:rPr lang="en-US" b="1" dirty="0">
                <a:solidFill>
                  <a:schemeClr val="tx1"/>
                </a:solidFill>
              </a:rPr>
              <a:t>Leader (@RTPSUG) - 1300 members strong!</a:t>
            </a:r>
          </a:p>
          <a:p>
            <a:endParaRPr lang="en-US" b="1" dirty="0">
              <a:solidFill>
                <a:schemeClr val="tx1"/>
              </a:solidFill>
            </a:endParaRPr>
          </a:p>
          <a:p>
            <a:r>
              <a:rPr lang="en-US" b="1" dirty="0">
                <a:solidFill>
                  <a:srgbClr val="FFFF00"/>
                </a:solidFill>
              </a:rPr>
              <a:t>Blog: 	</a:t>
            </a:r>
            <a:r>
              <a:rPr lang="en-US" b="1" dirty="0">
                <a:solidFill>
                  <a:schemeClr val="tx1"/>
                </a:solidFill>
              </a:rPr>
              <a:t>			www.networkadm.in</a:t>
            </a:r>
          </a:p>
          <a:p>
            <a:r>
              <a:rPr lang="en-US" b="1" dirty="0">
                <a:solidFill>
                  <a:srgbClr val="FFFF00"/>
                </a:solidFill>
              </a:rPr>
              <a:t>Writer: 	</a:t>
            </a:r>
            <a:r>
              <a:rPr lang="en-US" b="1" dirty="0">
                <a:solidFill>
                  <a:schemeClr val="tx1"/>
                </a:solidFill>
              </a:rPr>
              <a:t>		4sysops.com &amp; ipswitch.com</a:t>
            </a:r>
          </a:p>
          <a:p>
            <a:r>
              <a:rPr lang="en-US" b="1" dirty="0">
                <a:solidFill>
                  <a:srgbClr val="FFFF00"/>
                </a:solidFill>
              </a:rPr>
              <a:t>Contributor: </a:t>
            </a:r>
            <a:r>
              <a:rPr lang="en-US" b="1" dirty="0">
                <a:solidFill>
                  <a:schemeClr val="tx1"/>
                </a:solidFill>
              </a:rPr>
              <a:t>		PowerShell Conference Book vol. 1 &amp; vol. 2</a:t>
            </a:r>
            <a:endParaRPr lang="en-US" b="1" dirty="0">
              <a:solidFill>
                <a:srgbClr val="FFFF00"/>
              </a:solidFill>
            </a:endParaRPr>
          </a:p>
          <a:p>
            <a:pPr marL="0" indent="0">
              <a:buNone/>
            </a:pPr>
            <a:endParaRPr lang="en-US" b="1" dirty="0">
              <a:solidFill>
                <a:schemeClr val="tx1"/>
              </a:solidFill>
            </a:endParaRPr>
          </a:p>
          <a:p>
            <a:r>
              <a:rPr lang="en-US" b="1" dirty="0">
                <a:solidFill>
                  <a:srgbClr val="FFFF00"/>
                </a:solidFill>
              </a:rPr>
              <a:t>Twitter: </a:t>
            </a:r>
            <a:r>
              <a:rPr lang="en-US" b="1" dirty="0">
                <a:solidFill>
                  <a:schemeClr val="tx1"/>
                </a:solidFill>
              </a:rPr>
              <a:t>			@</a:t>
            </a:r>
            <a:r>
              <a:rPr lang="en-US" b="1" dirty="0" err="1">
                <a:solidFill>
                  <a:schemeClr val="tx1"/>
                </a:solidFill>
              </a:rPr>
              <a:t>MikeKanakos</a:t>
            </a:r>
            <a:endParaRPr lang="en-US" b="1" dirty="0">
              <a:solidFill>
                <a:schemeClr val="tx1"/>
              </a:solidFill>
            </a:endParaRPr>
          </a:p>
          <a:p>
            <a:r>
              <a:rPr lang="en-US" b="1" dirty="0">
                <a:solidFill>
                  <a:srgbClr val="FFFF00"/>
                </a:solidFill>
              </a:rPr>
              <a:t>Email:</a:t>
            </a:r>
            <a:r>
              <a:rPr lang="en-US" b="1" dirty="0">
                <a:solidFill>
                  <a:schemeClr val="tx1"/>
                </a:solidFill>
              </a:rPr>
              <a:t>			mkanakos@gmail.com</a:t>
            </a:r>
          </a:p>
          <a:p>
            <a:r>
              <a:rPr lang="en-US" b="1" dirty="0">
                <a:solidFill>
                  <a:srgbClr val="FFFF00"/>
                </a:solidFill>
              </a:rPr>
              <a:t>GitHub:			</a:t>
            </a:r>
            <a:r>
              <a:rPr lang="en-US" b="1" dirty="0">
                <a:solidFill>
                  <a:schemeClr val="tx1"/>
                </a:solidFill>
              </a:rPr>
              <a:t>github.com/compwiz32</a:t>
            </a:r>
          </a:p>
        </p:txBody>
      </p:sp>
    </p:spTree>
    <p:extLst>
      <p:ext uri="{BB962C8B-B14F-4D97-AF65-F5344CB8AC3E}">
        <p14:creationId xmlns:p14="http://schemas.microsoft.com/office/powerpoint/2010/main" val="11852522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750"/>
                                        <p:tgtEl>
                                          <p:spTgt spid="3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animEffect transition="in" filter="fade">
                                      <p:cBhvr>
                                        <p:cTn id="11" dur="750"/>
                                        <p:tgtEl>
                                          <p:spTgt spid="36">
                                            <p:txEl>
                                              <p:pRg st="1" end="1"/>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animEffect transition="in" filter="fade">
                                      <p:cBhvr>
                                        <p:cTn id="15" dur="750"/>
                                        <p:tgtEl>
                                          <p:spTgt spid="36">
                                            <p:txEl>
                                              <p:pRg st="2" end="2"/>
                                            </p:txEl>
                                          </p:spTgt>
                                        </p:tgtEl>
                                      </p:cBhvr>
                                    </p:animEffect>
                                  </p:childTnLst>
                                </p:cTn>
                              </p:par>
                            </p:childTnLst>
                          </p:cTn>
                        </p:par>
                        <p:par>
                          <p:cTn id="16" fill="hold">
                            <p:stCondLst>
                              <p:cond delay="2250"/>
                            </p:stCondLst>
                            <p:childTnLst>
                              <p:par>
                                <p:cTn id="17" presetID="10" presetClass="entr" presetSubtype="0" fill="hold" grpId="0" nodeType="afterEffect">
                                  <p:stCondLst>
                                    <p:cond delay="500"/>
                                  </p:stCondLst>
                                  <p:childTnLst>
                                    <p:set>
                                      <p:cBhvr>
                                        <p:cTn id="18" dur="1" fill="hold">
                                          <p:stCondLst>
                                            <p:cond delay="0"/>
                                          </p:stCondLst>
                                        </p:cTn>
                                        <p:tgtEl>
                                          <p:spTgt spid="36">
                                            <p:txEl>
                                              <p:pRg st="4" end="4"/>
                                            </p:txEl>
                                          </p:spTgt>
                                        </p:tgtEl>
                                        <p:attrNameLst>
                                          <p:attrName>style.visibility</p:attrName>
                                        </p:attrNameLst>
                                      </p:cBhvr>
                                      <p:to>
                                        <p:strVal val="visible"/>
                                      </p:to>
                                    </p:set>
                                    <p:animEffect transition="in" filter="fade">
                                      <p:cBhvr>
                                        <p:cTn id="19" dur="750"/>
                                        <p:tgtEl>
                                          <p:spTgt spid="36">
                                            <p:txEl>
                                              <p:pRg st="4" end="4"/>
                                            </p:txEl>
                                          </p:spTgt>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36">
                                            <p:txEl>
                                              <p:pRg st="5" end="5"/>
                                            </p:txEl>
                                          </p:spTgt>
                                        </p:tgtEl>
                                        <p:attrNameLst>
                                          <p:attrName>style.visibility</p:attrName>
                                        </p:attrNameLst>
                                      </p:cBhvr>
                                      <p:to>
                                        <p:strVal val="visible"/>
                                      </p:to>
                                    </p:set>
                                    <p:animEffect transition="in" filter="fade">
                                      <p:cBhvr>
                                        <p:cTn id="23" dur="750"/>
                                        <p:tgtEl>
                                          <p:spTgt spid="36">
                                            <p:txEl>
                                              <p:pRg st="5" end="5"/>
                                            </p:txEl>
                                          </p:spTgt>
                                        </p:tgtEl>
                                      </p:cBhvr>
                                    </p:animEffect>
                                  </p:childTnLst>
                                </p:cTn>
                              </p:par>
                            </p:childTnLst>
                          </p:cTn>
                        </p:par>
                        <p:par>
                          <p:cTn id="24" fill="hold">
                            <p:stCondLst>
                              <p:cond delay="4250"/>
                            </p:stCondLst>
                            <p:childTnLst>
                              <p:par>
                                <p:cTn id="25" presetID="10" presetClass="entr" presetSubtype="0" fill="hold" grpId="0" nodeType="afterEffect">
                                  <p:stCondLst>
                                    <p:cond delay="0"/>
                                  </p:stCondLst>
                                  <p:childTnLst>
                                    <p:set>
                                      <p:cBhvr>
                                        <p:cTn id="26" dur="1" fill="hold">
                                          <p:stCondLst>
                                            <p:cond delay="0"/>
                                          </p:stCondLst>
                                        </p:cTn>
                                        <p:tgtEl>
                                          <p:spTgt spid="36">
                                            <p:txEl>
                                              <p:pRg st="6" end="6"/>
                                            </p:txEl>
                                          </p:spTgt>
                                        </p:tgtEl>
                                        <p:attrNameLst>
                                          <p:attrName>style.visibility</p:attrName>
                                        </p:attrNameLst>
                                      </p:cBhvr>
                                      <p:to>
                                        <p:strVal val="visible"/>
                                      </p:to>
                                    </p:set>
                                    <p:animEffect transition="in" filter="fade">
                                      <p:cBhvr>
                                        <p:cTn id="27" dur="750"/>
                                        <p:tgtEl>
                                          <p:spTgt spid="36">
                                            <p:txEl>
                                              <p:pRg st="6" end="6"/>
                                            </p:txEl>
                                          </p:spTgt>
                                        </p:tgtEl>
                                      </p:cBhvr>
                                    </p:animEffect>
                                  </p:childTnLst>
                                </p:cTn>
                              </p:par>
                            </p:childTnLst>
                          </p:cTn>
                        </p:par>
                        <p:par>
                          <p:cTn id="28" fill="hold">
                            <p:stCondLst>
                              <p:cond delay="5000"/>
                            </p:stCondLst>
                            <p:childTnLst>
                              <p:par>
                                <p:cTn id="29" presetID="10" presetClass="entr" presetSubtype="0" fill="hold" grpId="0" nodeType="afterEffect">
                                  <p:stCondLst>
                                    <p:cond delay="500"/>
                                  </p:stCondLst>
                                  <p:childTnLst>
                                    <p:set>
                                      <p:cBhvr>
                                        <p:cTn id="30" dur="1" fill="hold">
                                          <p:stCondLst>
                                            <p:cond delay="0"/>
                                          </p:stCondLst>
                                        </p:cTn>
                                        <p:tgtEl>
                                          <p:spTgt spid="36">
                                            <p:txEl>
                                              <p:pRg st="8" end="8"/>
                                            </p:txEl>
                                          </p:spTgt>
                                        </p:tgtEl>
                                        <p:attrNameLst>
                                          <p:attrName>style.visibility</p:attrName>
                                        </p:attrNameLst>
                                      </p:cBhvr>
                                      <p:to>
                                        <p:strVal val="visible"/>
                                      </p:to>
                                    </p:set>
                                    <p:animEffect transition="in" filter="fade">
                                      <p:cBhvr>
                                        <p:cTn id="31" dur="750"/>
                                        <p:tgtEl>
                                          <p:spTgt spid="36">
                                            <p:txEl>
                                              <p:pRg st="8" end="8"/>
                                            </p:txEl>
                                          </p:spTgt>
                                        </p:tgtEl>
                                      </p:cBhvr>
                                    </p:animEffect>
                                  </p:childTnLst>
                                </p:cTn>
                              </p:par>
                            </p:childTnLst>
                          </p:cTn>
                        </p:par>
                        <p:par>
                          <p:cTn id="32" fill="hold">
                            <p:stCondLst>
                              <p:cond delay="6250"/>
                            </p:stCondLst>
                            <p:childTnLst>
                              <p:par>
                                <p:cTn id="33" presetID="10" presetClass="entr" presetSubtype="0" fill="hold" grpId="0" nodeType="afterEffect">
                                  <p:stCondLst>
                                    <p:cond delay="0"/>
                                  </p:stCondLst>
                                  <p:childTnLst>
                                    <p:set>
                                      <p:cBhvr>
                                        <p:cTn id="34" dur="1" fill="hold">
                                          <p:stCondLst>
                                            <p:cond delay="0"/>
                                          </p:stCondLst>
                                        </p:cTn>
                                        <p:tgtEl>
                                          <p:spTgt spid="36">
                                            <p:txEl>
                                              <p:pRg st="9" end="9"/>
                                            </p:txEl>
                                          </p:spTgt>
                                        </p:tgtEl>
                                        <p:attrNameLst>
                                          <p:attrName>style.visibility</p:attrName>
                                        </p:attrNameLst>
                                      </p:cBhvr>
                                      <p:to>
                                        <p:strVal val="visible"/>
                                      </p:to>
                                    </p:set>
                                    <p:animEffect transition="in" filter="fade">
                                      <p:cBhvr>
                                        <p:cTn id="35" dur="750"/>
                                        <p:tgtEl>
                                          <p:spTgt spid="36">
                                            <p:txEl>
                                              <p:pRg st="9" end="9"/>
                                            </p:txEl>
                                          </p:spTgt>
                                        </p:tgtEl>
                                      </p:cBhvr>
                                    </p:animEffect>
                                  </p:childTnLst>
                                </p:cTn>
                              </p:par>
                            </p:childTnLst>
                          </p:cTn>
                        </p:par>
                        <p:par>
                          <p:cTn id="36" fill="hold">
                            <p:stCondLst>
                              <p:cond delay="7000"/>
                            </p:stCondLst>
                            <p:childTnLst>
                              <p:par>
                                <p:cTn id="37" presetID="10" presetClass="entr" presetSubtype="0" fill="hold" grpId="0" nodeType="afterEffect">
                                  <p:stCondLst>
                                    <p:cond delay="0"/>
                                  </p:stCondLst>
                                  <p:childTnLst>
                                    <p:set>
                                      <p:cBhvr>
                                        <p:cTn id="38" dur="1" fill="hold">
                                          <p:stCondLst>
                                            <p:cond delay="0"/>
                                          </p:stCondLst>
                                        </p:cTn>
                                        <p:tgtEl>
                                          <p:spTgt spid="36">
                                            <p:txEl>
                                              <p:pRg st="10" end="10"/>
                                            </p:txEl>
                                          </p:spTgt>
                                        </p:tgtEl>
                                        <p:attrNameLst>
                                          <p:attrName>style.visibility</p:attrName>
                                        </p:attrNameLst>
                                      </p:cBhvr>
                                      <p:to>
                                        <p:strVal val="visible"/>
                                      </p:to>
                                    </p:set>
                                    <p:animEffect transition="in" filter="fade">
                                      <p:cBhvr>
                                        <p:cTn id="39" dur="750"/>
                                        <p:tgtEl>
                                          <p:spTgt spid="3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A2B6-DF66-4BB8-8131-8DD7FCE6B3F3}"/>
              </a:ext>
            </a:extLst>
          </p:cNvPr>
          <p:cNvSpPr>
            <a:spLocks noGrp="1"/>
          </p:cNvSpPr>
          <p:nvPr>
            <p:ph type="title"/>
          </p:nvPr>
        </p:nvSpPr>
        <p:spPr>
          <a:xfrm>
            <a:off x="671150" y="5192141"/>
            <a:ext cx="8534400" cy="854508"/>
          </a:xfrm>
        </p:spPr>
        <p:txBody>
          <a:bodyPr/>
          <a:lstStyle/>
          <a:p>
            <a:r>
              <a:rPr lang="en-US" dirty="0">
                <a:solidFill>
                  <a:schemeClr val="tx2">
                    <a:lumMod val="75000"/>
                  </a:schemeClr>
                </a:solidFill>
              </a:rPr>
              <a:t>CIM vs WMI: What’s the difference?</a:t>
            </a:r>
            <a:endParaRPr lang="en-US" dirty="0"/>
          </a:p>
        </p:txBody>
      </p:sp>
      <p:pic>
        <p:nvPicPr>
          <p:cNvPr id="6" name="Picture 5">
            <a:extLst>
              <a:ext uri="{FF2B5EF4-FFF2-40B4-BE49-F238E27FC236}">
                <a16:creationId xmlns:a16="http://schemas.microsoft.com/office/drawing/2014/main" id="{ECA8EF30-2AD5-4E5B-BF0D-952DE58786BA}"/>
              </a:ext>
            </a:extLst>
          </p:cNvPr>
          <p:cNvPicPr>
            <a:picLocks noChangeAspect="1"/>
          </p:cNvPicPr>
          <p:nvPr/>
        </p:nvPicPr>
        <p:blipFill>
          <a:blip r:embed="rId3"/>
          <a:stretch>
            <a:fillRect/>
          </a:stretch>
        </p:blipFill>
        <p:spPr>
          <a:xfrm>
            <a:off x="1851860" y="330565"/>
            <a:ext cx="8075911" cy="4693213"/>
          </a:xfrm>
          <a:prstGeom prst="rect">
            <a:avLst/>
          </a:prstGeom>
        </p:spPr>
      </p:pic>
    </p:spTree>
    <p:extLst>
      <p:ext uri="{BB962C8B-B14F-4D97-AF65-F5344CB8AC3E}">
        <p14:creationId xmlns:p14="http://schemas.microsoft.com/office/powerpoint/2010/main" val="136329751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69B1-79BA-4ADA-93E9-B7D7EC1FE733}"/>
              </a:ext>
            </a:extLst>
          </p:cNvPr>
          <p:cNvSpPr>
            <a:spLocks noGrp="1"/>
          </p:cNvSpPr>
          <p:nvPr>
            <p:ph type="title"/>
          </p:nvPr>
        </p:nvSpPr>
        <p:spPr>
          <a:xfrm>
            <a:off x="684212" y="5000572"/>
            <a:ext cx="8534400" cy="1112838"/>
          </a:xfrm>
        </p:spPr>
        <p:txBody>
          <a:bodyPr/>
          <a:lstStyle/>
          <a:p>
            <a:r>
              <a:rPr lang="en-US" dirty="0">
                <a:solidFill>
                  <a:schemeClr val="tx2">
                    <a:lumMod val="75000"/>
                  </a:schemeClr>
                </a:solidFill>
              </a:rPr>
              <a:t>CIM vs WMI: What’s the difference?</a:t>
            </a:r>
            <a:endParaRPr lang="en-US" dirty="0"/>
          </a:p>
        </p:txBody>
      </p:sp>
      <p:sp>
        <p:nvSpPr>
          <p:cNvPr id="4" name="Content Placeholder 3">
            <a:extLst>
              <a:ext uri="{FF2B5EF4-FFF2-40B4-BE49-F238E27FC236}">
                <a16:creationId xmlns:a16="http://schemas.microsoft.com/office/drawing/2014/main" id="{2DEACC6E-E4A2-4847-9D68-DF46FA3C9FC2}"/>
              </a:ext>
            </a:extLst>
          </p:cNvPr>
          <p:cNvSpPr>
            <a:spLocks noGrp="1"/>
          </p:cNvSpPr>
          <p:nvPr>
            <p:ph sz="half" idx="1"/>
          </p:nvPr>
        </p:nvSpPr>
        <p:spPr>
          <a:xfrm>
            <a:off x="684212" y="286406"/>
            <a:ext cx="4937655" cy="4695823"/>
          </a:xfrm>
        </p:spPr>
        <p:txBody>
          <a:bodyPr>
            <a:normAutofit/>
          </a:bodyPr>
          <a:lstStyle/>
          <a:p>
            <a:pPr marL="0" indent="0" algn="ctr">
              <a:buNone/>
            </a:pPr>
            <a:r>
              <a:rPr lang="en-US" sz="3000" b="1" dirty="0">
                <a:solidFill>
                  <a:srgbClr val="FFFF00"/>
                </a:solidFill>
              </a:rPr>
              <a:t>CIM</a:t>
            </a:r>
            <a:r>
              <a:rPr lang="en-US" sz="2400" b="1" dirty="0">
                <a:solidFill>
                  <a:srgbClr val="FFFF00"/>
                </a:solidFill>
              </a:rPr>
              <a:t>:</a:t>
            </a:r>
          </a:p>
          <a:p>
            <a:r>
              <a:rPr lang="en-US" sz="2600" b="1" dirty="0">
                <a:solidFill>
                  <a:schemeClr val="tx1"/>
                </a:solidFill>
              </a:rPr>
              <a:t>Firewall friendly. Only needs 2 ports open</a:t>
            </a:r>
          </a:p>
          <a:p>
            <a:endParaRPr lang="en-US" sz="1800" b="1" dirty="0">
              <a:solidFill>
                <a:schemeClr val="tx1"/>
              </a:solidFill>
            </a:endParaRPr>
          </a:p>
          <a:p>
            <a:r>
              <a:rPr lang="en-US" sz="2600" b="1" dirty="0">
                <a:solidFill>
                  <a:schemeClr val="tx1"/>
                </a:solidFill>
              </a:rPr>
              <a:t>HTTP 5985, HTTPS 5986</a:t>
            </a:r>
          </a:p>
          <a:p>
            <a:endParaRPr lang="en-US" sz="1900" b="1" dirty="0">
              <a:solidFill>
                <a:schemeClr val="tx1"/>
              </a:solidFill>
            </a:endParaRPr>
          </a:p>
          <a:p>
            <a:r>
              <a:rPr lang="en-US" sz="2600" b="1" dirty="0">
                <a:solidFill>
                  <a:schemeClr val="tx1"/>
                </a:solidFill>
              </a:rPr>
              <a:t>Authentication via Kerberos</a:t>
            </a:r>
          </a:p>
          <a:p>
            <a:endParaRPr lang="en-US" sz="2600" b="1" dirty="0">
              <a:solidFill>
                <a:schemeClr val="tx1"/>
              </a:solidFill>
            </a:endParaRPr>
          </a:p>
          <a:p>
            <a:r>
              <a:rPr lang="en-US" sz="2600" b="1" dirty="0">
                <a:solidFill>
                  <a:schemeClr val="tx1"/>
                </a:solidFill>
              </a:rPr>
              <a:t>WS-MAN</a:t>
            </a:r>
            <a:endParaRPr lang="en-US" sz="1800" b="1" dirty="0">
              <a:solidFill>
                <a:schemeClr val="tx1"/>
              </a:solidFill>
            </a:endParaRPr>
          </a:p>
          <a:p>
            <a:pPr marL="0" indent="0">
              <a:buNone/>
            </a:pPr>
            <a:endParaRPr lang="en-US" sz="2400" dirty="0">
              <a:solidFill>
                <a:schemeClr val="tx1"/>
              </a:solidFill>
            </a:endParaRPr>
          </a:p>
        </p:txBody>
      </p:sp>
      <p:sp>
        <p:nvSpPr>
          <p:cNvPr id="5" name="Content Placeholder 4">
            <a:extLst>
              <a:ext uri="{FF2B5EF4-FFF2-40B4-BE49-F238E27FC236}">
                <a16:creationId xmlns:a16="http://schemas.microsoft.com/office/drawing/2014/main" id="{EC45FE82-E63E-47E7-A6C4-2DDC3108B420}"/>
              </a:ext>
            </a:extLst>
          </p:cNvPr>
          <p:cNvSpPr>
            <a:spLocks noGrp="1"/>
          </p:cNvSpPr>
          <p:nvPr>
            <p:ph sz="half" idx="2"/>
          </p:nvPr>
        </p:nvSpPr>
        <p:spPr>
          <a:xfrm>
            <a:off x="5779558" y="286407"/>
            <a:ext cx="4934479" cy="4695823"/>
          </a:xfrm>
        </p:spPr>
        <p:txBody>
          <a:bodyPr>
            <a:normAutofit/>
          </a:bodyPr>
          <a:lstStyle/>
          <a:p>
            <a:pPr marL="0" indent="0" algn="ctr">
              <a:buNone/>
            </a:pPr>
            <a:r>
              <a:rPr lang="en-US" sz="3000" b="1" dirty="0">
                <a:solidFill>
                  <a:srgbClr val="FFFF00"/>
                </a:solidFill>
              </a:rPr>
              <a:t>WMI</a:t>
            </a:r>
            <a:r>
              <a:rPr lang="en-US" sz="2600" b="1" dirty="0">
                <a:solidFill>
                  <a:srgbClr val="FFFF00"/>
                </a:solidFill>
              </a:rPr>
              <a:t>:</a:t>
            </a:r>
          </a:p>
          <a:p>
            <a:r>
              <a:rPr lang="en-US" sz="2600" b="1" dirty="0">
                <a:solidFill>
                  <a:schemeClr val="tx1"/>
                </a:solidFill>
              </a:rPr>
              <a:t>Not firewall friendly</a:t>
            </a:r>
          </a:p>
          <a:p>
            <a:endParaRPr lang="en-US" sz="2600" b="1" dirty="0">
              <a:solidFill>
                <a:schemeClr val="tx1"/>
              </a:solidFill>
            </a:endParaRPr>
          </a:p>
          <a:p>
            <a:r>
              <a:rPr lang="en-US" sz="2600" b="1" dirty="0">
                <a:solidFill>
                  <a:schemeClr val="tx1"/>
                </a:solidFill>
              </a:rPr>
              <a:t>TCP 135,445 must be open</a:t>
            </a:r>
          </a:p>
          <a:p>
            <a:endParaRPr lang="en-US" sz="2600" b="1" dirty="0">
              <a:solidFill>
                <a:schemeClr val="tx1"/>
              </a:solidFill>
            </a:endParaRPr>
          </a:p>
          <a:p>
            <a:r>
              <a:rPr lang="en-US" sz="2600" b="1" dirty="0">
                <a:solidFill>
                  <a:schemeClr val="tx1"/>
                </a:solidFill>
              </a:rPr>
              <a:t>Also, dynamic assigned ports between 1024 and 1034</a:t>
            </a:r>
          </a:p>
          <a:p>
            <a:endParaRPr lang="en-US" sz="1100" b="1" dirty="0">
              <a:solidFill>
                <a:schemeClr val="tx1"/>
              </a:solidFill>
            </a:endParaRPr>
          </a:p>
          <a:p>
            <a:r>
              <a:rPr lang="en-US" sz="2600" b="1" dirty="0">
                <a:solidFill>
                  <a:schemeClr val="tx1"/>
                </a:solidFill>
              </a:rPr>
              <a:t>DCOM &amp; RPC</a:t>
            </a:r>
          </a:p>
          <a:p>
            <a:pPr marL="0" indent="0" algn="ctr">
              <a:buNone/>
            </a:pPr>
            <a:endParaRPr lang="en-US" sz="2400" dirty="0">
              <a:solidFill>
                <a:schemeClr val="tx1"/>
              </a:solidFill>
            </a:endParaRPr>
          </a:p>
        </p:txBody>
      </p:sp>
    </p:spTree>
    <p:extLst>
      <p:ext uri="{BB962C8B-B14F-4D97-AF65-F5344CB8AC3E}">
        <p14:creationId xmlns:p14="http://schemas.microsoft.com/office/powerpoint/2010/main" val="9338722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fade">
                                      <p:cBhvr>
                                        <p:cTn id="23" dur="500"/>
                                        <p:tgtEl>
                                          <p:spTgt spid="4">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500"/>
                                        <p:tgtEl>
                                          <p:spTgt spid="5">
                                            <p:txEl>
                                              <p:pRg st="0" end="0"/>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500"/>
                                        <p:tgtEl>
                                          <p:spTgt spid="5">
                                            <p:txEl>
                                              <p:pRg st="3" end="3"/>
                                            </p:txEl>
                                          </p:spTgt>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500"/>
                                        <p:tgtEl>
                                          <p:spTgt spid="5">
                                            <p:txEl>
                                              <p:pRg st="5" end="5"/>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5">
                                            <p:txEl>
                                              <p:pRg st="7" end="7"/>
                                            </p:txEl>
                                          </p:spTgt>
                                        </p:tgtEl>
                                        <p:attrNameLst>
                                          <p:attrName>style.visibility</p:attrName>
                                        </p:attrNameLst>
                                      </p:cBhvr>
                                      <p:to>
                                        <p:strVal val="visible"/>
                                      </p:to>
                                    </p:set>
                                    <p:animEffect transition="in" filter="fade">
                                      <p:cBhvr>
                                        <p:cTn id="4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6370-736C-4F5A-8F5E-3E2D96CBCE63}"/>
              </a:ext>
            </a:extLst>
          </p:cNvPr>
          <p:cNvSpPr>
            <a:spLocks noGrp="1"/>
          </p:cNvSpPr>
          <p:nvPr>
            <p:ph type="title"/>
          </p:nvPr>
        </p:nvSpPr>
        <p:spPr>
          <a:xfrm>
            <a:off x="599103" y="4867275"/>
            <a:ext cx="9211818" cy="1340520"/>
          </a:xfrm>
        </p:spPr>
        <p:txBody>
          <a:bodyPr/>
          <a:lstStyle/>
          <a:p>
            <a:r>
              <a:rPr lang="en-US" dirty="0">
                <a:solidFill>
                  <a:schemeClr val="tx2">
                    <a:lumMod val="75000"/>
                  </a:schemeClr>
                </a:solidFill>
              </a:rPr>
              <a:t>Enabling PSREMOTING VIA POWERSHELL</a:t>
            </a:r>
          </a:p>
        </p:txBody>
      </p:sp>
      <p:sp>
        <p:nvSpPr>
          <p:cNvPr id="3" name="Content Placeholder 2">
            <a:extLst>
              <a:ext uri="{FF2B5EF4-FFF2-40B4-BE49-F238E27FC236}">
                <a16:creationId xmlns:a16="http://schemas.microsoft.com/office/drawing/2014/main" id="{3B75E345-FF30-4755-83A1-2E287714BF64}"/>
              </a:ext>
            </a:extLst>
          </p:cNvPr>
          <p:cNvSpPr>
            <a:spLocks noGrp="1"/>
          </p:cNvSpPr>
          <p:nvPr>
            <p:ph idx="1"/>
          </p:nvPr>
        </p:nvSpPr>
        <p:spPr>
          <a:xfrm>
            <a:off x="1120000" y="1308683"/>
            <a:ext cx="10233800" cy="3558592"/>
          </a:xfrm>
        </p:spPr>
        <p:txBody>
          <a:bodyPr>
            <a:normAutofit/>
          </a:bodyPr>
          <a:lstStyle/>
          <a:p>
            <a:pPr lvl="2"/>
            <a:endParaRPr lang="en-US" dirty="0">
              <a:solidFill>
                <a:schemeClr val="tx1"/>
              </a:solidFill>
            </a:endParaRPr>
          </a:p>
          <a:p>
            <a:pPr lvl="2"/>
            <a:endParaRPr lang="en-US" dirty="0">
              <a:solidFill>
                <a:schemeClr val="tx1"/>
              </a:solidFill>
            </a:endParaRPr>
          </a:p>
          <a:p>
            <a:endParaRPr lang="en-US" dirty="0">
              <a:solidFill>
                <a:schemeClr val="tx1"/>
              </a:solidFill>
            </a:endParaRPr>
          </a:p>
        </p:txBody>
      </p:sp>
      <p:pic>
        <p:nvPicPr>
          <p:cNvPr id="1028" name="Picture 4" descr="https://waziray.files.wordpress.com/2014/01/sm_winrm.png">
            <a:extLst>
              <a:ext uri="{FF2B5EF4-FFF2-40B4-BE49-F238E27FC236}">
                <a16:creationId xmlns:a16="http://schemas.microsoft.com/office/drawing/2014/main" id="{77EECA58-B8F0-4DD4-8B53-F189CAE15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68" y="316732"/>
            <a:ext cx="6448425" cy="25812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4sysops.com/wp-content/uploads/bp-attachments/504146/Enable-PowerShell-remoting-with-Enable-PSRemoting.png">
            <a:extLst>
              <a:ext uri="{FF2B5EF4-FFF2-40B4-BE49-F238E27FC236}">
                <a16:creationId xmlns:a16="http://schemas.microsoft.com/office/drawing/2014/main" id="{EC9F3F83-50B1-40C3-9613-1D4D0956DB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1163" y="1960984"/>
            <a:ext cx="6448425" cy="252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38414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6370-736C-4F5A-8F5E-3E2D96CBCE63}"/>
              </a:ext>
            </a:extLst>
          </p:cNvPr>
          <p:cNvSpPr>
            <a:spLocks noGrp="1"/>
          </p:cNvSpPr>
          <p:nvPr>
            <p:ph type="title"/>
          </p:nvPr>
        </p:nvSpPr>
        <p:spPr>
          <a:xfrm>
            <a:off x="825610" y="5037081"/>
            <a:ext cx="9066539" cy="807102"/>
          </a:xfrm>
        </p:spPr>
        <p:txBody>
          <a:bodyPr/>
          <a:lstStyle/>
          <a:p>
            <a:r>
              <a:rPr lang="en-US" dirty="0">
                <a:solidFill>
                  <a:schemeClr val="tx2">
                    <a:lumMod val="75000"/>
                  </a:schemeClr>
                </a:solidFill>
              </a:rPr>
              <a:t>Enabling PSREMOTING VIA GROUP POLICY</a:t>
            </a:r>
          </a:p>
        </p:txBody>
      </p:sp>
      <p:graphicFrame>
        <p:nvGraphicFramePr>
          <p:cNvPr id="3" name="Diagram 2">
            <a:extLst>
              <a:ext uri="{FF2B5EF4-FFF2-40B4-BE49-F238E27FC236}">
                <a16:creationId xmlns:a16="http://schemas.microsoft.com/office/drawing/2014/main" id="{5553C329-3E91-427D-9FEB-60D30D36CC4F}"/>
              </a:ext>
            </a:extLst>
          </p:cNvPr>
          <p:cNvGraphicFramePr/>
          <p:nvPr>
            <p:extLst>
              <p:ext uri="{D42A27DB-BD31-4B8C-83A1-F6EECF244321}">
                <p14:modId xmlns:p14="http://schemas.microsoft.com/office/powerpoint/2010/main" val="2906233626"/>
              </p:ext>
            </p:extLst>
          </p:nvPr>
        </p:nvGraphicFramePr>
        <p:xfrm>
          <a:off x="1724806" y="1804027"/>
          <a:ext cx="8742383" cy="2731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986886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6370-736C-4F5A-8F5E-3E2D96CBCE63}"/>
              </a:ext>
            </a:extLst>
          </p:cNvPr>
          <p:cNvSpPr>
            <a:spLocks noGrp="1"/>
          </p:cNvSpPr>
          <p:nvPr>
            <p:ph type="title"/>
          </p:nvPr>
        </p:nvSpPr>
        <p:spPr>
          <a:xfrm>
            <a:off x="1263930" y="352313"/>
            <a:ext cx="9066539" cy="646331"/>
          </a:xfrm>
        </p:spPr>
        <p:txBody>
          <a:bodyPr/>
          <a:lstStyle/>
          <a:p>
            <a:r>
              <a:rPr lang="en-US" dirty="0">
                <a:solidFill>
                  <a:schemeClr val="tx2">
                    <a:lumMod val="75000"/>
                  </a:schemeClr>
                </a:solidFill>
              </a:rPr>
              <a:t>Enabling PSREMOTING VIA GROUP POLICY</a:t>
            </a:r>
          </a:p>
        </p:txBody>
      </p:sp>
      <p:pic>
        <p:nvPicPr>
          <p:cNvPr id="2050" name="Picture 2" descr="https://4sysops.com/wp-content/uploads/bp-attachments/504146/Allow-remote-server-management-through-WinRM.png">
            <a:extLst>
              <a:ext uri="{FF2B5EF4-FFF2-40B4-BE49-F238E27FC236}">
                <a16:creationId xmlns:a16="http://schemas.microsoft.com/office/drawing/2014/main" id="{1FCDE71C-06EE-4D6F-9E1C-2434632A4C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027"/>
          <a:stretch/>
        </p:blipFill>
        <p:spPr bwMode="auto">
          <a:xfrm>
            <a:off x="2070931" y="1065996"/>
            <a:ext cx="8050138" cy="426813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EE1ACF3-AD6D-4273-A198-D9148654A6BF}"/>
              </a:ext>
            </a:extLst>
          </p:cNvPr>
          <p:cNvSpPr/>
          <p:nvPr/>
        </p:nvSpPr>
        <p:spPr>
          <a:xfrm>
            <a:off x="1507379" y="5634239"/>
            <a:ext cx="9177241" cy="646331"/>
          </a:xfrm>
          <a:prstGeom prst="rect">
            <a:avLst/>
          </a:prstGeom>
        </p:spPr>
        <p:txBody>
          <a:bodyPr wrap="square">
            <a:spAutoFit/>
          </a:bodyPr>
          <a:lstStyle/>
          <a:p>
            <a:r>
              <a:rPr lang="en-US" b="1" dirty="0">
                <a:solidFill>
                  <a:srgbClr val="FFFF00"/>
                </a:solidFill>
                <a:latin typeface="Consolas" panose="020B0609020204030204" pitchFamily="49" charset="0"/>
              </a:rPr>
              <a:t>Computer Configuration &gt; Policies &gt;  Administrative Templates &gt; </a:t>
            </a:r>
            <a:br>
              <a:rPr lang="en-US" b="1" dirty="0">
                <a:solidFill>
                  <a:srgbClr val="FFFF00"/>
                </a:solidFill>
                <a:latin typeface="Consolas" panose="020B0609020204030204" pitchFamily="49" charset="0"/>
              </a:rPr>
            </a:br>
            <a:r>
              <a:rPr lang="en-US" b="1" dirty="0">
                <a:solidFill>
                  <a:srgbClr val="FFFF00"/>
                </a:solidFill>
                <a:latin typeface="Consolas" panose="020B0609020204030204" pitchFamily="49" charset="0"/>
              </a:rPr>
              <a:t>Windows Components &gt; Windows Remote Management (WinRM) &gt; WinRM Service</a:t>
            </a:r>
            <a:endParaRPr lang="en-US" b="1" dirty="0">
              <a:solidFill>
                <a:srgbClr val="FFFF00"/>
              </a:solidFill>
              <a:effectLst/>
              <a:latin typeface="Consolas" panose="020B0609020204030204" pitchFamily="49" charset="0"/>
            </a:endParaRPr>
          </a:p>
        </p:txBody>
      </p:sp>
    </p:spTree>
    <p:extLst>
      <p:ext uri="{BB962C8B-B14F-4D97-AF65-F5344CB8AC3E}">
        <p14:creationId xmlns:p14="http://schemas.microsoft.com/office/powerpoint/2010/main" val="414610867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6370-736C-4F5A-8F5E-3E2D96CBCE63}"/>
              </a:ext>
            </a:extLst>
          </p:cNvPr>
          <p:cNvSpPr>
            <a:spLocks noGrp="1"/>
          </p:cNvSpPr>
          <p:nvPr>
            <p:ph type="title"/>
          </p:nvPr>
        </p:nvSpPr>
        <p:spPr>
          <a:xfrm>
            <a:off x="1562729" y="325105"/>
            <a:ext cx="9066539" cy="646331"/>
          </a:xfrm>
        </p:spPr>
        <p:txBody>
          <a:bodyPr/>
          <a:lstStyle/>
          <a:p>
            <a:r>
              <a:rPr lang="en-US" dirty="0">
                <a:solidFill>
                  <a:schemeClr val="tx2">
                    <a:lumMod val="75000"/>
                  </a:schemeClr>
                </a:solidFill>
              </a:rPr>
              <a:t>Enabling PSREMOTING VIA GROUP POLICY</a:t>
            </a:r>
          </a:p>
        </p:txBody>
      </p:sp>
      <p:sp>
        <p:nvSpPr>
          <p:cNvPr id="6" name="Rectangle 5">
            <a:extLst>
              <a:ext uri="{FF2B5EF4-FFF2-40B4-BE49-F238E27FC236}">
                <a16:creationId xmlns:a16="http://schemas.microsoft.com/office/drawing/2014/main" id="{6EE1ACF3-AD6D-4273-A198-D9148654A6BF}"/>
              </a:ext>
            </a:extLst>
          </p:cNvPr>
          <p:cNvSpPr/>
          <p:nvPr/>
        </p:nvSpPr>
        <p:spPr>
          <a:xfrm>
            <a:off x="1438275" y="5506914"/>
            <a:ext cx="9315450" cy="646331"/>
          </a:xfrm>
          <a:prstGeom prst="rect">
            <a:avLst/>
          </a:prstGeom>
        </p:spPr>
        <p:txBody>
          <a:bodyPr wrap="square">
            <a:spAutoFit/>
          </a:bodyPr>
          <a:lstStyle/>
          <a:p>
            <a:r>
              <a:rPr lang="en-US" b="1" dirty="0">
                <a:solidFill>
                  <a:srgbClr val="FFFF00"/>
                </a:solidFill>
                <a:latin typeface="Consolas" panose="020B0609020204030204" pitchFamily="49" charset="0"/>
              </a:rPr>
              <a:t>Computer Configuration &gt; Policies &gt; Windows Settings &gt; Security Settings &gt; System Services &gt; Windows Remote Management (WS-Management)</a:t>
            </a:r>
            <a:endParaRPr lang="en-US" b="1" dirty="0">
              <a:solidFill>
                <a:srgbClr val="FFFF00"/>
              </a:solidFill>
              <a:effectLst/>
              <a:latin typeface="Consolas" panose="020B0609020204030204" pitchFamily="49" charset="0"/>
            </a:endParaRPr>
          </a:p>
        </p:txBody>
      </p:sp>
      <p:pic>
        <p:nvPicPr>
          <p:cNvPr id="8194" name="Picture 2" descr="https://4sysops.com/wp-content/uploads/bp-attachments/504146/Set-WS-Management-service-to-automatic-startup.png">
            <a:extLst>
              <a:ext uri="{FF2B5EF4-FFF2-40B4-BE49-F238E27FC236}">
                <a16:creationId xmlns:a16="http://schemas.microsoft.com/office/drawing/2014/main" id="{A6918CD9-165F-475C-8D4B-1A6469310F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566"/>
          <a:stretch/>
        </p:blipFill>
        <p:spPr bwMode="auto">
          <a:xfrm>
            <a:off x="1438275" y="1027920"/>
            <a:ext cx="9315450" cy="4378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95037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6370-736C-4F5A-8F5E-3E2D96CBCE63}"/>
              </a:ext>
            </a:extLst>
          </p:cNvPr>
          <p:cNvSpPr>
            <a:spLocks noGrp="1"/>
          </p:cNvSpPr>
          <p:nvPr>
            <p:ph type="title"/>
          </p:nvPr>
        </p:nvSpPr>
        <p:spPr>
          <a:xfrm>
            <a:off x="1558745" y="344041"/>
            <a:ext cx="9074509" cy="646331"/>
          </a:xfrm>
        </p:spPr>
        <p:txBody>
          <a:bodyPr>
            <a:normAutofit/>
          </a:bodyPr>
          <a:lstStyle/>
          <a:p>
            <a:pPr algn="ctr"/>
            <a:r>
              <a:rPr lang="en-US" dirty="0">
                <a:solidFill>
                  <a:schemeClr val="tx2">
                    <a:lumMod val="75000"/>
                  </a:schemeClr>
                </a:solidFill>
              </a:rPr>
              <a:t>Enabling PSREMOTING VIA GROUP POLICY</a:t>
            </a:r>
          </a:p>
        </p:txBody>
      </p:sp>
      <p:sp>
        <p:nvSpPr>
          <p:cNvPr id="6" name="Rectangle 5">
            <a:extLst>
              <a:ext uri="{FF2B5EF4-FFF2-40B4-BE49-F238E27FC236}">
                <a16:creationId xmlns:a16="http://schemas.microsoft.com/office/drawing/2014/main" id="{6EE1ACF3-AD6D-4273-A198-D9148654A6BF}"/>
              </a:ext>
            </a:extLst>
          </p:cNvPr>
          <p:cNvSpPr/>
          <p:nvPr/>
        </p:nvSpPr>
        <p:spPr>
          <a:xfrm>
            <a:off x="2085104" y="5572684"/>
            <a:ext cx="8283689" cy="646331"/>
          </a:xfrm>
          <a:prstGeom prst="rect">
            <a:avLst/>
          </a:prstGeom>
        </p:spPr>
        <p:txBody>
          <a:bodyPr wrap="square">
            <a:spAutoFit/>
          </a:bodyPr>
          <a:lstStyle/>
          <a:p>
            <a:r>
              <a:rPr lang="en-US" b="1" dirty="0">
                <a:solidFill>
                  <a:srgbClr val="FFFF00"/>
                </a:solidFill>
                <a:latin typeface="Consolas" panose="020B0609020204030204" pitchFamily="49" charset="0"/>
              </a:rPr>
              <a:t>Computer Configuration &gt; Policies &gt; Windows Settings &gt; </a:t>
            </a:r>
            <a:br>
              <a:rPr lang="en-US" b="1" dirty="0">
                <a:solidFill>
                  <a:srgbClr val="FFFF00"/>
                </a:solidFill>
                <a:latin typeface="Consolas" panose="020B0609020204030204" pitchFamily="49" charset="0"/>
              </a:rPr>
            </a:br>
            <a:r>
              <a:rPr lang="en-US" b="1" dirty="0">
                <a:solidFill>
                  <a:srgbClr val="FFFF00"/>
                </a:solidFill>
                <a:latin typeface="Consolas" panose="020B0609020204030204" pitchFamily="49" charset="0"/>
              </a:rPr>
              <a:t>Security Settings &gt; Windows Firewall with Advanced Security</a:t>
            </a:r>
            <a:endParaRPr lang="en-US" b="1" dirty="0">
              <a:solidFill>
                <a:srgbClr val="FFFF00"/>
              </a:solidFill>
              <a:effectLst/>
              <a:latin typeface="Consolas" panose="020B0609020204030204" pitchFamily="49" charset="0"/>
            </a:endParaRPr>
          </a:p>
        </p:txBody>
      </p:sp>
      <p:pic>
        <p:nvPicPr>
          <p:cNvPr id="9218" name="Picture 2" descr="https://4sysops.com/wp-content/uploads/bp-attachments/504146/Allow-inbound-connections-for-Windows-Remote-Management.png">
            <a:extLst>
              <a:ext uri="{FF2B5EF4-FFF2-40B4-BE49-F238E27FC236}">
                <a16:creationId xmlns:a16="http://schemas.microsoft.com/office/drawing/2014/main" id="{D9562FF7-5BBE-435B-9514-4C6A21D6C1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9796"/>
          <a:stretch/>
        </p:blipFill>
        <p:spPr bwMode="auto">
          <a:xfrm>
            <a:off x="1593522" y="1174678"/>
            <a:ext cx="9004953" cy="4220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41476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6370-736C-4F5A-8F5E-3E2D96CBCE63}"/>
              </a:ext>
            </a:extLst>
          </p:cNvPr>
          <p:cNvSpPr>
            <a:spLocks noGrp="1"/>
          </p:cNvSpPr>
          <p:nvPr>
            <p:ph type="title"/>
          </p:nvPr>
        </p:nvSpPr>
        <p:spPr>
          <a:xfrm>
            <a:off x="1562730" y="287186"/>
            <a:ext cx="9066539" cy="858377"/>
          </a:xfrm>
        </p:spPr>
        <p:txBody>
          <a:bodyPr/>
          <a:lstStyle/>
          <a:p>
            <a:r>
              <a:rPr lang="en-US" dirty="0">
                <a:solidFill>
                  <a:schemeClr val="tx2">
                    <a:lumMod val="75000"/>
                  </a:schemeClr>
                </a:solidFill>
              </a:rPr>
              <a:t>Controlling access to remote nodes</a:t>
            </a:r>
          </a:p>
        </p:txBody>
      </p:sp>
      <p:pic>
        <p:nvPicPr>
          <p:cNvPr id="6" name="Picture 5">
            <a:extLst>
              <a:ext uri="{FF2B5EF4-FFF2-40B4-BE49-F238E27FC236}">
                <a16:creationId xmlns:a16="http://schemas.microsoft.com/office/drawing/2014/main" id="{DC15B2B0-F513-4B79-ABE5-5BF8590F002E}"/>
              </a:ext>
            </a:extLst>
          </p:cNvPr>
          <p:cNvPicPr>
            <a:picLocks noChangeAspect="1"/>
          </p:cNvPicPr>
          <p:nvPr/>
        </p:nvPicPr>
        <p:blipFill rotWithShape="1">
          <a:blip r:embed="rId3"/>
          <a:srcRect r="24439"/>
          <a:stretch/>
        </p:blipFill>
        <p:spPr>
          <a:xfrm>
            <a:off x="1489816" y="1257178"/>
            <a:ext cx="9212366" cy="3560342"/>
          </a:xfrm>
          <a:prstGeom prst="rect">
            <a:avLst/>
          </a:prstGeom>
        </p:spPr>
      </p:pic>
      <p:sp>
        <p:nvSpPr>
          <p:cNvPr id="5" name="Rectangle 4">
            <a:extLst>
              <a:ext uri="{FF2B5EF4-FFF2-40B4-BE49-F238E27FC236}">
                <a16:creationId xmlns:a16="http://schemas.microsoft.com/office/drawing/2014/main" id="{91BA13E0-29FE-436D-A8EE-ABD6B3B63095}"/>
              </a:ext>
            </a:extLst>
          </p:cNvPr>
          <p:cNvSpPr/>
          <p:nvPr/>
        </p:nvSpPr>
        <p:spPr>
          <a:xfrm>
            <a:off x="2628920" y="5321052"/>
            <a:ext cx="6934157" cy="369332"/>
          </a:xfrm>
          <a:prstGeom prst="rect">
            <a:avLst/>
          </a:prstGeom>
        </p:spPr>
        <p:txBody>
          <a:bodyPr wrap="square">
            <a:spAutoFit/>
          </a:bodyPr>
          <a:lstStyle/>
          <a:p>
            <a:r>
              <a:rPr lang="en-US" b="1" dirty="0">
                <a:solidFill>
                  <a:srgbClr val="FFFF00"/>
                </a:solidFill>
                <a:latin typeface="Consolas" panose="020B0609020204030204" pitchFamily="49" charset="0"/>
              </a:rPr>
              <a:t>Remote Management Users = Read Access to client</a:t>
            </a:r>
            <a:endParaRPr lang="en-US" dirty="0">
              <a:solidFill>
                <a:srgbClr val="FFFF00"/>
              </a:solidFill>
              <a:latin typeface="Consolas" panose="020B0609020204030204" pitchFamily="49" charset="0"/>
            </a:endParaRPr>
          </a:p>
        </p:txBody>
      </p:sp>
    </p:spTree>
    <p:extLst>
      <p:ext uri="{BB962C8B-B14F-4D97-AF65-F5344CB8AC3E}">
        <p14:creationId xmlns:p14="http://schemas.microsoft.com/office/powerpoint/2010/main" val="184609098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6370-736C-4F5A-8F5E-3E2D96CBCE63}"/>
              </a:ext>
            </a:extLst>
          </p:cNvPr>
          <p:cNvSpPr>
            <a:spLocks noGrp="1"/>
          </p:cNvSpPr>
          <p:nvPr>
            <p:ph type="title"/>
          </p:nvPr>
        </p:nvSpPr>
        <p:spPr>
          <a:xfrm>
            <a:off x="1562729" y="379389"/>
            <a:ext cx="9066539" cy="661823"/>
          </a:xfrm>
        </p:spPr>
        <p:txBody>
          <a:bodyPr/>
          <a:lstStyle/>
          <a:p>
            <a:pPr algn="ctr"/>
            <a:r>
              <a:rPr lang="en-US" dirty="0">
                <a:solidFill>
                  <a:schemeClr val="tx2">
                    <a:lumMod val="75000"/>
                  </a:schemeClr>
                </a:solidFill>
              </a:rPr>
              <a:t>Controlling access to remote nodes</a:t>
            </a:r>
          </a:p>
        </p:txBody>
      </p:sp>
      <p:pic>
        <p:nvPicPr>
          <p:cNvPr id="10242" name="Picture 2" descr="https://4sysops.com/wp-content/uploads/bp-attachments/504146/Adding-a-new-domain-group-to-the-local-Remote-Management-Users-group.png">
            <a:extLst>
              <a:ext uri="{FF2B5EF4-FFF2-40B4-BE49-F238E27FC236}">
                <a16:creationId xmlns:a16="http://schemas.microsoft.com/office/drawing/2014/main" id="{194E3E34-2E5C-4C4A-9F69-A109DB2A25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6686"/>
          <a:stretch/>
        </p:blipFill>
        <p:spPr bwMode="auto">
          <a:xfrm>
            <a:off x="2224087" y="1224906"/>
            <a:ext cx="7743825" cy="40781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4D94733-C606-4281-ABFC-A8F05A559D29}"/>
              </a:ext>
            </a:extLst>
          </p:cNvPr>
          <p:cNvSpPr/>
          <p:nvPr/>
        </p:nvSpPr>
        <p:spPr>
          <a:xfrm>
            <a:off x="1326022" y="5670417"/>
            <a:ext cx="9539956" cy="369332"/>
          </a:xfrm>
          <a:prstGeom prst="rect">
            <a:avLst/>
          </a:prstGeom>
        </p:spPr>
        <p:txBody>
          <a:bodyPr wrap="square">
            <a:spAutoFit/>
          </a:bodyPr>
          <a:lstStyle/>
          <a:p>
            <a:r>
              <a:rPr lang="en-US" b="1" dirty="0">
                <a:solidFill>
                  <a:srgbClr val="FFFF00"/>
                </a:solidFill>
                <a:latin typeface="Consolas" panose="020B0609020204030204" pitchFamily="49" charset="0"/>
              </a:rPr>
              <a:t>Computer Configuration &gt; Policies &gt; Security Settings &gt; Restricted Groups</a:t>
            </a:r>
            <a:endParaRPr lang="en-US" dirty="0">
              <a:solidFill>
                <a:srgbClr val="FFFF00"/>
              </a:solidFill>
              <a:latin typeface="Consolas" panose="020B0609020204030204" pitchFamily="49" charset="0"/>
            </a:endParaRPr>
          </a:p>
        </p:txBody>
      </p:sp>
    </p:spTree>
    <p:extLst>
      <p:ext uri="{BB962C8B-B14F-4D97-AF65-F5344CB8AC3E}">
        <p14:creationId xmlns:p14="http://schemas.microsoft.com/office/powerpoint/2010/main" val="21671308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6370-736C-4F5A-8F5E-3E2D96CBCE63}"/>
              </a:ext>
            </a:extLst>
          </p:cNvPr>
          <p:cNvSpPr>
            <a:spLocks noGrp="1"/>
          </p:cNvSpPr>
          <p:nvPr>
            <p:ph type="title"/>
          </p:nvPr>
        </p:nvSpPr>
        <p:spPr>
          <a:xfrm>
            <a:off x="2918924" y="642711"/>
            <a:ext cx="6354152" cy="646331"/>
          </a:xfrm>
        </p:spPr>
        <p:txBody>
          <a:bodyPr>
            <a:normAutofit/>
          </a:bodyPr>
          <a:lstStyle/>
          <a:p>
            <a:r>
              <a:rPr lang="en-US" dirty="0" err="1">
                <a:solidFill>
                  <a:schemeClr val="tx2">
                    <a:lumMod val="75000"/>
                  </a:schemeClr>
                </a:solidFill>
              </a:rPr>
              <a:t>PSRemoting</a:t>
            </a:r>
            <a:r>
              <a:rPr lang="en-US" dirty="0">
                <a:solidFill>
                  <a:schemeClr val="tx2">
                    <a:lumMod val="75000"/>
                  </a:schemeClr>
                </a:solidFill>
              </a:rPr>
              <a:t> &amp; IP Filtering</a:t>
            </a:r>
          </a:p>
        </p:txBody>
      </p:sp>
      <p:pic>
        <p:nvPicPr>
          <p:cNvPr id="2050" name="Picture 2" descr="https://4sysops.com/wp-content/uploads/bp-attachments/504146/Allow-remote-server-management-through-WinRM.png">
            <a:extLst>
              <a:ext uri="{FF2B5EF4-FFF2-40B4-BE49-F238E27FC236}">
                <a16:creationId xmlns:a16="http://schemas.microsoft.com/office/drawing/2014/main" id="{1FCDE71C-06EE-4D6F-9E1C-2434632A4C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027"/>
          <a:stretch/>
        </p:blipFill>
        <p:spPr bwMode="auto">
          <a:xfrm>
            <a:off x="1999990" y="1623984"/>
            <a:ext cx="8050138" cy="4268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028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65000"/>
                <a:lumOff val="3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E37D-A20C-4AB0-AFD8-D3645F802D80}"/>
              </a:ext>
            </a:extLst>
          </p:cNvPr>
          <p:cNvSpPr>
            <a:spLocks noGrp="1"/>
          </p:cNvSpPr>
          <p:nvPr>
            <p:ph type="title"/>
          </p:nvPr>
        </p:nvSpPr>
        <p:spPr/>
        <p:txBody>
          <a:bodyPr/>
          <a:lstStyle/>
          <a:p>
            <a:r>
              <a:rPr lang="en-US" dirty="0">
                <a:solidFill>
                  <a:schemeClr val="tx2">
                    <a:lumMod val="75000"/>
                  </a:schemeClr>
                </a:solidFill>
              </a:rPr>
              <a:t>Have YOU HEARD THIS yet in your org? </a:t>
            </a:r>
          </a:p>
        </p:txBody>
      </p:sp>
      <p:sp>
        <p:nvSpPr>
          <p:cNvPr id="3" name="Content Placeholder 2">
            <a:extLst>
              <a:ext uri="{FF2B5EF4-FFF2-40B4-BE49-F238E27FC236}">
                <a16:creationId xmlns:a16="http://schemas.microsoft.com/office/drawing/2014/main" id="{8E810A59-B9BB-4D9E-8115-FE6ADC97FE64}"/>
              </a:ext>
            </a:extLst>
          </p:cNvPr>
          <p:cNvSpPr>
            <a:spLocks noGrp="1"/>
          </p:cNvSpPr>
          <p:nvPr>
            <p:ph idx="1"/>
          </p:nvPr>
        </p:nvSpPr>
        <p:spPr>
          <a:xfrm>
            <a:off x="684212" y="616017"/>
            <a:ext cx="10028706" cy="4138863"/>
          </a:xfrm>
        </p:spPr>
        <p:txBody>
          <a:bodyPr>
            <a:noAutofit/>
          </a:bodyPr>
          <a:lstStyle/>
          <a:p>
            <a:pPr marL="274320">
              <a:spcBef>
                <a:spcPts val="0"/>
              </a:spcBef>
              <a:spcAft>
                <a:spcPts val="1800"/>
              </a:spcAft>
            </a:pPr>
            <a:r>
              <a:rPr lang="en-US" sz="2800" b="1" dirty="0">
                <a:solidFill>
                  <a:srgbClr val="FFFF00"/>
                </a:solidFill>
              </a:rPr>
              <a:t>“I would like to enable PS Remoting for our computers…”</a:t>
            </a:r>
          </a:p>
          <a:p>
            <a:pPr>
              <a:spcBef>
                <a:spcPts val="0"/>
              </a:spcBef>
              <a:spcAft>
                <a:spcPts val="1800"/>
              </a:spcAft>
            </a:pPr>
            <a:r>
              <a:rPr lang="en-US" sz="2800" b="1" dirty="0">
                <a:solidFill>
                  <a:srgbClr val="FF66FF"/>
                </a:solidFill>
              </a:rPr>
              <a:t>Are you crazy?</a:t>
            </a:r>
            <a:br>
              <a:rPr lang="en-US" sz="2800" b="1" dirty="0">
                <a:solidFill>
                  <a:schemeClr val="tx1"/>
                </a:solidFill>
              </a:rPr>
            </a:br>
            <a:r>
              <a:rPr lang="en-US" sz="2800" b="1" dirty="0">
                <a:solidFill>
                  <a:schemeClr val="tx1"/>
                </a:solidFill>
              </a:rPr>
              <a:t>PowerShell is used in all the malware attacks now…</a:t>
            </a:r>
            <a:br>
              <a:rPr lang="en-US" sz="2800" b="1" dirty="0">
                <a:solidFill>
                  <a:schemeClr val="tx1"/>
                </a:solidFill>
              </a:rPr>
            </a:br>
            <a:r>
              <a:rPr lang="en-US" sz="2800" b="1" dirty="0">
                <a:solidFill>
                  <a:schemeClr val="tx1"/>
                </a:solidFill>
              </a:rPr>
              <a:t>Why would we run this on our network?</a:t>
            </a:r>
          </a:p>
          <a:p>
            <a:pPr>
              <a:spcBef>
                <a:spcPts val="0"/>
              </a:spcBef>
              <a:spcAft>
                <a:spcPts val="1800"/>
              </a:spcAft>
            </a:pPr>
            <a:r>
              <a:rPr lang="en-US" sz="2800" b="1" dirty="0">
                <a:solidFill>
                  <a:srgbClr val="FF66FF"/>
                </a:solidFill>
              </a:rPr>
              <a:t>What if we get owned? </a:t>
            </a:r>
            <a:r>
              <a:rPr lang="en-US" sz="2800" b="1" dirty="0">
                <a:solidFill>
                  <a:schemeClr val="tx1"/>
                </a:solidFill>
              </a:rPr>
              <a:t>I don’t want an attacker having unlimited access in my network? </a:t>
            </a:r>
            <a:endParaRPr lang="en-US" sz="2400" b="1" dirty="0">
              <a:solidFill>
                <a:schemeClr val="tx1"/>
              </a:solidFill>
            </a:endParaRPr>
          </a:p>
          <a:p>
            <a:pPr>
              <a:spcBef>
                <a:spcPts val="0"/>
              </a:spcBef>
              <a:spcAft>
                <a:spcPts val="1800"/>
              </a:spcAft>
            </a:pPr>
            <a:r>
              <a:rPr lang="en-US" sz="2800" b="1" dirty="0">
                <a:solidFill>
                  <a:schemeClr val="tx1"/>
                </a:solidFill>
              </a:rPr>
              <a:t>We </a:t>
            </a:r>
            <a:r>
              <a:rPr lang="en-US" sz="2800" b="1" dirty="0">
                <a:solidFill>
                  <a:srgbClr val="FF0000"/>
                </a:solidFill>
              </a:rPr>
              <a:t>will not </a:t>
            </a:r>
            <a:r>
              <a:rPr lang="en-US" sz="2800" b="1" dirty="0">
                <a:solidFill>
                  <a:schemeClr val="tx1"/>
                </a:solidFill>
              </a:rPr>
              <a:t>allow running WINRM/Remoting on our network.</a:t>
            </a:r>
          </a:p>
        </p:txBody>
      </p:sp>
    </p:spTree>
    <p:extLst>
      <p:ext uri="{BB962C8B-B14F-4D97-AF65-F5344CB8AC3E}">
        <p14:creationId xmlns:p14="http://schemas.microsoft.com/office/powerpoint/2010/main" val="12009215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par>
                          <p:cTn id="13" fill="hold">
                            <p:stCondLst>
                              <p:cond delay="1000"/>
                            </p:stCondLst>
                            <p:childTnLst>
                              <p:par>
                                <p:cTn id="14" presetID="10" presetClass="entr" presetSubtype="0" fill="hold" grpId="0" nodeType="afterEffect">
                                  <p:stCondLst>
                                    <p:cond delay="200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3500"/>
                            </p:stCondLst>
                            <p:childTnLst>
                              <p:par>
                                <p:cTn id="18" presetID="10" presetClass="entr" presetSubtype="0" fill="hold" grpId="0" nodeType="afterEffect">
                                  <p:stCondLst>
                                    <p:cond delay="200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6370-736C-4F5A-8F5E-3E2D96CBCE63}"/>
              </a:ext>
            </a:extLst>
          </p:cNvPr>
          <p:cNvSpPr>
            <a:spLocks noGrp="1"/>
          </p:cNvSpPr>
          <p:nvPr>
            <p:ph type="title"/>
          </p:nvPr>
        </p:nvSpPr>
        <p:spPr>
          <a:xfrm>
            <a:off x="4059826" y="667125"/>
            <a:ext cx="4072347" cy="646331"/>
          </a:xfrm>
        </p:spPr>
        <p:txBody>
          <a:bodyPr>
            <a:normAutofit/>
          </a:bodyPr>
          <a:lstStyle/>
          <a:p>
            <a:pPr algn="ctr"/>
            <a:r>
              <a:rPr lang="en-US" dirty="0">
                <a:solidFill>
                  <a:schemeClr val="tx2">
                    <a:lumMod val="75000"/>
                  </a:schemeClr>
                </a:solidFill>
              </a:rPr>
              <a:t>Trusted hosts</a:t>
            </a:r>
          </a:p>
        </p:txBody>
      </p:sp>
      <p:pic>
        <p:nvPicPr>
          <p:cNvPr id="4" name="Picture 3">
            <a:extLst>
              <a:ext uri="{FF2B5EF4-FFF2-40B4-BE49-F238E27FC236}">
                <a16:creationId xmlns:a16="http://schemas.microsoft.com/office/drawing/2014/main" id="{7B160F2D-B4D3-48F9-8EBE-A99F850EF939}"/>
              </a:ext>
            </a:extLst>
          </p:cNvPr>
          <p:cNvPicPr>
            <a:picLocks noChangeAspect="1"/>
          </p:cNvPicPr>
          <p:nvPr/>
        </p:nvPicPr>
        <p:blipFill>
          <a:blip r:embed="rId3"/>
          <a:stretch>
            <a:fillRect/>
          </a:stretch>
        </p:blipFill>
        <p:spPr>
          <a:xfrm>
            <a:off x="2238050" y="2193860"/>
            <a:ext cx="7715898" cy="2721232"/>
          </a:xfrm>
          <a:prstGeom prst="rect">
            <a:avLst/>
          </a:prstGeom>
        </p:spPr>
      </p:pic>
    </p:spTree>
    <p:extLst>
      <p:ext uri="{BB962C8B-B14F-4D97-AF65-F5344CB8AC3E}">
        <p14:creationId xmlns:p14="http://schemas.microsoft.com/office/powerpoint/2010/main" val="1661269339"/>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6370-736C-4F5A-8F5E-3E2D96CBCE63}"/>
              </a:ext>
            </a:extLst>
          </p:cNvPr>
          <p:cNvSpPr>
            <a:spLocks noGrp="1"/>
          </p:cNvSpPr>
          <p:nvPr>
            <p:ph type="title"/>
          </p:nvPr>
        </p:nvSpPr>
        <p:spPr>
          <a:xfrm>
            <a:off x="4059822" y="595360"/>
            <a:ext cx="4072347" cy="646331"/>
          </a:xfrm>
        </p:spPr>
        <p:txBody>
          <a:bodyPr>
            <a:normAutofit/>
          </a:bodyPr>
          <a:lstStyle/>
          <a:p>
            <a:r>
              <a:rPr lang="en-US" dirty="0">
                <a:solidFill>
                  <a:schemeClr val="tx2">
                    <a:lumMod val="75000"/>
                  </a:schemeClr>
                </a:solidFill>
              </a:rPr>
              <a:t>Trusted hosts</a:t>
            </a:r>
          </a:p>
        </p:txBody>
      </p:sp>
      <p:pic>
        <p:nvPicPr>
          <p:cNvPr id="5" name="Picture 4">
            <a:extLst>
              <a:ext uri="{FF2B5EF4-FFF2-40B4-BE49-F238E27FC236}">
                <a16:creationId xmlns:a16="http://schemas.microsoft.com/office/drawing/2014/main" id="{27E6D78E-4F21-4FE6-AE69-4307130ECBEE}"/>
              </a:ext>
            </a:extLst>
          </p:cNvPr>
          <p:cNvPicPr>
            <a:picLocks noChangeAspect="1"/>
          </p:cNvPicPr>
          <p:nvPr/>
        </p:nvPicPr>
        <p:blipFill>
          <a:blip r:embed="rId3"/>
          <a:stretch>
            <a:fillRect/>
          </a:stretch>
        </p:blipFill>
        <p:spPr>
          <a:xfrm>
            <a:off x="1116254" y="1425056"/>
            <a:ext cx="9691657" cy="2099594"/>
          </a:xfrm>
          <a:prstGeom prst="rect">
            <a:avLst/>
          </a:prstGeom>
        </p:spPr>
      </p:pic>
      <p:pic>
        <p:nvPicPr>
          <p:cNvPr id="3" name="Picture 2">
            <a:extLst>
              <a:ext uri="{FF2B5EF4-FFF2-40B4-BE49-F238E27FC236}">
                <a16:creationId xmlns:a16="http://schemas.microsoft.com/office/drawing/2014/main" id="{A3217309-39C9-4460-9931-61AA0D479881}"/>
              </a:ext>
            </a:extLst>
          </p:cNvPr>
          <p:cNvPicPr>
            <a:picLocks noChangeAspect="1"/>
          </p:cNvPicPr>
          <p:nvPr/>
        </p:nvPicPr>
        <p:blipFill>
          <a:blip r:embed="rId4"/>
          <a:stretch>
            <a:fillRect/>
          </a:stretch>
        </p:blipFill>
        <p:spPr>
          <a:xfrm>
            <a:off x="1116254" y="3582672"/>
            <a:ext cx="9691658" cy="2771333"/>
          </a:xfrm>
          <a:prstGeom prst="rect">
            <a:avLst/>
          </a:prstGeom>
        </p:spPr>
      </p:pic>
    </p:spTree>
    <p:extLst>
      <p:ext uri="{BB962C8B-B14F-4D97-AF65-F5344CB8AC3E}">
        <p14:creationId xmlns:p14="http://schemas.microsoft.com/office/powerpoint/2010/main" val="388713872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6370-736C-4F5A-8F5E-3E2D96CBCE63}"/>
              </a:ext>
            </a:extLst>
          </p:cNvPr>
          <p:cNvSpPr>
            <a:spLocks noGrp="1"/>
          </p:cNvSpPr>
          <p:nvPr>
            <p:ph type="title"/>
          </p:nvPr>
        </p:nvSpPr>
        <p:spPr>
          <a:xfrm>
            <a:off x="2169952" y="918129"/>
            <a:ext cx="7852095" cy="944227"/>
          </a:xfrm>
        </p:spPr>
        <p:txBody>
          <a:bodyPr>
            <a:normAutofit/>
          </a:bodyPr>
          <a:lstStyle/>
          <a:p>
            <a:r>
              <a:rPr lang="en-US" dirty="0"/>
              <a:t>Enabling PSREMOTING: </a:t>
            </a:r>
            <a:r>
              <a:rPr lang="en-US" dirty="0">
                <a:solidFill>
                  <a:srgbClr val="00B0F0"/>
                </a:solidFill>
              </a:rPr>
              <a:t>Summary</a:t>
            </a:r>
          </a:p>
        </p:txBody>
      </p:sp>
      <p:graphicFrame>
        <p:nvGraphicFramePr>
          <p:cNvPr id="5" name="Content Placeholder 4">
            <a:extLst>
              <a:ext uri="{FF2B5EF4-FFF2-40B4-BE49-F238E27FC236}">
                <a16:creationId xmlns:a16="http://schemas.microsoft.com/office/drawing/2014/main" id="{0D414450-2B4F-4A20-AA8F-BA7D2B74759D}"/>
              </a:ext>
            </a:extLst>
          </p:cNvPr>
          <p:cNvGraphicFramePr>
            <a:graphicFrameLocks noGrp="1"/>
          </p:cNvGraphicFramePr>
          <p:nvPr>
            <p:ph idx="1"/>
          </p:nvPr>
        </p:nvGraphicFramePr>
        <p:xfrm>
          <a:off x="1686371" y="1862356"/>
          <a:ext cx="8819258" cy="2702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430514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75000"/>
                <a:lumOff val="2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E125-15FD-4B92-8903-72D3BD343082}"/>
              </a:ext>
            </a:extLst>
          </p:cNvPr>
          <p:cNvSpPr>
            <a:spLocks noGrp="1"/>
          </p:cNvSpPr>
          <p:nvPr>
            <p:ph type="title"/>
          </p:nvPr>
        </p:nvSpPr>
        <p:spPr>
          <a:xfrm>
            <a:off x="1828800" y="658212"/>
            <a:ext cx="8534400" cy="1252781"/>
          </a:xfrm>
        </p:spPr>
        <p:txBody>
          <a:bodyPr/>
          <a:lstStyle/>
          <a:p>
            <a:pPr algn="ctr"/>
            <a:r>
              <a:rPr lang="en-US" dirty="0"/>
              <a:t>PS REMOTING:</a:t>
            </a:r>
            <a:r>
              <a:rPr lang="en-US" dirty="0">
                <a:solidFill>
                  <a:schemeClr val="tx2">
                    <a:lumMod val="75000"/>
                  </a:schemeClr>
                </a:solidFill>
              </a:rPr>
              <a:t> What ELSE?</a:t>
            </a:r>
          </a:p>
        </p:txBody>
      </p:sp>
      <p:sp>
        <p:nvSpPr>
          <p:cNvPr id="3" name="Content Placeholder 2">
            <a:extLst>
              <a:ext uri="{FF2B5EF4-FFF2-40B4-BE49-F238E27FC236}">
                <a16:creationId xmlns:a16="http://schemas.microsoft.com/office/drawing/2014/main" id="{76A2A228-62D8-4996-8154-9D8780CEEAA2}"/>
              </a:ext>
            </a:extLst>
          </p:cNvPr>
          <p:cNvSpPr>
            <a:spLocks noGrp="1"/>
          </p:cNvSpPr>
          <p:nvPr>
            <p:ph idx="1"/>
          </p:nvPr>
        </p:nvSpPr>
        <p:spPr>
          <a:xfrm>
            <a:off x="1828800" y="1541124"/>
            <a:ext cx="8534400" cy="4037743"/>
          </a:xfrm>
        </p:spPr>
        <p:txBody>
          <a:bodyPr>
            <a:normAutofit lnSpcReduction="10000"/>
          </a:bodyPr>
          <a:lstStyle/>
          <a:p>
            <a:r>
              <a:rPr lang="en-US" sz="2400" b="1" dirty="0">
                <a:solidFill>
                  <a:schemeClr val="tx1"/>
                </a:solidFill>
              </a:rPr>
              <a:t>I’ve talked almost exclusively about </a:t>
            </a:r>
            <a:r>
              <a:rPr lang="en-US" sz="2400" b="1" dirty="0">
                <a:solidFill>
                  <a:srgbClr val="FFFF00"/>
                </a:solidFill>
              </a:rPr>
              <a:t>authenticating users</a:t>
            </a:r>
          </a:p>
          <a:p>
            <a:endParaRPr lang="en-US" sz="1200" b="1" dirty="0">
              <a:solidFill>
                <a:schemeClr val="tx1"/>
              </a:solidFill>
            </a:endParaRPr>
          </a:p>
          <a:p>
            <a:r>
              <a:rPr lang="en-US" sz="2400" b="1" dirty="0">
                <a:solidFill>
                  <a:schemeClr val="tx1"/>
                </a:solidFill>
              </a:rPr>
              <a:t>SSL &amp; certs </a:t>
            </a:r>
            <a:r>
              <a:rPr lang="en-US" sz="2400" b="1" dirty="0">
                <a:solidFill>
                  <a:srgbClr val="FFFF00"/>
                </a:solidFill>
              </a:rPr>
              <a:t>verify computer identities</a:t>
            </a:r>
          </a:p>
          <a:p>
            <a:endParaRPr lang="en-US" sz="2400" b="1" dirty="0">
              <a:solidFill>
                <a:srgbClr val="FFFF00"/>
              </a:solidFill>
            </a:endParaRPr>
          </a:p>
          <a:p>
            <a:r>
              <a:rPr lang="en-US" sz="2400" b="1" dirty="0">
                <a:solidFill>
                  <a:srgbClr val="FFFF00"/>
                </a:solidFill>
              </a:rPr>
              <a:t>JEA </a:t>
            </a:r>
            <a:r>
              <a:rPr lang="en-US" sz="2400" b="1" dirty="0">
                <a:solidFill>
                  <a:schemeClr val="tx1"/>
                </a:solidFill>
              </a:rPr>
              <a:t>is next logical step</a:t>
            </a:r>
          </a:p>
          <a:p>
            <a:endParaRPr lang="en-US" sz="1200" b="1" dirty="0">
              <a:solidFill>
                <a:schemeClr val="tx1"/>
              </a:solidFill>
            </a:endParaRPr>
          </a:p>
          <a:p>
            <a:r>
              <a:rPr lang="en-US" sz="2400" b="1" dirty="0">
                <a:solidFill>
                  <a:srgbClr val="FFFF00"/>
                </a:solidFill>
              </a:rPr>
              <a:t>SSL &amp; Certificates </a:t>
            </a:r>
            <a:r>
              <a:rPr lang="en-US" sz="2400" b="1" dirty="0">
                <a:solidFill>
                  <a:schemeClr val="tx1"/>
                </a:solidFill>
              </a:rPr>
              <a:t>allow PowerShell remoting to </a:t>
            </a:r>
            <a:br>
              <a:rPr lang="en-US" sz="2400" b="1" dirty="0">
                <a:solidFill>
                  <a:schemeClr val="tx1"/>
                </a:solidFill>
              </a:rPr>
            </a:br>
            <a:r>
              <a:rPr lang="en-US" sz="2400" b="1" dirty="0">
                <a:solidFill>
                  <a:schemeClr val="tx1"/>
                </a:solidFill>
              </a:rPr>
              <a:t>use</a:t>
            </a:r>
            <a:r>
              <a:rPr lang="en-US" sz="2400" b="1" dirty="0">
                <a:solidFill>
                  <a:srgbClr val="33CC33"/>
                </a:solidFill>
              </a:rPr>
              <a:t> </a:t>
            </a:r>
            <a:r>
              <a:rPr lang="en-US" sz="2400" b="1" dirty="0">
                <a:solidFill>
                  <a:srgbClr val="FF0000"/>
                </a:solidFill>
              </a:rPr>
              <a:t>HTTPS port 5986 </a:t>
            </a:r>
            <a:r>
              <a:rPr lang="en-US" sz="2400" b="1" dirty="0">
                <a:solidFill>
                  <a:schemeClr val="tx1"/>
                </a:solidFill>
              </a:rPr>
              <a:t>in addition to HTTP port 5985</a:t>
            </a:r>
          </a:p>
          <a:p>
            <a:endParaRPr lang="en-US" sz="1200" b="1" dirty="0">
              <a:solidFill>
                <a:schemeClr val="tx1"/>
              </a:solidFill>
            </a:endParaRPr>
          </a:p>
          <a:p>
            <a:r>
              <a:rPr lang="en-US" sz="2400" b="1" dirty="0">
                <a:solidFill>
                  <a:srgbClr val="FFFF00"/>
                </a:solidFill>
              </a:rPr>
              <a:t>Logging activity </a:t>
            </a:r>
            <a:r>
              <a:rPr lang="en-US" sz="2400" b="1" dirty="0">
                <a:solidFill>
                  <a:srgbClr val="FF0000"/>
                </a:solidFill>
              </a:rPr>
              <a:t>is critical </a:t>
            </a:r>
            <a:r>
              <a:rPr lang="en-US" sz="2400" b="1" dirty="0">
                <a:solidFill>
                  <a:schemeClr val="tx1"/>
                </a:solidFill>
              </a:rPr>
              <a:t>for understanding what is happening </a:t>
            </a:r>
          </a:p>
        </p:txBody>
      </p:sp>
    </p:spTree>
    <p:extLst>
      <p:ext uri="{BB962C8B-B14F-4D97-AF65-F5344CB8AC3E}">
        <p14:creationId xmlns:p14="http://schemas.microsoft.com/office/powerpoint/2010/main" val="140066409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F7F6-63DF-4B86-B330-67DDD59E7C0E}"/>
              </a:ext>
            </a:extLst>
          </p:cNvPr>
          <p:cNvSpPr>
            <a:spLocks noGrp="1"/>
          </p:cNvSpPr>
          <p:nvPr>
            <p:ph type="title"/>
          </p:nvPr>
        </p:nvSpPr>
        <p:spPr>
          <a:xfrm>
            <a:off x="3443679" y="335631"/>
            <a:ext cx="5304639" cy="1507067"/>
          </a:xfrm>
        </p:spPr>
        <p:txBody>
          <a:bodyPr/>
          <a:lstStyle/>
          <a:p>
            <a:pPr algn="ctr"/>
            <a:r>
              <a:rPr lang="en-US" dirty="0" err="1"/>
              <a:t>Powershell</a:t>
            </a:r>
            <a:r>
              <a:rPr lang="en-US" dirty="0"/>
              <a:t> Logging</a:t>
            </a:r>
          </a:p>
        </p:txBody>
      </p:sp>
      <p:graphicFrame>
        <p:nvGraphicFramePr>
          <p:cNvPr id="3" name="Content Placeholder 2">
            <a:extLst>
              <a:ext uri="{FF2B5EF4-FFF2-40B4-BE49-F238E27FC236}">
                <a16:creationId xmlns:a16="http://schemas.microsoft.com/office/drawing/2014/main" id="{1E523E7B-4740-4889-BB2E-A07867633542}"/>
              </a:ext>
            </a:extLst>
          </p:cNvPr>
          <p:cNvGraphicFramePr>
            <a:graphicFrameLocks noGrp="1"/>
          </p:cNvGraphicFramePr>
          <p:nvPr>
            <p:ph idx="1"/>
            <p:extLst>
              <p:ext uri="{D42A27DB-BD31-4B8C-83A1-F6EECF244321}">
                <p14:modId xmlns:p14="http://schemas.microsoft.com/office/powerpoint/2010/main" val="3597332954"/>
              </p:ext>
            </p:extLst>
          </p:nvPr>
        </p:nvGraphicFramePr>
        <p:xfrm>
          <a:off x="2900597" y="1583734"/>
          <a:ext cx="6390805" cy="4540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526065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lumMod val="75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F7F6-63DF-4B86-B330-67DDD59E7C0E}"/>
              </a:ext>
            </a:extLst>
          </p:cNvPr>
          <p:cNvSpPr>
            <a:spLocks noGrp="1"/>
          </p:cNvSpPr>
          <p:nvPr>
            <p:ph type="title"/>
          </p:nvPr>
        </p:nvSpPr>
        <p:spPr>
          <a:xfrm>
            <a:off x="684212" y="4487332"/>
            <a:ext cx="5026123" cy="1507067"/>
          </a:xfrm>
        </p:spPr>
        <p:txBody>
          <a:bodyPr>
            <a:normAutofit/>
          </a:bodyPr>
          <a:lstStyle/>
          <a:p>
            <a:r>
              <a:rPr lang="en-US" dirty="0" err="1"/>
              <a:t>Powershell</a:t>
            </a:r>
            <a:r>
              <a:rPr lang="en-US" dirty="0"/>
              <a:t> Logging: </a:t>
            </a:r>
            <a:r>
              <a:rPr lang="en-US" dirty="0">
                <a:solidFill>
                  <a:schemeClr val="tx2">
                    <a:lumMod val="75000"/>
                  </a:schemeClr>
                </a:solidFill>
              </a:rPr>
              <a:t>Module </a:t>
            </a:r>
            <a:r>
              <a:rPr lang="en-US" dirty="0" err="1">
                <a:solidFill>
                  <a:schemeClr val="tx2">
                    <a:lumMod val="75000"/>
                  </a:schemeClr>
                </a:solidFill>
              </a:rPr>
              <a:t>LogginG</a:t>
            </a:r>
            <a:endParaRPr lang="en-US" dirty="0">
              <a:solidFill>
                <a:schemeClr val="tx2">
                  <a:lumMod val="75000"/>
                </a:schemeClr>
              </a:solidFill>
            </a:endParaRPr>
          </a:p>
        </p:txBody>
      </p:sp>
      <p:pic>
        <p:nvPicPr>
          <p:cNvPr id="12" name="Graphic 9" descr="Computer">
            <a:extLst>
              <a:ext uri="{FF2B5EF4-FFF2-40B4-BE49-F238E27FC236}">
                <a16:creationId xmlns:a16="http://schemas.microsoft.com/office/drawing/2014/main" id="{C4B09E1A-8559-432E-A567-C09D716E82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240" y="924676"/>
            <a:ext cx="3185108" cy="3185108"/>
          </a:xfrm>
          <a:prstGeom prst="rect">
            <a:avLst/>
          </a:prstGeom>
          <a:effectLst>
            <a:innerShdw blurRad="57150" dist="38100" dir="14460000">
              <a:prstClr val="black">
                <a:alpha val="70000"/>
              </a:prstClr>
            </a:innerShdw>
          </a:effectLst>
        </p:spPr>
      </p:pic>
      <p:sp>
        <p:nvSpPr>
          <p:cNvPr id="6" name="Content Placeholder 6">
            <a:extLst>
              <a:ext uri="{FF2B5EF4-FFF2-40B4-BE49-F238E27FC236}">
                <a16:creationId xmlns:a16="http://schemas.microsoft.com/office/drawing/2014/main" id="{7EEB17B2-A339-40A9-81DA-CA6C00EFBCBB}"/>
              </a:ext>
            </a:extLst>
          </p:cNvPr>
          <p:cNvSpPr>
            <a:spLocks noGrp="1"/>
          </p:cNvSpPr>
          <p:nvPr>
            <p:ph idx="1"/>
          </p:nvPr>
        </p:nvSpPr>
        <p:spPr>
          <a:xfrm>
            <a:off x="4325696" y="733647"/>
            <a:ext cx="6593129" cy="3575884"/>
          </a:xfrm>
        </p:spPr>
        <p:txBody>
          <a:bodyPr>
            <a:normAutofit/>
          </a:bodyPr>
          <a:lstStyle/>
          <a:p>
            <a:r>
              <a:rPr lang="en-US" b="1" dirty="0">
                <a:solidFill>
                  <a:schemeClr val="tx1"/>
                </a:solidFill>
              </a:rPr>
              <a:t>Module logging </a:t>
            </a:r>
            <a:r>
              <a:rPr lang="en-US" b="1" dirty="0">
                <a:solidFill>
                  <a:srgbClr val="33CC33"/>
                </a:solidFill>
              </a:rPr>
              <a:t>grabs activity </a:t>
            </a:r>
            <a:r>
              <a:rPr lang="en-US" b="1" dirty="0">
                <a:solidFill>
                  <a:schemeClr val="tx1"/>
                </a:solidFill>
              </a:rPr>
              <a:t>related to specific modules </a:t>
            </a:r>
            <a:br>
              <a:rPr lang="en-US" b="1" dirty="0">
                <a:solidFill>
                  <a:schemeClr val="tx1"/>
                </a:solidFill>
              </a:rPr>
            </a:br>
            <a:br>
              <a:rPr lang="en-US" b="1" dirty="0">
                <a:solidFill>
                  <a:schemeClr val="tx1"/>
                </a:solidFill>
              </a:rPr>
            </a:br>
            <a:r>
              <a:rPr lang="en-US" b="1" dirty="0">
                <a:solidFill>
                  <a:schemeClr val="tx1"/>
                </a:solidFill>
              </a:rPr>
              <a:t>Example: logging all activity from the Active Directory Module cmdlets</a:t>
            </a:r>
          </a:p>
          <a:p>
            <a:endParaRPr lang="en-US" b="1" dirty="0">
              <a:solidFill>
                <a:schemeClr val="tx1"/>
              </a:solidFill>
            </a:endParaRPr>
          </a:p>
          <a:p>
            <a:r>
              <a:rPr lang="en-US" b="1" dirty="0">
                <a:solidFill>
                  <a:schemeClr val="tx1"/>
                </a:solidFill>
              </a:rPr>
              <a:t>Events are written to the </a:t>
            </a:r>
            <a:r>
              <a:rPr lang="en-US" b="1" dirty="0">
                <a:solidFill>
                  <a:srgbClr val="33CC33"/>
                </a:solidFill>
              </a:rPr>
              <a:t>Windows PowerShell log</a:t>
            </a:r>
          </a:p>
          <a:p>
            <a:endParaRPr lang="en-US" b="1" dirty="0">
              <a:solidFill>
                <a:schemeClr val="tx1"/>
              </a:solidFill>
            </a:endParaRPr>
          </a:p>
          <a:p>
            <a:r>
              <a:rPr lang="en-US" b="1" dirty="0">
                <a:solidFill>
                  <a:schemeClr val="tx1"/>
                </a:solidFill>
              </a:rPr>
              <a:t>Can produce a large volume of events. Increase log size to</a:t>
            </a:r>
            <a:r>
              <a:rPr lang="en-US" b="1" dirty="0">
                <a:solidFill>
                  <a:srgbClr val="FF66FF"/>
                </a:solidFill>
              </a:rPr>
              <a:t> 1 GB </a:t>
            </a:r>
            <a:r>
              <a:rPr lang="en-US" b="1" dirty="0">
                <a:solidFill>
                  <a:schemeClr val="tx1"/>
                </a:solidFill>
              </a:rPr>
              <a:t>if possible</a:t>
            </a:r>
          </a:p>
        </p:txBody>
      </p:sp>
    </p:spTree>
    <p:extLst>
      <p:ext uri="{BB962C8B-B14F-4D97-AF65-F5344CB8AC3E}">
        <p14:creationId xmlns:p14="http://schemas.microsoft.com/office/powerpoint/2010/main" val="299688584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F7F6-63DF-4B86-B330-67DDD59E7C0E}"/>
              </a:ext>
            </a:extLst>
          </p:cNvPr>
          <p:cNvSpPr>
            <a:spLocks noGrp="1"/>
          </p:cNvSpPr>
          <p:nvPr>
            <p:ph type="title"/>
          </p:nvPr>
        </p:nvSpPr>
        <p:spPr>
          <a:xfrm>
            <a:off x="1541366" y="273161"/>
            <a:ext cx="9109268" cy="939514"/>
          </a:xfrm>
        </p:spPr>
        <p:txBody>
          <a:bodyPr/>
          <a:lstStyle/>
          <a:p>
            <a:r>
              <a:rPr lang="en-US" dirty="0" err="1"/>
              <a:t>Powershell</a:t>
            </a:r>
            <a:r>
              <a:rPr lang="en-US" dirty="0"/>
              <a:t> Logging: </a:t>
            </a:r>
            <a:r>
              <a:rPr lang="en-US" dirty="0">
                <a:solidFill>
                  <a:schemeClr val="tx2">
                    <a:lumMod val="75000"/>
                  </a:schemeClr>
                </a:solidFill>
              </a:rPr>
              <a:t>Module </a:t>
            </a:r>
            <a:r>
              <a:rPr lang="en-US" dirty="0" err="1">
                <a:solidFill>
                  <a:schemeClr val="tx2">
                    <a:lumMod val="75000"/>
                  </a:schemeClr>
                </a:solidFill>
              </a:rPr>
              <a:t>LogginG</a:t>
            </a:r>
            <a:endParaRPr lang="en-US" dirty="0">
              <a:solidFill>
                <a:schemeClr val="tx2">
                  <a:lumMod val="75000"/>
                </a:schemeClr>
              </a:solidFill>
            </a:endParaRPr>
          </a:p>
        </p:txBody>
      </p:sp>
      <p:sp>
        <p:nvSpPr>
          <p:cNvPr id="3" name="Rectangle 2">
            <a:extLst>
              <a:ext uri="{FF2B5EF4-FFF2-40B4-BE49-F238E27FC236}">
                <a16:creationId xmlns:a16="http://schemas.microsoft.com/office/drawing/2014/main" id="{B490E85C-063A-4B00-A710-DA4C686FB89A}"/>
              </a:ext>
            </a:extLst>
          </p:cNvPr>
          <p:cNvSpPr/>
          <p:nvPr/>
        </p:nvSpPr>
        <p:spPr>
          <a:xfrm>
            <a:off x="1708508" y="5382916"/>
            <a:ext cx="8774984" cy="646331"/>
          </a:xfrm>
          <a:prstGeom prst="rect">
            <a:avLst/>
          </a:prstGeom>
        </p:spPr>
        <p:txBody>
          <a:bodyPr wrap="square">
            <a:spAutoFit/>
          </a:bodyPr>
          <a:lstStyle/>
          <a:p>
            <a:r>
              <a:rPr lang="en-US" b="1" dirty="0">
                <a:solidFill>
                  <a:srgbClr val="33CC33"/>
                </a:solidFill>
                <a:latin typeface="Consolas" panose="020B0609020204030204" pitchFamily="49" charset="0"/>
              </a:rPr>
              <a:t>Computer Configuration &gt; Policies &gt; Administrative Templates &gt; </a:t>
            </a:r>
            <a:br>
              <a:rPr lang="en-US" b="1" dirty="0">
                <a:solidFill>
                  <a:srgbClr val="33CC33"/>
                </a:solidFill>
                <a:latin typeface="Consolas" panose="020B0609020204030204" pitchFamily="49" charset="0"/>
              </a:rPr>
            </a:br>
            <a:r>
              <a:rPr lang="en-US" b="1" dirty="0">
                <a:solidFill>
                  <a:srgbClr val="33CC33"/>
                </a:solidFill>
                <a:latin typeface="Consolas" panose="020B0609020204030204" pitchFamily="49" charset="0"/>
              </a:rPr>
              <a:t>Windows Components &gt; Windows PowerShell</a:t>
            </a:r>
          </a:p>
        </p:txBody>
      </p:sp>
      <p:pic>
        <p:nvPicPr>
          <p:cNvPr id="11" name="Picture 10">
            <a:extLst>
              <a:ext uri="{FF2B5EF4-FFF2-40B4-BE49-F238E27FC236}">
                <a16:creationId xmlns:a16="http://schemas.microsoft.com/office/drawing/2014/main" id="{CCA832E2-D82F-4358-9223-251679910214}"/>
              </a:ext>
            </a:extLst>
          </p:cNvPr>
          <p:cNvPicPr>
            <a:picLocks noChangeAspect="1"/>
          </p:cNvPicPr>
          <p:nvPr/>
        </p:nvPicPr>
        <p:blipFill>
          <a:blip r:embed="rId2"/>
          <a:stretch>
            <a:fillRect/>
          </a:stretch>
        </p:blipFill>
        <p:spPr>
          <a:xfrm>
            <a:off x="2230453" y="1146964"/>
            <a:ext cx="7241348" cy="4008480"/>
          </a:xfrm>
          <a:prstGeom prst="rect">
            <a:avLst/>
          </a:prstGeom>
        </p:spPr>
      </p:pic>
    </p:spTree>
    <p:extLst>
      <p:ext uri="{BB962C8B-B14F-4D97-AF65-F5344CB8AC3E}">
        <p14:creationId xmlns:p14="http://schemas.microsoft.com/office/powerpoint/2010/main" val="2938314296"/>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F7F6-63DF-4B86-B330-67DDD59E7C0E}"/>
              </a:ext>
            </a:extLst>
          </p:cNvPr>
          <p:cNvSpPr>
            <a:spLocks noGrp="1"/>
          </p:cNvSpPr>
          <p:nvPr>
            <p:ph type="title"/>
          </p:nvPr>
        </p:nvSpPr>
        <p:spPr>
          <a:xfrm>
            <a:off x="1541366" y="435453"/>
            <a:ext cx="9109268" cy="939514"/>
          </a:xfrm>
        </p:spPr>
        <p:txBody>
          <a:bodyPr/>
          <a:lstStyle/>
          <a:p>
            <a:r>
              <a:rPr lang="en-US" dirty="0" err="1"/>
              <a:t>Powershell</a:t>
            </a:r>
            <a:r>
              <a:rPr lang="en-US" dirty="0"/>
              <a:t> Logging: </a:t>
            </a:r>
            <a:r>
              <a:rPr lang="en-US" dirty="0">
                <a:solidFill>
                  <a:schemeClr val="tx2">
                    <a:lumMod val="75000"/>
                  </a:schemeClr>
                </a:solidFill>
              </a:rPr>
              <a:t>Module </a:t>
            </a:r>
            <a:r>
              <a:rPr lang="en-US" dirty="0" err="1">
                <a:solidFill>
                  <a:schemeClr val="tx2">
                    <a:lumMod val="75000"/>
                  </a:schemeClr>
                </a:solidFill>
              </a:rPr>
              <a:t>LogginG</a:t>
            </a:r>
            <a:endParaRPr lang="en-US" dirty="0">
              <a:solidFill>
                <a:schemeClr val="tx2">
                  <a:lumMod val="75000"/>
                </a:schemeClr>
              </a:solidFill>
            </a:endParaRPr>
          </a:p>
        </p:txBody>
      </p:sp>
      <p:pic>
        <p:nvPicPr>
          <p:cNvPr id="4" name="Picture 3">
            <a:extLst>
              <a:ext uri="{FF2B5EF4-FFF2-40B4-BE49-F238E27FC236}">
                <a16:creationId xmlns:a16="http://schemas.microsoft.com/office/drawing/2014/main" id="{81B28A49-B184-456D-8587-91827AE26AF2}"/>
              </a:ext>
            </a:extLst>
          </p:cNvPr>
          <p:cNvPicPr>
            <a:picLocks noChangeAspect="1"/>
          </p:cNvPicPr>
          <p:nvPr/>
        </p:nvPicPr>
        <p:blipFill>
          <a:blip r:embed="rId2"/>
          <a:stretch>
            <a:fillRect/>
          </a:stretch>
        </p:blipFill>
        <p:spPr>
          <a:xfrm>
            <a:off x="929399" y="1374967"/>
            <a:ext cx="5328971" cy="3828284"/>
          </a:xfrm>
          <a:prstGeom prst="rect">
            <a:avLst/>
          </a:prstGeom>
        </p:spPr>
      </p:pic>
      <p:pic>
        <p:nvPicPr>
          <p:cNvPr id="5" name="Picture 4">
            <a:extLst>
              <a:ext uri="{FF2B5EF4-FFF2-40B4-BE49-F238E27FC236}">
                <a16:creationId xmlns:a16="http://schemas.microsoft.com/office/drawing/2014/main" id="{712ED2D7-01A4-4E1C-A9CE-173C33DC1174}"/>
              </a:ext>
            </a:extLst>
          </p:cNvPr>
          <p:cNvPicPr>
            <a:picLocks noChangeAspect="1"/>
          </p:cNvPicPr>
          <p:nvPr/>
        </p:nvPicPr>
        <p:blipFill>
          <a:blip r:embed="rId3"/>
          <a:stretch>
            <a:fillRect/>
          </a:stretch>
        </p:blipFill>
        <p:spPr>
          <a:xfrm>
            <a:off x="6386558" y="2326102"/>
            <a:ext cx="5119128" cy="2203169"/>
          </a:xfrm>
          <a:prstGeom prst="rect">
            <a:avLst/>
          </a:prstGeom>
        </p:spPr>
      </p:pic>
    </p:spTree>
    <p:extLst>
      <p:ext uri="{BB962C8B-B14F-4D97-AF65-F5344CB8AC3E}">
        <p14:creationId xmlns:p14="http://schemas.microsoft.com/office/powerpoint/2010/main" val="42981494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F7F6-63DF-4B86-B330-67DDD59E7C0E}"/>
              </a:ext>
            </a:extLst>
          </p:cNvPr>
          <p:cNvSpPr>
            <a:spLocks noGrp="1"/>
          </p:cNvSpPr>
          <p:nvPr>
            <p:ph type="title"/>
          </p:nvPr>
        </p:nvSpPr>
        <p:spPr>
          <a:xfrm>
            <a:off x="1541366" y="401595"/>
            <a:ext cx="9109268" cy="939514"/>
          </a:xfrm>
        </p:spPr>
        <p:txBody>
          <a:bodyPr/>
          <a:lstStyle/>
          <a:p>
            <a:r>
              <a:rPr lang="en-US" dirty="0" err="1"/>
              <a:t>Powershell</a:t>
            </a:r>
            <a:r>
              <a:rPr lang="en-US" dirty="0"/>
              <a:t> Logging: </a:t>
            </a:r>
            <a:r>
              <a:rPr lang="en-US" dirty="0">
                <a:solidFill>
                  <a:schemeClr val="tx2">
                    <a:lumMod val="75000"/>
                  </a:schemeClr>
                </a:solidFill>
              </a:rPr>
              <a:t>Module </a:t>
            </a:r>
            <a:r>
              <a:rPr lang="en-US" dirty="0" err="1">
                <a:solidFill>
                  <a:schemeClr val="tx2">
                    <a:lumMod val="75000"/>
                  </a:schemeClr>
                </a:solidFill>
              </a:rPr>
              <a:t>LogginG</a:t>
            </a:r>
            <a:endParaRPr lang="en-US" dirty="0">
              <a:solidFill>
                <a:schemeClr val="tx2">
                  <a:lumMod val="75000"/>
                </a:schemeClr>
              </a:solidFill>
            </a:endParaRPr>
          </a:p>
        </p:txBody>
      </p:sp>
      <p:pic>
        <p:nvPicPr>
          <p:cNvPr id="17410" name="Picture 2" descr="get-smbshare.png (748Ã143)">
            <a:extLst>
              <a:ext uri="{FF2B5EF4-FFF2-40B4-BE49-F238E27FC236}">
                <a16:creationId xmlns:a16="http://schemas.microsoft.com/office/drawing/2014/main" id="{822348B8-A2A8-4690-A8C5-90F23A767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23" y="1341109"/>
            <a:ext cx="7124700" cy="1362075"/>
          </a:xfrm>
          <a:prstGeom prst="rect">
            <a:avLst/>
          </a:prstGeom>
          <a:noFill/>
          <a:effectLst>
            <a:outerShdw blurRad="50800" dist="38100" dir="2700000" algn="tl" rotWithShape="0">
              <a:prstClr val="black">
                <a:alpha val="40000"/>
              </a:prstClr>
            </a:outerShdw>
            <a:softEdge rad="12700"/>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F0532A8-761A-40E2-BA0F-8727177CB75F}"/>
              </a:ext>
            </a:extLst>
          </p:cNvPr>
          <p:cNvPicPr>
            <a:picLocks noChangeAspect="1"/>
          </p:cNvPicPr>
          <p:nvPr/>
        </p:nvPicPr>
        <p:blipFill>
          <a:blip r:embed="rId3"/>
          <a:stretch>
            <a:fillRect/>
          </a:stretch>
        </p:blipFill>
        <p:spPr>
          <a:xfrm>
            <a:off x="2784296" y="1625028"/>
            <a:ext cx="7674797" cy="4512038"/>
          </a:xfrm>
          <a:prstGeom prst="rect">
            <a:avLst/>
          </a:prstGeom>
        </p:spPr>
      </p:pic>
    </p:spTree>
    <p:extLst>
      <p:ext uri="{BB962C8B-B14F-4D97-AF65-F5344CB8AC3E}">
        <p14:creationId xmlns:p14="http://schemas.microsoft.com/office/powerpoint/2010/main" val="28431629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lumMod val="75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F7F6-63DF-4B86-B330-67DDD59E7C0E}"/>
              </a:ext>
            </a:extLst>
          </p:cNvPr>
          <p:cNvSpPr>
            <a:spLocks noGrp="1"/>
          </p:cNvSpPr>
          <p:nvPr>
            <p:ph type="title"/>
          </p:nvPr>
        </p:nvSpPr>
        <p:spPr>
          <a:xfrm>
            <a:off x="684212" y="4487332"/>
            <a:ext cx="8534400" cy="1507067"/>
          </a:xfrm>
        </p:spPr>
        <p:txBody>
          <a:bodyPr>
            <a:normAutofit/>
          </a:bodyPr>
          <a:lstStyle/>
          <a:p>
            <a:r>
              <a:rPr lang="en-US" dirty="0" err="1"/>
              <a:t>Powershell</a:t>
            </a:r>
            <a:r>
              <a:rPr lang="en-US" dirty="0"/>
              <a:t> Logging:</a:t>
            </a:r>
            <a:br>
              <a:rPr lang="en-US" dirty="0"/>
            </a:br>
            <a:r>
              <a:rPr lang="en-US" dirty="0">
                <a:solidFill>
                  <a:schemeClr val="tx2">
                    <a:lumMod val="75000"/>
                  </a:schemeClr>
                </a:solidFill>
              </a:rPr>
              <a:t>Script block </a:t>
            </a:r>
            <a:r>
              <a:rPr lang="en-US" dirty="0" err="1">
                <a:solidFill>
                  <a:schemeClr val="tx2">
                    <a:lumMod val="75000"/>
                  </a:schemeClr>
                </a:solidFill>
              </a:rPr>
              <a:t>LogginG</a:t>
            </a:r>
            <a:endParaRPr lang="en-US" dirty="0">
              <a:solidFill>
                <a:schemeClr val="tx2">
                  <a:lumMod val="75000"/>
                </a:schemeClr>
              </a:solidFill>
            </a:endParaRPr>
          </a:p>
        </p:txBody>
      </p:sp>
      <p:sp>
        <p:nvSpPr>
          <p:cNvPr id="7" name="Content Placeholder 6">
            <a:extLst>
              <a:ext uri="{FF2B5EF4-FFF2-40B4-BE49-F238E27FC236}">
                <a16:creationId xmlns:a16="http://schemas.microsoft.com/office/drawing/2014/main" id="{95F462D8-83CA-4742-807D-8AC7D28D700F}"/>
              </a:ext>
            </a:extLst>
          </p:cNvPr>
          <p:cNvSpPr txBox="1">
            <a:spLocks/>
          </p:cNvSpPr>
          <p:nvPr/>
        </p:nvSpPr>
        <p:spPr>
          <a:xfrm>
            <a:off x="5900057" y="534329"/>
            <a:ext cx="5340253" cy="4130977"/>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2400" b="1" dirty="0">
                <a:solidFill>
                  <a:schemeClr val="tx1"/>
                </a:solidFill>
              </a:rPr>
              <a:t>Script Block logging </a:t>
            </a:r>
            <a:r>
              <a:rPr lang="en-US" sz="2400" b="1" dirty="0">
                <a:solidFill>
                  <a:srgbClr val="33CC33"/>
                </a:solidFill>
              </a:rPr>
              <a:t>records blocks of code as they are executed </a:t>
            </a:r>
            <a:r>
              <a:rPr lang="en-US" sz="2400" b="1" dirty="0">
                <a:solidFill>
                  <a:schemeClr val="tx1"/>
                </a:solidFill>
              </a:rPr>
              <a:t>by the PowerShell engine</a:t>
            </a:r>
            <a:endParaRPr lang="en-US" sz="1200" b="1" dirty="0">
              <a:solidFill>
                <a:schemeClr val="tx1"/>
              </a:solidFill>
            </a:endParaRPr>
          </a:p>
          <a:p>
            <a:r>
              <a:rPr lang="en-US" sz="2400" b="1" dirty="0">
                <a:solidFill>
                  <a:schemeClr val="tx1"/>
                </a:solidFill>
              </a:rPr>
              <a:t>Events are written to the Windows PowerShell log (Event IDs# 4104, 4105 &amp; 4106)</a:t>
            </a:r>
          </a:p>
          <a:p>
            <a:endParaRPr lang="en-US" sz="1200" b="1" dirty="0">
              <a:solidFill>
                <a:schemeClr val="tx1"/>
              </a:solidFill>
            </a:endParaRPr>
          </a:p>
          <a:p>
            <a:r>
              <a:rPr lang="en-US" sz="2400" b="1" dirty="0">
                <a:solidFill>
                  <a:schemeClr val="tx1"/>
                </a:solidFill>
              </a:rPr>
              <a:t>PowerShell 5.0 </a:t>
            </a:r>
            <a:r>
              <a:rPr lang="en-US" sz="2400" b="1" dirty="0">
                <a:solidFill>
                  <a:srgbClr val="33CC33"/>
                </a:solidFill>
              </a:rPr>
              <a:t>automatically logs code blocks</a:t>
            </a:r>
            <a:r>
              <a:rPr lang="en-US" sz="2400" b="1" dirty="0">
                <a:solidFill>
                  <a:srgbClr val="FFFF00"/>
                </a:solidFill>
              </a:rPr>
              <a:t> </a:t>
            </a:r>
            <a:r>
              <a:rPr lang="en-US" sz="2400" b="1" dirty="0">
                <a:solidFill>
                  <a:schemeClr val="tx1"/>
                </a:solidFill>
              </a:rPr>
              <a:t>if the block’s contents match on </a:t>
            </a:r>
            <a:r>
              <a:rPr lang="en-US" sz="2400" b="1" dirty="0">
                <a:solidFill>
                  <a:schemeClr val="accent2">
                    <a:lumMod val="40000"/>
                    <a:lumOff val="60000"/>
                  </a:schemeClr>
                </a:solidFill>
              </a:rPr>
              <a:t>a list of suspicious commands or scripting techniques</a:t>
            </a:r>
            <a:r>
              <a:rPr lang="en-US" sz="2400" b="1" dirty="0">
                <a:solidFill>
                  <a:schemeClr val="tx1"/>
                </a:solidFill>
              </a:rPr>
              <a:t>, even if script block logging is not enabled.</a:t>
            </a:r>
          </a:p>
          <a:p>
            <a:endParaRPr lang="en-US" sz="1200" b="1" dirty="0">
              <a:solidFill>
                <a:schemeClr val="tx1"/>
              </a:solidFill>
            </a:endParaRPr>
          </a:p>
          <a:p>
            <a:r>
              <a:rPr lang="en-US" sz="2400" b="1" dirty="0">
                <a:solidFill>
                  <a:schemeClr val="tx1"/>
                </a:solidFill>
              </a:rPr>
              <a:t>Produces less logs than Module Logging</a:t>
            </a:r>
            <a:br>
              <a:rPr lang="en-US" sz="2400" b="1" dirty="0">
                <a:solidFill>
                  <a:schemeClr val="tx1"/>
                </a:solidFill>
              </a:rPr>
            </a:br>
            <a:r>
              <a:rPr lang="en-US" sz="2400" b="1" dirty="0">
                <a:solidFill>
                  <a:schemeClr val="tx1"/>
                </a:solidFill>
              </a:rPr>
              <a:t>but still can be noisy.</a:t>
            </a:r>
          </a:p>
        </p:txBody>
      </p:sp>
      <p:pic>
        <p:nvPicPr>
          <p:cNvPr id="8" name="Graphic 7" descr="Document">
            <a:extLst>
              <a:ext uri="{FF2B5EF4-FFF2-40B4-BE49-F238E27FC236}">
                <a16:creationId xmlns:a16="http://schemas.microsoft.com/office/drawing/2014/main" id="{0135DB24-AB40-4009-8CBF-7E22C187EB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10894" y="1025810"/>
            <a:ext cx="2883683" cy="2883683"/>
          </a:xfrm>
          <a:prstGeom prst="rect">
            <a:avLst/>
          </a:prstGeom>
        </p:spPr>
      </p:pic>
    </p:spTree>
    <p:extLst>
      <p:ext uri="{BB962C8B-B14F-4D97-AF65-F5344CB8AC3E}">
        <p14:creationId xmlns:p14="http://schemas.microsoft.com/office/powerpoint/2010/main" val="263304162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27EB-68FB-4F70-BCDB-41E895DAEA35}"/>
              </a:ext>
            </a:extLst>
          </p:cNvPr>
          <p:cNvSpPr>
            <a:spLocks noGrp="1"/>
          </p:cNvSpPr>
          <p:nvPr>
            <p:ph type="title"/>
          </p:nvPr>
        </p:nvSpPr>
        <p:spPr/>
        <p:txBody>
          <a:bodyPr>
            <a:normAutofit/>
          </a:bodyPr>
          <a:lstStyle/>
          <a:p>
            <a:r>
              <a:rPr lang="en-US" b="1" dirty="0">
                <a:solidFill>
                  <a:schemeClr val="tx2">
                    <a:lumMod val="75000"/>
                  </a:schemeClr>
                </a:solidFill>
              </a:rPr>
              <a:t>Who needs malware? </a:t>
            </a:r>
            <a:endParaRPr lang="en-US" dirty="0"/>
          </a:p>
        </p:txBody>
      </p:sp>
      <p:sp>
        <p:nvSpPr>
          <p:cNvPr id="3" name="Content Placeholder 2">
            <a:extLst>
              <a:ext uri="{FF2B5EF4-FFF2-40B4-BE49-F238E27FC236}">
                <a16:creationId xmlns:a16="http://schemas.microsoft.com/office/drawing/2014/main" id="{D42C9CB1-24A8-4FF0-9892-503646539F27}"/>
              </a:ext>
            </a:extLst>
          </p:cNvPr>
          <p:cNvSpPr>
            <a:spLocks noGrp="1"/>
          </p:cNvSpPr>
          <p:nvPr>
            <p:ph idx="1"/>
          </p:nvPr>
        </p:nvSpPr>
        <p:spPr>
          <a:xfrm>
            <a:off x="684212" y="685800"/>
            <a:ext cx="9602788" cy="3615267"/>
          </a:xfrm>
        </p:spPr>
        <p:txBody>
          <a:bodyPr/>
          <a:lstStyle/>
          <a:p>
            <a:r>
              <a:rPr lang="en-US" sz="2400" b="1" dirty="0">
                <a:solidFill>
                  <a:schemeClr val="tx1"/>
                </a:solidFill>
              </a:rPr>
              <a:t>IBM says </a:t>
            </a:r>
            <a:r>
              <a:rPr lang="en-US" sz="2400" b="1" dirty="0">
                <a:solidFill>
                  <a:srgbClr val="FFFF00"/>
                </a:solidFill>
              </a:rPr>
              <a:t>most hackers just PowerShell through boxes now</a:t>
            </a:r>
            <a:r>
              <a:rPr lang="en-US" sz="2400" b="1" dirty="0">
                <a:solidFill>
                  <a:schemeClr val="tx1"/>
                </a:solidFill>
              </a:rPr>
              <a:t>, leaving little in the way of footprints</a:t>
            </a:r>
          </a:p>
          <a:p>
            <a:endParaRPr lang="en-US" sz="2400" b="1" dirty="0">
              <a:solidFill>
                <a:schemeClr val="tx1"/>
              </a:solidFill>
            </a:endParaRPr>
          </a:p>
          <a:p>
            <a:r>
              <a:rPr lang="en-US" sz="2400" b="1" dirty="0">
                <a:solidFill>
                  <a:schemeClr val="tx1"/>
                </a:solidFill>
              </a:rPr>
              <a:t>IBM's X-Force, found that in 2018 </a:t>
            </a:r>
            <a:r>
              <a:rPr lang="en-US" sz="2400" b="1" dirty="0">
                <a:solidFill>
                  <a:srgbClr val="FFFF00"/>
                </a:solidFill>
              </a:rPr>
              <a:t>just 43 percent of the attacks it analyzed utilized any sort of locally installed files</a:t>
            </a:r>
            <a:r>
              <a:rPr lang="en-US" sz="2400" b="1" dirty="0">
                <a:solidFill>
                  <a:schemeClr val="tx1"/>
                </a:solidFill>
              </a:rPr>
              <a:t>. Rather, the hackers utilized PowerShell scripts to execute their dirty deeds in memory </a:t>
            </a:r>
            <a:r>
              <a:rPr lang="en-US" sz="2400" b="1" dirty="0">
                <a:solidFill>
                  <a:srgbClr val="FF0000"/>
                </a:solidFill>
              </a:rPr>
              <a:t>without significantly touching file systems</a:t>
            </a:r>
            <a:r>
              <a:rPr lang="en-US" sz="2400" b="1" dirty="0">
                <a:solidFill>
                  <a:schemeClr val="tx1"/>
                </a:solidFill>
              </a:rPr>
              <a:t>, if at all.</a:t>
            </a:r>
          </a:p>
          <a:p>
            <a:endParaRPr lang="en-US" b="1" dirty="0"/>
          </a:p>
        </p:txBody>
      </p:sp>
    </p:spTree>
    <p:extLst>
      <p:ext uri="{BB962C8B-B14F-4D97-AF65-F5344CB8AC3E}">
        <p14:creationId xmlns:p14="http://schemas.microsoft.com/office/powerpoint/2010/main" val="15052176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25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F7F6-63DF-4B86-B330-67DDD59E7C0E}"/>
              </a:ext>
            </a:extLst>
          </p:cNvPr>
          <p:cNvSpPr>
            <a:spLocks noGrp="1"/>
          </p:cNvSpPr>
          <p:nvPr>
            <p:ph type="title"/>
          </p:nvPr>
        </p:nvSpPr>
        <p:spPr>
          <a:xfrm>
            <a:off x="742334" y="308009"/>
            <a:ext cx="10707332" cy="939514"/>
          </a:xfrm>
        </p:spPr>
        <p:txBody>
          <a:bodyPr/>
          <a:lstStyle/>
          <a:p>
            <a:r>
              <a:rPr lang="en-US" dirty="0" err="1"/>
              <a:t>Powershell</a:t>
            </a:r>
            <a:r>
              <a:rPr lang="en-US" dirty="0"/>
              <a:t> Logging: </a:t>
            </a:r>
            <a:r>
              <a:rPr lang="en-US" dirty="0">
                <a:solidFill>
                  <a:schemeClr val="tx2">
                    <a:lumMod val="75000"/>
                  </a:schemeClr>
                </a:solidFill>
              </a:rPr>
              <a:t>SCRIPT block Logging</a:t>
            </a:r>
          </a:p>
        </p:txBody>
      </p:sp>
      <p:sp>
        <p:nvSpPr>
          <p:cNvPr id="3" name="Rectangle 2">
            <a:extLst>
              <a:ext uri="{FF2B5EF4-FFF2-40B4-BE49-F238E27FC236}">
                <a16:creationId xmlns:a16="http://schemas.microsoft.com/office/drawing/2014/main" id="{B490E85C-063A-4B00-A710-DA4C686FB89A}"/>
              </a:ext>
            </a:extLst>
          </p:cNvPr>
          <p:cNvSpPr/>
          <p:nvPr/>
        </p:nvSpPr>
        <p:spPr>
          <a:xfrm>
            <a:off x="1278557" y="5428721"/>
            <a:ext cx="9145140" cy="646331"/>
          </a:xfrm>
          <a:prstGeom prst="rect">
            <a:avLst/>
          </a:prstGeom>
        </p:spPr>
        <p:txBody>
          <a:bodyPr wrap="square">
            <a:spAutoFit/>
          </a:bodyPr>
          <a:lstStyle/>
          <a:p>
            <a:r>
              <a:rPr lang="en-US" b="1" dirty="0">
                <a:solidFill>
                  <a:srgbClr val="33CC33"/>
                </a:solidFill>
                <a:latin typeface="Consolas" panose="020B0609020204030204" pitchFamily="49" charset="0"/>
              </a:rPr>
              <a:t>Computer Configuration &gt; Policies &gt; Administrative Templates &gt; </a:t>
            </a:r>
            <a:br>
              <a:rPr lang="en-US" b="1" dirty="0">
                <a:solidFill>
                  <a:srgbClr val="33CC33"/>
                </a:solidFill>
                <a:latin typeface="Consolas" panose="020B0609020204030204" pitchFamily="49" charset="0"/>
              </a:rPr>
            </a:br>
            <a:r>
              <a:rPr lang="en-US" b="1" dirty="0">
                <a:solidFill>
                  <a:srgbClr val="33CC33"/>
                </a:solidFill>
                <a:latin typeface="Consolas" panose="020B0609020204030204" pitchFamily="49" charset="0"/>
              </a:rPr>
              <a:t>Windows Components &gt; Windows PowerShell</a:t>
            </a:r>
          </a:p>
        </p:txBody>
      </p:sp>
      <p:pic>
        <p:nvPicPr>
          <p:cNvPr id="11" name="Picture 10">
            <a:extLst>
              <a:ext uri="{FF2B5EF4-FFF2-40B4-BE49-F238E27FC236}">
                <a16:creationId xmlns:a16="http://schemas.microsoft.com/office/drawing/2014/main" id="{CCA832E2-D82F-4358-9223-251679910214}"/>
              </a:ext>
            </a:extLst>
          </p:cNvPr>
          <p:cNvPicPr>
            <a:picLocks noChangeAspect="1"/>
          </p:cNvPicPr>
          <p:nvPr/>
        </p:nvPicPr>
        <p:blipFill>
          <a:blip r:embed="rId2"/>
          <a:stretch>
            <a:fillRect/>
          </a:stretch>
        </p:blipFill>
        <p:spPr>
          <a:xfrm>
            <a:off x="2230453" y="1146964"/>
            <a:ext cx="7241348" cy="4008480"/>
          </a:xfrm>
          <a:prstGeom prst="rect">
            <a:avLst/>
          </a:prstGeom>
        </p:spPr>
      </p:pic>
    </p:spTree>
    <p:extLst>
      <p:ext uri="{BB962C8B-B14F-4D97-AF65-F5344CB8AC3E}">
        <p14:creationId xmlns:p14="http://schemas.microsoft.com/office/powerpoint/2010/main" val="635321347"/>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F7F6-63DF-4B86-B330-67DDD59E7C0E}"/>
              </a:ext>
            </a:extLst>
          </p:cNvPr>
          <p:cNvSpPr>
            <a:spLocks noGrp="1"/>
          </p:cNvSpPr>
          <p:nvPr>
            <p:ph type="title"/>
          </p:nvPr>
        </p:nvSpPr>
        <p:spPr>
          <a:xfrm>
            <a:off x="742334" y="474496"/>
            <a:ext cx="10707332" cy="939514"/>
          </a:xfrm>
        </p:spPr>
        <p:txBody>
          <a:bodyPr/>
          <a:lstStyle/>
          <a:p>
            <a:r>
              <a:rPr lang="en-US" dirty="0" err="1"/>
              <a:t>Powershell</a:t>
            </a:r>
            <a:r>
              <a:rPr lang="en-US" dirty="0"/>
              <a:t> Logging:</a:t>
            </a:r>
            <a:r>
              <a:rPr lang="en-US" dirty="0">
                <a:solidFill>
                  <a:schemeClr val="tx2">
                    <a:lumMod val="75000"/>
                  </a:schemeClr>
                </a:solidFill>
              </a:rPr>
              <a:t> SCRIPT block Logging</a:t>
            </a:r>
            <a:endParaRPr lang="en-US" dirty="0"/>
          </a:p>
        </p:txBody>
      </p:sp>
      <p:pic>
        <p:nvPicPr>
          <p:cNvPr id="4" name="Picture 3">
            <a:extLst>
              <a:ext uri="{FF2B5EF4-FFF2-40B4-BE49-F238E27FC236}">
                <a16:creationId xmlns:a16="http://schemas.microsoft.com/office/drawing/2014/main" id="{004B50E9-C6B5-4B0C-889A-CBFD3210AFA5}"/>
              </a:ext>
            </a:extLst>
          </p:cNvPr>
          <p:cNvPicPr>
            <a:picLocks noChangeAspect="1"/>
          </p:cNvPicPr>
          <p:nvPr/>
        </p:nvPicPr>
        <p:blipFill>
          <a:blip r:embed="rId2"/>
          <a:stretch>
            <a:fillRect/>
          </a:stretch>
        </p:blipFill>
        <p:spPr>
          <a:xfrm>
            <a:off x="2471522" y="1546203"/>
            <a:ext cx="7248956" cy="4489458"/>
          </a:xfrm>
          <a:prstGeom prst="rect">
            <a:avLst/>
          </a:prstGeom>
        </p:spPr>
      </p:pic>
    </p:spTree>
    <p:extLst>
      <p:ext uri="{BB962C8B-B14F-4D97-AF65-F5344CB8AC3E}">
        <p14:creationId xmlns:p14="http://schemas.microsoft.com/office/powerpoint/2010/main" val="622274700"/>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F7F6-63DF-4B86-B330-67DDD59E7C0E}"/>
              </a:ext>
            </a:extLst>
          </p:cNvPr>
          <p:cNvSpPr>
            <a:spLocks noGrp="1"/>
          </p:cNvSpPr>
          <p:nvPr>
            <p:ph type="title"/>
          </p:nvPr>
        </p:nvSpPr>
        <p:spPr>
          <a:xfrm>
            <a:off x="684211" y="377012"/>
            <a:ext cx="10707332" cy="939514"/>
          </a:xfrm>
        </p:spPr>
        <p:txBody>
          <a:bodyPr/>
          <a:lstStyle/>
          <a:p>
            <a:r>
              <a:rPr lang="en-US" dirty="0" err="1"/>
              <a:t>Powershell</a:t>
            </a:r>
            <a:r>
              <a:rPr lang="en-US" dirty="0"/>
              <a:t> Logging:</a:t>
            </a:r>
            <a:r>
              <a:rPr lang="en-US" dirty="0">
                <a:solidFill>
                  <a:schemeClr val="tx2">
                    <a:lumMod val="75000"/>
                  </a:schemeClr>
                </a:solidFill>
              </a:rPr>
              <a:t> SCRIPT block Logging</a:t>
            </a:r>
            <a:endParaRPr lang="en-US" dirty="0"/>
          </a:p>
        </p:txBody>
      </p:sp>
      <p:pic>
        <p:nvPicPr>
          <p:cNvPr id="6" name="Picture 5">
            <a:extLst>
              <a:ext uri="{FF2B5EF4-FFF2-40B4-BE49-F238E27FC236}">
                <a16:creationId xmlns:a16="http://schemas.microsoft.com/office/drawing/2014/main" id="{DBF918DF-9289-45B3-95F8-A17188A9208F}"/>
              </a:ext>
            </a:extLst>
          </p:cNvPr>
          <p:cNvPicPr>
            <a:picLocks noChangeAspect="1"/>
          </p:cNvPicPr>
          <p:nvPr/>
        </p:nvPicPr>
        <p:blipFill>
          <a:blip r:embed="rId2"/>
          <a:stretch>
            <a:fillRect/>
          </a:stretch>
        </p:blipFill>
        <p:spPr>
          <a:xfrm>
            <a:off x="1291217" y="1668264"/>
            <a:ext cx="9493321" cy="4342967"/>
          </a:xfrm>
          <a:prstGeom prst="rect">
            <a:avLst/>
          </a:prstGeom>
        </p:spPr>
      </p:pic>
    </p:spTree>
    <p:extLst>
      <p:ext uri="{BB962C8B-B14F-4D97-AF65-F5344CB8AC3E}">
        <p14:creationId xmlns:p14="http://schemas.microsoft.com/office/powerpoint/2010/main" val="1301618643"/>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F7F6-63DF-4B86-B330-67DDD59E7C0E}"/>
              </a:ext>
            </a:extLst>
          </p:cNvPr>
          <p:cNvSpPr>
            <a:spLocks noGrp="1"/>
          </p:cNvSpPr>
          <p:nvPr>
            <p:ph type="title"/>
          </p:nvPr>
        </p:nvSpPr>
        <p:spPr>
          <a:xfrm>
            <a:off x="1049982" y="4812066"/>
            <a:ext cx="10092035" cy="969472"/>
          </a:xfrm>
        </p:spPr>
        <p:txBody>
          <a:bodyPr/>
          <a:lstStyle/>
          <a:p>
            <a:r>
              <a:rPr lang="en-US" dirty="0" err="1">
                <a:solidFill>
                  <a:schemeClr val="tx2">
                    <a:lumMod val="75000"/>
                  </a:schemeClr>
                </a:solidFill>
              </a:rPr>
              <a:t>Powershell</a:t>
            </a:r>
            <a:r>
              <a:rPr lang="en-US" dirty="0">
                <a:solidFill>
                  <a:schemeClr val="tx2">
                    <a:lumMod val="75000"/>
                  </a:schemeClr>
                </a:solidFill>
              </a:rPr>
              <a:t> Logging: TRANSCRIPTION</a:t>
            </a:r>
            <a:endParaRPr lang="en-US" dirty="0"/>
          </a:p>
        </p:txBody>
      </p:sp>
      <p:sp>
        <p:nvSpPr>
          <p:cNvPr id="6" name="Content Placeholder 6">
            <a:extLst>
              <a:ext uri="{FF2B5EF4-FFF2-40B4-BE49-F238E27FC236}">
                <a16:creationId xmlns:a16="http://schemas.microsoft.com/office/drawing/2014/main" id="{7EEB17B2-A339-40A9-81DA-CA6C00EFBCBB}"/>
              </a:ext>
            </a:extLst>
          </p:cNvPr>
          <p:cNvSpPr>
            <a:spLocks noGrp="1"/>
          </p:cNvSpPr>
          <p:nvPr>
            <p:ph idx="1"/>
          </p:nvPr>
        </p:nvSpPr>
        <p:spPr>
          <a:xfrm>
            <a:off x="684212" y="506338"/>
            <a:ext cx="10194584" cy="3390544"/>
          </a:xfrm>
        </p:spPr>
        <p:txBody>
          <a:bodyPr>
            <a:normAutofit/>
          </a:bodyPr>
          <a:lstStyle/>
          <a:p>
            <a:r>
              <a:rPr lang="en-US" sz="2400" b="1" dirty="0">
                <a:solidFill>
                  <a:schemeClr val="tx1"/>
                </a:solidFill>
              </a:rPr>
              <a:t>Transcription creates a unique record of every PowerShell session, including all input and output, exactly as it appears in the session.</a:t>
            </a:r>
          </a:p>
          <a:p>
            <a:endParaRPr lang="en-US" sz="1200" b="1" dirty="0">
              <a:solidFill>
                <a:schemeClr val="tx1"/>
              </a:solidFill>
            </a:endParaRPr>
          </a:p>
          <a:p>
            <a:r>
              <a:rPr lang="en-US" sz="2400" b="1" dirty="0">
                <a:solidFill>
                  <a:schemeClr val="tx1"/>
                </a:solidFill>
              </a:rPr>
              <a:t>Transcripts are written to </a:t>
            </a:r>
            <a:r>
              <a:rPr lang="en-US" sz="2400" b="1" dirty="0">
                <a:solidFill>
                  <a:srgbClr val="33CC33"/>
                </a:solidFill>
              </a:rPr>
              <a:t>text files</a:t>
            </a:r>
            <a:r>
              <a:rPr lang="en-US" sz="2400" b="1" dirty="0">
                <a:solidFill>
                  <a:schemeClr val="tx1"/>
                </a:solidFill>
              </a:rPr>
              <a:t>, broken out by user and session. </a:t>
            </a:r>
            <a:endParaRPr lang="en-US" sz="1200" b="1" dirty="0">
              <a:solidFill>
                <a:schemeClr val="tx1"/>
              </a:solidFill>
            </a:endParaRPr>
          </a:p>
          <a:p>
            <a:endParaRPr lang="en-US" sz="1200" b="1" dirty="0">
              <a:solidFill>
                <a:schemeClr val="tx1"/>
              </a:solidFill>
            </a:endParaRPr>
          </a:p>
          <a:p>
            <a:r>
              <a:rPr lang="en-US" sz="2400" b="1" dirty="0">
                <a:solidFill>
                  <a:schemeClr val="tx1"/>
                </a:solidFill>
              </a:rPr>
              <a:t>WARNING: Transcription will </a:t>
            </a:r>
            <a:r>
              <a:rPr lang="en-US" sz="2400" b="1" dirty="0">
                <a:solidFill>
                  <a:srgbClr val="33CC33"/>
                </a:solidFill>
              </a:rPr>
              <a:t>capture passwords </a:t>
            </a:r>
            <a:r>
              <a:rPr lang="en-US" sz="2400" b="1" dirty="0">
                <a:solidFill>
                  <a:schemeClr val="tx1"/>
                </a:solidFill>
              </a:rPr>
              <a:t>to the log in </a:t>
            </a:r>
            <a:r>
              <a:rPr lang="en-US" sz="2400" b="1" dirty="0">
                <a:solidFill>
                  <a:schemeClr val="accent2">
                    <a:lumMod val="40000"/>
                    <a:lumOff val="60000"/>
                  </a:schemeClr>
                </a:solidFill>
              </a:rPr>
              <a:t>clear text! </a:t>
            </a:r>
          </a:p>
        </p:txBody>
      </p:sp>
    </p:spTree>
    <p:extLst>
      <p:ext uri="{BB962C8B-B14F-4D97-AF65-F5344CB8AC3E}">
        <p14:creationId xmlns:p14="http://schemas.microsoft.com/office/powerpoint/2010/main" val="1431127379"/>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F7F6-63DF-4B86-B330-67DDD59E7C0E}"/>
              </a:ext>
            </a:extLst>
          </p:cNvPr>
          <p:cNvSpPr>
            <a:spLocks noGrp="1"/>
          </p:cNvSpPr>
          <p:nvPr>
            <p:ph type="title"/>
          </p:nvPr>
        </p:nvSpPr>
        <p:spPr>
          <a:xfrm>
            <a:off x="1049982" y="4904345"/>
            <a:ext cx="10092035" cy="969472"/>
          </a:xfrm>
        </p:spPr>
        <p:txBody>
          <a:bodyPr/>
          <a:lstStyle/>
          <a:p>
            <a:r>
              <a:rPr lang="en-US" dirty="0" err="1"/>
              <a:t>Powershell</a:t>
            </a:r>
            <a:r>
              <a:rPr lang="en-US" dirty="0"/>
              <a:t> Logging: </a:t>
            </a:r>
            <a:r>
              <a:rPr lang="en-US" dirty="0">
                <a:solidFill>
                  <a:schemeClr val="tx2">
                    <a:lumMod val="75000"/>
                  </a:schemeClr>
                </a:solidFill>
              </a:rPr>
              <a:t>TRANSCRIPTION</a:t>
            </a:r>
            <a:endParaRPr lang="en-US" dirty="0"/>
          </a:p>
        </p:txBody>
      </p:sp>
      <p:sp>
        <p:nvSpPr>
          <p:cNvPr id="6" name="Content Placeholder 6">
            <a:extLst>
              <a:ext uri="{FF2B5EF4-FFF2-40B4-BE49-F238E27FC236}">
                <a16:creationId xmlns:a16="http://schemas.microsoft.com/office/drawing/2014/main" id="{7EEB17B2-A339-40A9-81DA-CA6C00EFBCBB}"/>
              </a:ext>
            </a:extLst>
          </p:cNvPr>
          <p:cNvSpPr>
            <a:spLocks noGrp="1"/>
          </p:cNvSpPr>
          <p:nvPr>
            <p:ph idx="1"/>
          </p:nvPr>
        </p:nvSpPr>
        <p:spPr>
          <a:xfrm>
            <a:off x="684212" y="506338"/>
            <a:ext cx="10194584" cy="3390544"/>
          </a:xfrm>
        </p:spPr>
        <p:txBody>
          <a:bodyPr>
            <a:normAutofit/>
          </a:bodyPr>
          <a:lstStyle/>
          <a:p>
            <a:r>
              <a:rPr lang="en-US" sz="2400" b="1" dirty="0">
                <a:solidFill>
                  <a:schemeClr val="tx1"/>
                </a:solidFill>
              </a:rPr>
              <a:t>A common config for transcription is to </a:t>
            </a:r>
            <a:r>
              <a:rPr lang="en-US" sz="2400" b="1" dirty="0">
                <a:solidFill>
                  <a:srgbClr val="33CC33"/>
                </a:solidFill>
              </a:rPr>
              <a:t>write the logs to a local folder </a:t>
            </a:r>
            <a:r>
              <a:rPr lang="en-US" sz="2400" b="1" dirty="0">
                <a:solidFill>
                  <a:schemeClr val="tx1"/>
                </a:solidFill>
              </a:rPr>
              <a:t>on each pc you want to capture history on.</a:t>
            </a:r>
          </a:p>
          <a:p>
            <a:endParaRPr lang="en-US" sz="1200" b="1" dirty="0">
              <a:solidFill>
                <a:schemeClr val="tx1"/>
              </a:solidFill>
            </a:endParaRPr>
          </a:p>
          <a:p>
            <a:r>
              <a:rPr lang="en-US" sz="2400" b="1" dirty="0">
                <a:solidFill>
                  <a:schemeClr val="tx1"/>
                </a:solidFill>
              </a:rPr>
              <a:t>Then, </a:t>
            </a:r>
            <a:r>
              <a:rPr lang="en-US" sz="2400" b="1" dirty="0">
                <a:solidFill>
                  <a:srgbClr val="33CC33"/>
                </a:solidFill>
              </a:rPr>
              <a:t>create a scheduled task that sweeps the logs off </a:t>
            </a:r>
            <a:r>
              <a:rPr lang="en-US" sz="2400" b="1" dirty="0">
                <a:solidFill>
                  <a:schemeClr val="tx1"/>
                </a:solidFill>
              </a:rPr>
              <a:t>each machine into a share on a server once a day. </a:t>
            </a:r>
          </a:p>
          <a:p>
            <a:endParaRPr lang="en-US" sz="1200" b="1" dirty="0">
              <a:solidFill>
                <a:schemeClr val="tx1"/>
              </a:solidFill>
            </a:endParaRPr>
          </a:p>
          <a:p>
            <a:r>
              <a:rPr lang="en-US" sz="2400" b="1" dirty="0">
                <a:solidFill>
                  <a:schemeClr val="tx1"/>
                </a:solidFill>
              </a:rPr>
              <a:t>Finally </a:t>
            </a:r>
            <a:r>
              <a:rPr lang="en-US" sz="2400" b="1" dirty="0">
                <a:solidFill>
                  <a:srgbClr val="33CC33"/>
                </a:solidFill>
              </a:rPr>
              <a:t>compress the text files </a:t>
            </a:r>
            <a:r>
              <a:rPr lang="en-US" sz="2400" b="1" dirty="0">
                <a:solidFill>
                  <a:schemeClr val="tx1"/>
                </a:solidFill>
              </a:rPr>
              <a:t>in a daily zipped archive. </a:t>
            </a:r>
          </a:p>
        </p:txBody>
      </p:sp>
    </p:spTree>
    <p:extLst>
      <p:ext uri="{BB962C8B-B14F-4D97-AF65-F5344CB8AC3E}">
        <p14:creationId xmlns:p14="http://schemas.microsoft.com/office/powerpoint/2010/main" val="3153529679"/>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F7F6-63DF-4B86-B330-67DDD59E7C0E}"/>
              </a:ext>
            </a:extLst>
          </p:cNvPr>
          <p:cNvSpPr>
            <a:spLocks noGrp="1"/>
          </p:cNvSpPr>
          <p:nvPr>
            <p:ph type="title"/>
          </p:nvPr>
        </p:nvSpPr>
        <p:spPr>
          <a:xfrm>
            <a:off x="742334" y="410683"/>
            <a:ext cx="10707332" cy="939514"/>
          </a:xfrm>
        </p:spPr>
        <p:txBody>
          <a:bodyPr/>
          <a:lstStyle/>
          <a:p>
            <a:pPr algn="ctr"/>
            <a:r>
              <a:rPr lang="en-US" dirty="0"/>
              <a:t>PowerShell Logging:</a:t>
            </a:r>
            <a:r>
              <a:rPr lang="en-US" dirty="0">
                <a:solidFill>
                  <a:schemeClr val="tx2">
                    <a:lumMod val="75000"/>
                  </a:schemeClr>
                </a:solidFill>
              </a:rPr>
              <a:t> Transcription</a:t>
            </a:r>
            <a:endParaRPr lang="en-US" dirty="0"/>
          </a:p>
        </p:txBody>
      </p:sp>
      <p:pic>
        <p:nvPicPr>
          <p:cNvPr id="3" name="Picture 2">
            <a:extLst>
              <a:ext uri="{FF2B5EF4-FFF2-40B4-BE49-F238E27FC236}">
                <a16:creationId xmlns:a16="http://schemas.microsoft.com/office/drawing/2014/main" id="{A66C0743-F64D-49F7-99B8-4598F07246B3}"/>
              </a:ext>
            </a:extLst>
          </p:cNvPr>
          <p:cNvPicPr>
            <a:picLocks noChangeAspect="1"/>
          </p:cNvPicPr>
          <p:nvPr/>
        </p:nvPicPr>
        <p:blipFill>
          <a:blip r:embed="rId3"/>
          <a:stretch>
            <a:fillRect/>
          </a:stretch>
        </p:blipFill>
        <p:spPr>
          <a:xfrm>
            <a:off x="2841826" y="1543017"/>
            <a:ext cx="6508348" cy="4774781"/>
          </a:xfrm>
          <a:prstGeom prst="rect">
            <a:avLst/>
          </a:prstGeom>
        </p:spPr>
      </p:pic>
    </p:spTree>
    <p:extLst>
      <p:ext uri="{BB962C8B-B14F-4D97-AF65-F5344CB8AC3E}">
        <p14:creationId xmlns:p14="http://schemas.microsoft.com/office/powerpoint/2010/main" val="2945065948"/>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F7F6-63DF-4B86-B330-67DDD59E7C0E}"/>
              </a:ext>
            </a:extLst>
          </p:cNvPr>
          <p:cNvSpPr>
            <a:spLocks noGrp="1"/>
          </p:cNvSpPr>
          <p:nvPr>
            <p:ph type="title"/>
          </p:nvPr>
        </p:nvSpPr>
        <p:spPr>
          <a:xfrm>
            <a:off x="1727388" y="318405"/>
            <a:ext cx="8737224" cy="939514"/>
          </a:xfrm>
        </p:spPr>
        <p:txBody>
          <a:bodyPr/>
          <a:lstStyle/>
          <a:p>
            <a:r>
              <a:rPr lang="en-US" dirty="0"/>
              <a:t>PowerShell Logging:</a:t>
            </a:r>
            <a:r>
              <a:rPr lang="en-US" dirty="0">
                <a:solidFill>
                  <a:srgbClr val="FFFF00"/>
                </a:solidFill>
              </a:rPr>
              <a:t> </a:t>
            </a:r>
            <a:r>
              <a:rPr lang="en-US" dirty="0">
                <a:solidFill>
                  <a:schemeClr val="bg2">
                    <a:lumMod val="60000"/>
                    <a:lumOff val="40000"/>
                  </a:schemeClr>
                </a:solidFill>
              </a:rPr>
              <a:t>Transcription</a:t>
            </a:r>
          </a:p>
        </p:txBody>
      </p:sp>
      <p:pic>
        <p:nvPicPr>
          <p:cNvPr id="4" name="Picture 3">
            <a:extLst>
              <a:ext uri="{FF2B5EF4-FFF2-40B4-BE49-F238E27FC236}">
                <a16:creationId xmlns:a16="http://schemas.microsoft.com/office/drawing/2014/main" id="{2046B1C6-A495-4549-AC1F-984A4E931D99}"/>
              </a:ext>
            </a:extLst>
          </p:cNvPr>
          <p:cNvPicPr>
            <a:picLocks noChangeAspect="1"/>
          </p:cNvPicPr>
          <p:nvPr/>
        </p:nvPicPr>
        <p:blipFill>
          <a:blip r:embed="rId2"/>
          <a:stretch>
            <a:fillRect/>
          </a:stretch>
        </p:blipFill>
        <p:spPr>
          <a:xfrm>
            <a:off x="2795828" y="1257919"/>
            <a:ext cx="6600344" cy="4998680"/>
          </a:xfrm>
          <a:prstGeom prst="rect">
            <a:avLst/>
          </a:prstGeom>
        </p:spPr>
      </p:pic>
    </p:spTree>
    <p:extLst>
      <p:ext uri="{BB962C8B-B14F-4D97-AF65-F5344CB8AC3E}">
        <p14:creationId xmlns:p14="http://schemas.microsoft.com/office/powerpoint/2010/main" val="1794550536"/>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6370-736C-4F5A-8F5E-3E2D96CBCE63}"/>
              </a:ext>
            </a:extLst>
          </p:cNvPr>
          <p:cNvSpPr>
            <a:spLocks noGrp="1"/>
          </p:cNvSpPr>
          <p:nvPr>
            <p:ph type="title"/>
          </p:nvPr>
        </p:nvSpPr>
        <p:spPr>
          <a:xfrm>
            <a:off x="2169952" y="918129"/>
            <a:ext cx="7852095" cy="944227"/>
          </a:xfrm>
        </p:spPr>
        <p:txBody>
          <a:bodyPr>
            <a:normAutofit/>
          </a:bodyPr>
          <a:lstStyle/>
          <a:p>
            <a:pPr algn="ctr"/>
            <a:r>
              <a:rPr lang="en-US" dirty="0" err="1"/>
              <a:t>PSLogging</a:t>
            </a:r>
            <a:r>
              <a:rPr lang="en-US" dirty="0"/>
              <a:t>:</a:t>
            </a:r>
            <a:r>
              <a:rPr lang="en-US" dirty="0">
                <a:solidFill>
                  <a:srgbClr val="FFFF00"/>
                </a:solidFill>
              </a:rPr>
              <a:t> </a:t>
            </a:r>
            <a:r>
              <a:rPr lang="en-US" dirty="0">
                <a:solidFill>
                  <a:schemeClr val="bg2">
                    <a:lumMod val="60000"/>
                    <a:lumOff val="40000"/>
                  </a:schemeClr>
                </a:solidFill>
              </a:rPr>
              <a:t>Summary</a:t>
            </a:r>
          </a:p>
        </p:txBody>
      </p:sp>
      <p:graphicFrame>
        <p:nvGraphicFramePr>
          <p:cNvPr id="5" name="Content Placeholder 4">
            <a:extLst>
              <a:ext uri="{FF2B5EF4-FFF2-40B4-BE49-F238E27FC236}">
                <a16:creationId xmlns:a16="http://schemas.microsoft.com/office/drawing/2014/main" id="{0D414450-2B4F-4A20-AA8F-BA7D2B74759D}"/>
              </a:ext>
            </a:extLst>
          </p:cNvPr>
          <p:cNvGraphicFramePr>
            <a:graphicFrameLocks noGrp="1"/>
          </p:cNvGraphicFramePr>
          <p:nvPr>
            <p:ph idx="1"/>
            <p:extLst>
              <p:ext uri="{D42A27DB-BD31-4B8C-83A1-F6EECF244321}">
                <p14:modId xmlns:p14="http://schemas.microsoft.com/office/powerpoint/2010/main" val="2051498601"/>
              </p:ext>
            </p:extLst>
          </p:nvPr>
        </p:nvGraphicFramePr>
        <p:xfrm>
          <a:off x="1082180" y="1862356"/>
          <a:ext cx="10008066" cy="2702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184653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lumMod val="7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9DEB-6C89-477C-9B7F-09A0DA513785}"/>
              </a:ext>
            </a:extLst>
          </p:cNvPr>
          <p:cNvSpPr>
            <a:spLocks noGrp="1"/>
          </p:cNvSpPr>
          <p:nvPr>
            <p:ph type="title"/>
          </p:nvPr>
        </p:nvSpPr>
        <p:spPr>
          <a:xfrm>
            <a:off x="1036933" y="410547"/>
            <a:ext cx="9808760" cy="1156995"/>
          </a:xfrm>
        </p:spPr>
        <p:txBody>
          <a:bodyPr>
            <a:normAutofit/>
          </a:bodyPr>
          <a:lstStyle/>
          <a:p>
            <a:pPr algn="ctr"/>
            <a:r>
              <a:rPr lang="en-US" dirty="0"/>
              <a:t>PS REMOTING &amp; LOGGING:</a:t>
            </a:r>
            <a:r>
              <a:rPr lang="en-US" dirty="0">
                <a:solidFill>
                  <a:srgbClr val="FFFF00"/>
                </a:solidFill>
              </a:rPr>
              <a:t> </a:t>
            </a:r>
            <a:r>
              <a:rPr lang="en-US" dirty="0">
                <a:solidFill>
                  <a:schemeClr val="bg2">
                    <a:lumMod val="60000"/>
                    <a:lumOff val="40000"/>
                  </a:schemeClr>
                </a:solidFill>
              </a:rPr>
              <a:t>Wrapping it all up</a:t>
            </a:r>
          </a:p>
        </p:txBody>
      </p:sp>
      <p:graphicFrame>
        <p:nvGraphicFramePr>
          <p:cNvPr id="4" name="Content Placeholder 3">
            <a:extLst>
              <a:ext uri="{FF2B5EF4-FFF2-40B4-BE49-F238E27FC236}">
                <a16:creationId xmlns:a16="http://schemas.microsoft.com/office/drawing/2014/main" id="{3658C8CC-0736-40A7-918B-37D32B62565A}"/>
              </a:ext>
            </a:extLst>
          </p:cNvPr>
          <p:cNvGraphicFramePr>
            <a:graphicFrameLocks noGrp="1"/>
          </p:cNvGraphicFramePr>
          <p:nvPr>
            <p:ph idx="1"/>
            <p:extLst>
              <p:ext uri="{D42A27DB-BD31-4B8C-83A1-F6EECF244321}">
                <p14:modId xmlns:p14="http://schemas.microsoft.com/office/powerpoint/2010/main" val="4186501233"/>
              </p:ext>
            </p:extLst>
          </p:nvPr>
        </p:nvGraphicFramePr>
        <p:xfrm>
          <a:off x="1674113" y="1466897"/>
          <a:ext cx="8534400" cy="4862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7731438"/>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lumMod val="7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7D50-E468-4BAD-8F80-5CC99FB961A0}"/>
              </a:ext>
            </a:extLst>
          </p:cNvPr>
          <p:cNvSpPr>
            <a:spLocks noGrp="1"/>
          </p:cNvSpPr>
          <p:nvPr>
            <p:ph type="title"/>
          </p:nvPr>
        </p:nvSpPr>
        <p:spPr>
          <a:xfrm>
            <a:off x="663664" y="5589142"/>
            <a:ext cx="8534400" cy="775127"/>
          </a:xfrm>
        </p:spPr>
        <p:txBody>
          <a:bodyPr/>
          <a:lstStyle/>
          <a:p>
            <a:r>
              <a:rPr lang="en-US" dirty="0"/>
              <a:t>PS Saturday: </a:t>
            </a:r>
            <a:r>
              <a:rPr lang="en-US" dirty="0">
                <a:solidFill>
                  <a:schemeClr val="tx2">
                    <a:lumMod val="75000"/>
                  </a:schemeClr>
                </a:solidFill>
              </a:rPr>
              <a:t>Raleigh</a:t>
            </a:r>
          </a:p>
        </p:txBody>
      </p:sp>
      <p:pic>
        <p:nvPicPr>
          <p:cNvPr id="5" name="Picture 4" descr="A screenshot of a social media post&#10;&#10;Description generated with very high confidence">
            <a:extLst>
              <a:ext uri="{FF2B5EF4-FFF2-40B4-BE49-F238E27FC236}">
                <a16:creationId xmlns:a16="http://schemas.microsoft.com/office/drawing/2014/main" id="{78BA1F86-3570-4253-8548-6B011F612B5E}"/>
              </a:ext>
            </a:extLst>
          </p:cNvPr>
          <p:cNvPicPr>
            <a:picLocks noChangeAspect="1"/>
          </p:cNvPicPr>
          <p:nvPr/>
        </p:nvPicPr>
        <p:blipFill>
          <a:blip r:embed="rId2"/>
          <a:stretch>
            <a:fillRect/>
          </a:stretch>
        </p:blipFill>
        <p:spPr>
          <a:xfrm>
            <a:off x="1183842" y="493731"/>
            <a:ext cx="3819961" cy="4919854"/>
          </a:xfrm>
          <a:prstGeom prst="rect">
            <a:avLst/>
          </a:prstGeom>
        </p:spPr>
      </p:pic>
      <p:sp>
        <p:nvSpPr>
          <p:cNvPr id="6" name="Content Placeholder 2">
            <a:extLst>
              <a:ext uri="{FF2B5EF4-FFF2-40B4-BE49-F238E27FC236}">
                <a16:creationId xmlns:a16="http://schemas.microsoft.com/office/drawing/2014/main" id="{996F06E6-67C0-4C63-855B-A75EBD0D09C3}"/>
              </a:ext>
            </a:extLst>
          </p:cNvPr>
          <p:cNvSpPr>
            <a:spLocks noGrp="1"/>
          </p:cNvSpPr>
          <p:nvPr>
            <p:ph idx="1"/>
          </p:nvPr>
        </p:nvSpPr>
        <p:spPr>
          <a:xfrm>
            <a:off x="5195843" y="638805"/>
            <a:ext cx="6614445" cy="4623659"/>
          </a:xfrm>
        </p:spPr>
        <p:txBody>
          <a:bodyPr>
            <a:normAutofit/>
          </a:bodyPr>
          <a:lstStyle/>
          <a:p>
            <a:r>
              <a:rPr lang="en-US" sz="2400" b="1" dirty="0">
                <a:solidFill>
                  <a:schemeClr val="tx1"/>
                </a:solidFill>
              </a:rPr>
              <a:t>NC State Campus: </a:t>
            </a:r>
            <a:r>
              <a:rPr lang="en-US" sz="2400" b="1" dirty="0">
                <a:solidFill>
                  <a:srgbClr val="FF66FF"/>
                </a:solidFill>
              </a:rPr>
              <a:t>Sept 21</a:t>
            </a:r>
            <a:r>
              <a:rPr lang="en-US" sz="2400" b="1" baseline="30000" dirty="0">
                <a:solidFill>
                  <a:srgbClr val="FF66FF"/>
                </a:solidFill>
              </a:rPr>
              <a:t>st</a:t>
            </a:r>
            <a:r>
              <a:rPr lang="en-US" sz="2400" b="1" dirty="0">
                <a:solidFill>
                  <a:srgbClr val="FF66FF"/>
                </a:solidFill>
              </a:rPr>
              <a:t> &amp; 22</a:t>
            </a:r>
            <a:r>
              <a:rPr lang="en-US" sz="2400" b="1" baseline="30000" dirty="0">
                <a:solidFill>
                  <a:srgbClr val="FF66FF"/>
                </a:solidFill>
              </a:rPr>
              <a:t>nd</a:t>
            </a:r>
            <a:endParaRPr lang="en-US" sz="2400" b="1" dirty="0">
              <a:solidFill>
                <a:srgbClr val="FF66FF"/>
              </a:solidFill>
            </a:endParaRPr>
          </a:p>
          <a:p>
            <a:endParaRPr lang="en-US" sz="1200" b="1" dirty="0">
              <a:solidFill>
                <a:schemeClr val="tx1"/>
              </a:solidFill>
            </a:endParaRPr>
          </a:p>
          <a:p>
            <a:r>
              <a:rPr lang="en-US" sz="2400" b="1" dirty="0">
                <a:solidFill>
                  <a:srgbClr val="33CC33"/>
                </a:solidFill>
              </a:rPr>
              <a:t>18 speakers</a:t>
            </a:r>
          </a:p>
          <a:p>
            <a:endParaRPr lang="en-US" sz="1200" b="1" dirty="0">
              <a:solidFill>
                <a:schemeClr val="tx1"/>
              </a:solidFill>
            </a:endParaRPr>
          </a:p>
          <a:p>
            <a:r>
              <a:rPr lang="en-US" sz="2400" b="1" dirty="0">
                <a:solidFill>
                  <a:schemeClr val="tx1"/>
                </a:solidFill>
              </a:rPr>
              <a:t>Sunday: </a:t>
            </a:r>
            <a:r>
              <a:rPr lang="en-US" sz="2400" b="1" dirty="0" err="1">
                <a:solidFill>
                  <a:schemeClr val="tx1"/>
                </a:solidFill>
              </a:rPr>
              <a:t>CyberOps</a:t>
            </a:r>
            <a:r>
              <a:rPr lang="en-US" sz="2400" b="1" dirty="0">
                <a:solidFill>
                  <a:schemeClr val="tx1"/>
                </a:solidFill>
              </a:rPr>
              <a:t> &amp; PowerShell</a:t>
            </a:r>
            <a:br>
              <a:rPr lang="en-US" sz="2400" b="1" dirty="0">
                <a:solidFill>
                  <a:schemeClr val="tx1"/>
                </a:solidFill>
              </a:rPr>
            </a:br>
            <a:r>
              <a:rPr lang="en-US" sz="2400" b="1" dirty="0">
                <a:solidFill>
                  <a:srgbClr val="33CC33"/>
                </a:solidFill>
              </a:rPr>
              <a:t>6 </a:t>
            </a:r>
            <a:r>
              <a:rPr lang="en-US" sz="2400" b="1" dirty="0" err="1">
                <a:solidFill>
                  <a:srgbClr val="33CC33"/>
                </a:solidFill>
              </a:rPr>
              <a:t>hr</a:t>
            </a:r>
            <a:r>
              <a:rPr lang="en-US" sz="2400" b="1" dirty="0">
                <a:solidFill>
                  <a:srgbClr val="33CC33"/>
                </a:solidFill>
              </a:rPr>
              <a:t> deep dive on offensive &amp; </a:t>
            </a:r>
            <a:br>
              <a:rPr lang="en-US" sz="2400" b="1" dirty="0">
                <a:solidFill>
                  <a:srgbClr val="33CC33"/>
                </a:solidFill>
              </a:rPr>
            </a:br>
            <a:r>
              <a:rPr lang="en-US" sz="2400" b="1" dirty="0">
                <a:solidFill>
                  <a:srgbClr val="33CC33"/>
                </a:solidFill>
              </a:rPr>
              <a:t>defensive tactics</a:t>
            </a:r>
          </a:p>
          <a:p>
            <a:endParaRPr lang="en-US" sz="1200" b="1" dirty="0">
              <a:solidFill>
                <a:srgbClr val="FF0000"/>
              </a:solidFill>
            </a:endParaRPr>
          </a:p>
          <a:p>
            <a:r>
              <a:rPr lang="en-US" sz="2400" b="1" dirty="0">
                <a:solidFill>
                  <a:srgbClr val="FF66FF"/>
                </a:solidFill>
              </a:rPr>
              <a:t>www.rtpsug.com/pssaturday</a:t>
            </a:r>
          </a:p>
        </p:txBody>
      </p:sp>
    </p:spTree>
    <p:extLst>
      <p:ext uri="{BB962C8B-B14F-4D97-AF65-F5344CB8AC3E}">
        <p14:creationId xmlns:p14="http://schemas.microsoft.com/office/powerpoint/2010/main" val="424813879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5667-321F-41E9-977A-5618C2E1517F}"/>
              </a:ext>
            </a:extLst>
          </p:cNvPr>
          <p:cNvSpPr>
            <a:spLocks noGrp="1"/>
          </p:cNvSpPr>
          <p:nvPr>
            <p:ph type="title"/>
          </p:nvPr>
        </p:nvSpPr>
        <p:spPr>
          <a:xfrm>
            <a:off x="684212" y="4487332"/>
            <a:ext cx="9278938" cy="1507067"/>
          </a:xfrm>
        </p:spPr>
        <p:txBody>
          <a:bodyPr>
            <a:normAutofit/>
          </a:bodyPr>
          <a:lstStyle/>
          <a:p>
            <a:r>
              <a:rPr lang="en-US" dirty="0">
                <a:solidFill>
                  <a:schemeClr val="tx2">
                    <a:lumMod val="75000"/>
                  </a:schemeClr>
                </a:solidFill>
              </a:rPr>
              <a:t>How is </a:t>
            </a:r>
            <a:r>
              <a:rPr lang="en-US" dirty="0" err="1">
                <a:solidFill>
                  <a:schemeClr val="tx2">
                    <a:lumMod val="75000"/>
                  </a:schemeClr>
                </a:solidFill>
              </a:rPr>
              <a:t>Powershell</a:t>
            </a:r>
            <a:r>
              <a:rPr lang="en-US" dirty="0">
                <a:solidFill>
                  <a:schemeClr val="tx2">
                    <a:lumMod val="75000"/>
                  </a:schemeClr>
                </a:solidFill>
              </a:rPr>
              <a:t> used by attackers?</a:t>
            </a:r>
          </a:p>
        </p:txBody>
      </p:sp>
      <p:sp>
        <p:nvSpPr>
          <p:cNvPr id="3" name="Content Placeholder 2">
            <a:extLst>
              <a:ext uri="{FF2B5EF4-FFF2-40B4-BE49-F238E27FC236}">
                <a16:creationId xmlns:a16="http://schemas.microsoft.com/office/drawing/2014/main" id="{9CA25B52-4870-4D5D-8959-5EB332CA23ED}"/>
              </a:ext>
            </a:extLst>
          </p:cNvPr>
          <p:cNvSpPr>
            <a:spLocks noGrp="1"/>
          </p:cNvSpPr>
          <p:nvPr>
            <p:ph idx="1"/>
          </p:nvPr>
        </p:nvSpPr>
        <p:spPr>
          <a:xfrm>
            <a:off x="684212" y="685800"/>
            <a:ext cx="10364788" cy="3615267"/>
          </a:xfrm>
        </p:spPr>
        <p:txBody>
          <a:bodyPr>
            <a:normAutofit/>
          </a:bodyPr>
          <a:lstStyle/>
          <a:p>
            <a:r>
              <a:rPr lang="en-US" sz="2400" b="1" dirty="0">
                <a:solidFill>
                  <a:schemeClr val="tx1"/>
                </a:solidFill>
              </a:rPr>
              <a:t>Attackers mainly use </a:t>
            </a:r>
            <a:r>
              <a:rPr lang="en-US" sz="2400" b="1" dirty="0">
                <a:solidFill>
                  <a:srgbClr val="FFFF00"/>
                </a:solidFill>
              </a:rPr>
              <a:t>PowerShell as a downloader </a:t>
            </a:r>
            <a:r>
              <a:rPr lang="en-US" sz="2400" b="1" dirty="0">
                <a:solidFill>
                  <a:schemeClr val="tx1"/>
                </a:solidFill>
              </a:rPr>
              <a:t>and </a:t>
            </a:r>
            <a:r>
              <a:rPr lang="en-US" sz="2400" b="1" dirty="0">
                <a:solidFill>
                  <a:srgbClr val="FFFF00"/>
                </a:solidFill>
              </a:rPr>
              <a:t>for lateral movement</a:t>
            </a:r>
          </a:p>
          <a:p>
            <a:endParaRPr lang="en-US" sz="2400" b="1" dirty="0">
              <a:solidFill>
                <a:schemeClr val="tx1"/>
              </a:solidFill>
            </a:endParaRPr>
          </a:p>
          <a:p>
            <a:r>
              <a:rPr lang="en-US" sz="2400" b="1" dirty="0">
                <a:solidFill>
                  <a:srgbClr val="FFFF00"/>
                </a:solidFill>
              </a:rPr>
              <a:t>Organizations often don’t enable monitoring </a:t>
            </a:r>
            <a:r>
              <a:rPr lang="en-US" sz="2400" b="1" dirty="0">
                <a:solidFill>
                  <a:schemeClr val="tx1"/>
                </a:solidFill>
              </a:rPr>
              <a:t>and extended logging on their computers, </a:t>
            </a:r>
            <a:r>
              <a:rPr lang="en-US" sz="2400" b="1" dirty="0">
                <a:solidFill>
                  <a:srgbClr val="FF0000"/>
                </a:solidFill>
              </a:rPr>
              <a:t>making PowerShell threats harder to detect</a:t>
            </a:r>
          </a:p>
          <a:p>
            <a:endParaRPr lang="en-US" sz="2400" b="1" dirty="0">
              <a:solidFill>
                <a:schemeClr val="tx1"/>
              </a:solidFill>
            </a:endParaRPr>
          </a:p>
          <a:p>
            <a:r>
              <a:rPr lang="en-US" sz="2400" b="1" dirty="0">
                <a:solidFill>
                  <a:schemeClr val="tx1"/>
                </a:solidFill>
              </a:rPr>
              <a:t>Currently, </a:t>
            </a:r>
            <a:r>
              <a:rPr lang="en-US" sz="2400" b="1" dirty="0">
                <a:solidFill>
                  <a:srgbClr val="FFFF00"/>
                </a:solidFill>
              </a:rPr>
              <a:t>most attackers do not use obfuscated PowerShell threats</a:t>
            </a:r>
            <a:r>
              <a:rPr lang="en-US" sz="2400" b="1" dirty="0">
                <a:solidFill>
                  <a:schemeClr val="tx1"/>
                </a:solidFill>
              </a:rPr>
              <a:t>. Only eight percent of these threat families implemented obfuscation</a:t>
            </a:r>
            <a:endParaRPr lang="en-US" sz="1800" dirty="0">
              <a:solidFill>
                <a:schemeClr val="tx1"/>
              </a:solidFill>
            </a:endParaRPr>
          </a:p>
        </p:txBody>
      </p:sp>
    </p:spTree>
    <p:extLst>
      <p:ext uri="{BB962C8B-B14F-4D97-AF65-F5344CB8AC3E}">
        <p14:creationId xmlns:p14="http://schemas.microsoft.com/office/powerpoint/2010/main" val="21466013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4500"/>
                            </p:stCondLst>
                            <p:childTnLst>
                              <p:par>
                                <p:cTn id="13" presetID="10" presetClass="entr" presetSubtype="0" fill="hold" grpId="0" nodeType="afterEffect">
                                  <p:stCondLst>
                                    <p:cond delay="250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B8578-65CE-4B6C-B9E1-296937317A94}"/>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solidFill>
                  <a:srgbClr val="FFFFFF"/>
                </a:solidFill>
              </a:rPr>
              <a:t>Thank you !</a:t>
            </a:r>
          </a:p>
        </p:txBody>
      </p:sp>
      <p:sp useBgFill="1">
        <p:nvSpPr>
          <p:cNvPr id="48"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Sunglasses Face with Solid Fill">
            <a:extLst>
              <a:ext uri="{FF2B5EF4-FFF2-40B4-BE49-F238E27FC236}">
                <a16:creationId xmlns:a16="http://schemas.microsoft.com/office/drawing/2014/main" id="{8CF23866-A029-46E8-B27C-8AD39FB999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9354" y="1097060"/>
            <a:ext cx="4334162" cy="4334162"/>
          </a:xfrm>
          <a:prstGeom prst="rect">
            <a:avLst/>
          </a:prstGeom>
        </p:spPr>
      </p:pic>
      <p:grpSp>
        <p:nvGrpSpPr>
          <p:cNvPr id="50" name="Group 49">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1" name="Straight Connector 50">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2436834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65000"/>
                <a:lumOff val="3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E37D-A20C-4AB0-AFD8-D3645F802D80}"/>
              </a:ext>
            </a:extLst>
          </p:cNvPr>
          <p:cNvSpPr>
            <a:spLocks noGrp="1"/>
          </p:cNvSpPr>
          <p:nvPr>
            <p:ph type="title"/>
          </p:nvPr>
        </p:nvSpPr>
        <p:spPr/>
        <p:txBody>
          <a:bodyPr/>
          <a:lstStyle/>
          <a:p>
            <a:r>
              <a:rPr lang="en-US" dirty="0">
                <a:solidFill>
                  <a:schemeClr val="tx2">
                    <a:lumMod val="75000"/>
                  </a:schemeClr>
                </a:solidFill>
              </a:rPr>
              <a:t>So why do I need to know this? </a:t>
            </a:r>
          </a:p>
        </p:txBody>
      </p:sp>
      <p:sp>
        <p:nvSpPr>
          <p:cNvPr id="3" name="Content Placeholder 2">
            <a:extLst>
              <a:ext uri="{FF2B5EF4-FFF2-40B4-BE49-F238E27FC236}">
                <a16:creationId xmlns:a16="http://schemas.microsoft.com/office/drawing/2014/main" id="{8E810A59-B9BB-4D9E-8115-FE6ADC97FE64}"/>
              </a:ext>
            </a:extLst>
          </p:cNvPr>
          <p:cNvSpPr>
            <a:spLocks noGrp="1"/>
          </p:cNvSpPr>
          <p:nvPr>
            <p:ph idx="1"/>
          </p:nvPr>
        </p:nvSpPr>
        <p:spPr/>
        <p:txBody>
          <a:bodyPr>
            <a:noAutofit/>
          </a:bodyPr>
          <a:lstStyle/>
          <a:p>
            <a:r>
              <a:rPr lang="en-US" sz="2800" b="1" dirty="0">
                <a:solidFill>
                  <a:schemeClr val="tx1"/>
                </a:solidFill>
              </a:rPr>
              <a:t>Eliminate FUD</a:t>
            </a:r>
          </a:p>
          <a:p>
            <a:endParaRPr lang="en-US" sz="2800" b="1" dirty="0">
              <a:solidFill>
                <a:schemeClr val="tx1"/>
              </a:solidFill>
            </a:endParaRPr>
          </a:p>
          <a:p>
            <a:r>
              <a:rPr lang="en-US" sz="2800" b="1" dirty="0">
                <a:solidFill>
                  <a:schemeClr val="tx1"/>
                </a:solidFill>
              </a:rPr>
              <a:t>You need to know </a:t>
            </a:r>
            <a:r>
              <a:rPr lang="en-US" sz="2800" b="1" dirty="0">
                <a:solidFill>
                  <a:srgbClr val="FFFF00"/>
                </a:solidFill>
              </a:rPr>
              <a:t>what runs</a:t>
            </a:r>
            <a:r>
              <a:rPr lang="en-US" sz="2800" b="1" dirty="0">
                <a:solidFill>
                  <a:schemeClr val="tx1"/>
                </a:solidFill>
              </a:rPr>
              <a:t> on your network </a:t>
            </a:r>
            <a:br>
              <a:rPr lang="en-US" sz="2800" b="1" dirty="0">
                <a:solidFill>
                  <a:schemeClr val="tx1"/>
                </a:solidFill>
              </a:rPr>
            </a:br>
            <a:r>
              <a:rPr lang="en-US" sz="2800" b="1" dirty="0">
                <a:solidFill>
                  <a:schemeClr val="tx1"/>
                </a:solidFill>
              </a:rPr>
              <a:t>and</a:t>
            </a:r>
            <a:r>
              <a:rPr lang="en-US" sz="2800" b="1" dirty="0">
                <a:solidFill>
                  <a:srgbClr val="FFFF00"/>
                </a:solidFill>
              </a:rPr>
              <a:t> </a:t>
            </a:r>
            <a:r>
              <a:rPr lang="en-US" sz="2800" b="1" dirty="0">
                <a:solidFill>
                  <a:srgbClr val="FF0000"/>
                </a:solidFill>
              </a:rPr>
              <a:t>how things run</a:t>
            </a:r>
          </a:p>
          <a:p>
            <a:endParaRPr lang="en-US" sz="2800" b="1" dirty="0">
              <a:solidFill>
                <a:schemeClr val="tx1"/>
              </a:solidFill>
            </a:endParaRPr>
          </a:p>
          <a:p>
            <a:r>
              <a:rPr lang="en-US" sz="2800" b="1" dirty="0">
                <a:solidFill>
                  <a:schemeClr val="tx1"/>
                </a:solidFill>
              </a:rPr>
              <a:t>Knowledge is Power!</a:t>
            </a:r>
          </a:p>
        </p:txBody>
      </p:sp>
    </p:spTree>
    <p:extLst>
      <p:ext uri="{BB962C8B-B14F-4D97-AF65-F5344CB8AC3E}">
        <p14:creationId xmlns:p14="http://schemas.microsoft.com/office/powerpoint/2010/main" val="19993918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10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2750"/>
                            </p:stCondLst>
                            <p:childTnLst>
                              <p:par>
                                <p:cTn id="13" presetID="10" presetClass="entr" presetSubtype="0" fill="hold" grpId="0" nodeType="afterEffect">
                                  <p:stCondLst>
                                    <p:cond delay="100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A792-8C89-4D5D-83B7-A57C5FDE23BD}"/>
              </a:ext>
            </a:extLst>
          </p:cNvPr>
          <p:cNvSpPr>
            <a:spLocks noGrp="1"/>
          </p:cNvSpPr>
          <p:nvPr>
            <p:ph type="title"/>
          </p:nvPr>
        </p:nvSpPr>
        <p:spPr>
          <a:xfrm>
            <a:off x="1269177" y="4916341"/>
            <a:ext cx="8534400" cy="1507067"/>
          </a:xfrm>
        </p:spPr>
        <p:txBody>
          <a:bodyPr>
            <a:normAutofit/>
          </a:bodyPr>
          <a:lstStyle/>
          <a:p>
            <a:r>
              <a:rPr lang="en-US" sz="3200" dirty="0">
                <a:solidFill>
                  <a:schemeClr val="tx2">
                    <a:lumMod val="75000"/>
                  </a:schemeClr>
                </a:solidFill>
              </a:rPr>
              <a:t>Not everyone has it figured it out yet….</a:t>
            </a:r>
          </a:p>
        </p:txBody>
      </p:sp>
      <p:pic>
        <p:nvPicPr>
          <p:cNvPr id="4" name="Content Placeholder 3">
            <a:extLst>
              <a:ext uri="{FF2B5EF4-FFF2-40B4-BE49-F238E27FC236}">
                <a16:creationId xmlns:a16="http://schemas.microsoft.com/office/drawing/2014/main" id="{411C273C-E7A9-4ECA-B908-946888335888}"/>
              </a:ext>
            </a:extLst>
          </p:cNvPr>
          <p:cNvPicPr>
            <a:picLocks noGrp="1" noChangeAspect="1"/>
          </p:cNvPicPr>
          <p:nvPr>
            <p:ph idx="1"/>
          </p:nvPr>
        </p:nvPicPr>
        <p:blipFill>
          <a:blip r:embed="rId3"/>
          <a:stretch>
            <a:fillRect/>
          </a:stretch>
        </p:blipFill>
        <p:spPr>
          <a:xfrm>
            <a:off x="1269177" y="434592"/>
            <a:ext cx="7633664" cy="4346414"/>
          </a:xfrm>
          <a:prstGeom prst="rect">
            <a:avLst/>
          </a:prstGeom>
        </p:spPr>
      </p:pic>
    </p:spTree>
    <p:extLst>
      <p:ext uri="{BB962C8B-B14F-4D97-AF65-F5344CB8AC3E}">
        <p14:creationId xmlns:p14="http://schemas.microsoft.com/office/powerpoint/2010/main" val="106815490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B135-2A30-4423-849E-8F5829EFA3F6}"/>
              </a:ext>
            </a:extLst>
          </p:cNvPr>
          <p:cNvSpPr>
            <a:spLocks noGrp="1"/>
          </p:cNvSpPr>
          <p:nvPr>
            <p:ph type="title"/>
          </p:nvPr>
        </p:nvSpPr>
        <p:spPr>
          <a:xfrm>
            <a:off x="1828800" y="4466784"/>
            <a:ext cx="8534400" cy="1507067"/>
          </a:xfrm>
        </p:spPr>
        <p:txBody>
          <a:bodyPr/>
          <a:lstStyle/>
          <a:p>
            <a:pPr algn="ctr"/>
            <a:r>
              <a:rPr lang="en-US" dirty="0"/>
              <a:t>How many slides do I have today? </a:t>
            </a:r>
          </a:p>
        </p:txBody>
      </p:sp>
      <p:sp>
        <p:nvSpPr>
          <p:cNvPr id="3" name="Content Placeholder 2">
            <a:extLst>
              <a:ext uri="{FF2B5EF4-FFF2-40B4-BE49-F238E27FC236}">
                <a16:creationId xmlns:a16="http://schemas.microsoft.com/office/drawing/2014/main" id="{B6E4B8B5-FD3D-441A-BE3D-60589A8809F0}"/>
              </a:ext>
            </a:extLst>
          </p:cNvPr>
          <p:cNvSpPr>
            <a:spLocks noGrp="1"/>
          </p:cNvSpPr>
          <p:nvPr>
            <p:ph idx="1"/>
          </p:nvPr>
        </p:nvSpPr>
        <p:spPr>
          <a:xfrm>
            <a:off x="1828800" y="851517"/>
            <a:ext cx="8534400" cy="3615267"/>
          </a:xfrm>
        </p:spPr>
        <p:txBody>
          <a:bodyPr>
            <a:normAutofit/>
          </a:bodyPr>
          <a:lstStyle/>
          <a:p>
            <a:pPr marL="0" indent="0" algn="ctr">
              <a:buNone/>
            </a:pPr>
            <a:r>
              <a:rPr lang="en-US" sz="19900" b="1" dirty="0">
                <a:solidFill>
                  <a:srgbClr val="FFFF00"/>
                </a:solidFill>
              </a:rPr>
              <a:t>47</a:t>
            </a:r>
          </a:p>
        </p:txBody>
      </p:sp>
    </p:spTree>
    <p:extLst>
      <p:ext uri="{BB962C8B-B14F-4D97-AF65-F5344CB8AC3E}">
        <p14:creationId xmlns:p14="http://schemas.microsoft.com/office/powerpoint/2010/main" val="21392133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65000"/>
                <a:lumOff val="35000"/>
              </a:schemeClr>
            </a:gs>
            <a:gs pos="100000">
              <a:schemeClr val="bg1">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E37D-A20C-4AB0-AFD8-D3645F802D80}"/>
              </a:ext>
            </a:extLst>
          </p:cNvPr>
          <p:cNvSpPr>
            <a:spLocks noGrp="1"/>
          </p:cNvSpPr>
          <p:nvPr>
            <p:ph type="title"/>
          </p:nvPr>
        </p:nvSpPr>
        <p:spPr/>
        <p:txBody>
          <a:bodyPr/>
          <a:lstStyle/>
          <a:p>
            <a:r>
              <a:rPr lang="en-US" dirty="0">
                <a:solidFill>
                  <a:schemeClr val="tx2">
                    <a:lumMod val="75000"/>
                  </a:schemeClr>
                </a:solidFill>
              </a:rPr>
              <a:t>Agenda for today</a:t>
            </a:r>
          </a:p>
        </p:txBody>
      </p:sp>
      <p:sp>
        <p:nvSpPr>
          <p:cNvPr id="3" name="Content Placeholder 2">
            <a:extLst>
              <a:ext uri="{FF2B5EF4-FFF2-40B4-BE49-F238E27FC236}">
                <a16:creationId xmlns:a16="http://schemas.microsoft.com/office/drawing/2014/main" id="{8E810A59-B9BB-4D9E-8115-FE6ADC97FE64}"/>
              </a:ext>
            </a:extLst>
          </p:cNvPr>
          <p:cNvSpPr>
            <a:spLocks noGrp="1"/>
          </p:cNvSpPr>
          <p:nvPr>
            <p:ph idx="1"/>
          </p:nvPr>
        </p:nvSpPr>
        <p:spPr/>
        <p:txBody>
          <a:bodyPr/>
          <a:lstStyle/>
          <a:p>
            <a:r>
              <a:rPr lang="en-US" b="1" dirty="0">
                <a:solidFill>
                  <a:schemeClr val="tx1"/>
                </a:solidFill>
              </a:rPr>
              <a:t>What is </a:t>
            </a:r>
            <a:r>
              <a:rPr lang="en-US" b="1" dirty="0" err="1">
                <a:solidFill>
                  <a:schemeClr val="tx1"/>
                </a:solidFill>
              </a:rPr>
              <a:t>PSRemoting</a:t>
            </a:r>
            <a:r>
              <a:rPr lang="en-US" b="1" dirty="0">
                <a:solidFill>
                  <a:schemeClr val="tx1"/>
                </a:solidFill>
              </a:rPr>
              <a:t>? </a:t>
            </a:r>
          </a:p>
          <a:p>
            <a:r>
              <a:rPr lang="en-US" b="1" dirty="0">
                <a:solidFill>
                  <a:schemeClr val="tx1"/>
                </a:solidFill>
              </a:rPr>
              <a:t>Is it safe? </a:t>
            </a:r>
          </a:p>
          <a:p>
            <a:r>
              <a:rPr lang="en-US" b="1" dirty="0">
                <a:solidFill>
                  <a:schemeClr val="tx1"/>
                </a:solidFill>
              </a:rPr>
              <a:t>How does it work?</a:t>
            </a:r>
          </a:p>
          <a:p>
            <a:r>
              <a:rPr lang="en-US" b="1" dirty="0">
                <a:solidFill>
                  <a:schemeClr val="tx1"/>
                </a:solidFill>
              </a:rPr>
              <a:t>PowerShell Authentication</a:t>
            </a:r>
          </a:p>
          <a:p>
            <a:r>
              <a:rPr lang="en-US" b="1" dirty="0">
                <a:solidFill>
                  <a:schemeClr val="tx1"/>
                </a:solidFill>
              </a:rPr>
              <a:t>WMI vs CIM</a:t>
            </a:r>
          </a:p>
          <a:p>
            <a:r>
              <a:rPr lang="en-US" b="1" dirty="0">
                <a:solidFill>
                  <a:schemeClr val="tx1"/>
                </a:solidFill>
              </a:rPr>
              <a:t>How to Enable Remoting</a:t>
            </a:r>
          </a:p>
          <a:p>
            <a:r>
              <a:rPr lang="en-US" b="1" dirty="0">
                <a:solidFill>
                  <a:schemeClr val="tx1"/>
                </a:solidFill>
              </a:rPr>
              <a:t>Controlling Access to Remote Nodes</a:t>
            </a:r>
          </a:p>
          <a:p>
            <a:r>
              <a:rPr lang="en-US" b="1" dirty="0">
                <a:solidFill>
                  <a:schemeClr val="tx1"/>
                </a:solidFill>
              </a:rPr>
              <a:t>Logging PS Activity</a:t>
            </a:r>
          </a:p>
        </p:txBody>
      </p:sp>
    </p:spTree>
    <p:extLst>
      <p:ext uri="{BB962C8B-B14F-4D97-AF65-F5344CB8AC3E}">
        <p14:creationId xmlns:p14="http://schemas.microsoft.com/office/powerpoint/2010/main" val="1343368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7452</TotalTime>
  <Words>1831</Words>
  <Application>Microsoft Office PowerPoint</Application>
  <PresentationFormat>Widescreen</PresentationFormat>
  <Paragraphs>376</Paragraphs>
  <Slides>50</Slides>
  <Notes>36</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Consolas</vt:lpstr>
      <vt:lpstr>Franklin Gothic Book</vt:lpstr>
      <vt:lpstr>Franklin Gothic Medium</vt:lpstr>
      <vt:lpstr>Wingdings 3</vt:lpstr>
      <vt:lpstr>Slice</vt:lpstr>
      <vt:lpstr>PS Remoting</vt:lpstr>
      <vt:lpstr>Who am i? </vt:lpstr>
      <vt:lpstr>Have YOU HEARD THIS yet in your org? </vt:lpstr>
      <vt:lpstr>Who needs malware? </vt:lpstr>
      <vt:lpstr>How is Powershell used by attackers?</vt:lpstr>
      <vt:lpstr>So why do I need to know this? </vt:lpstr>
      <vt:lpstr>Not everyone has it figured it out yet….</vt:lpstr>
      <vt:lpstr>How many slides do I have today? </vt:lpstr>
      <vt:lpstr>Agenda for today</vt:lpstr>
      <vt:lpstr>What is PSRemoting?</vt:lpstr>
      <vt:lpstr>Is PSREMOTING SAFE?</vt:lpstr>
      <vt:lpstr>Is PSREMOTING SAFE?</vt:lpstr>
      <vt:lpstr>Quick demo!</vt:lpstr>
      <vt:lpstr>PSREMOTING is the connection &amp; HANDSHAKE between NODES….</vt:lpstr>
      <vt:lpstr>How Does Psremoting work?</vt:lpstr>
      <vt:lpstr>Powershell authentication</vt:lpstr>
      <vt:lpstr>Powershell authentication</vt:lpstr>
      <vt:lpstr>CIM vs WMI: What’s the difference?</vt:lpstr>
      <vt:lpstr>CIM vs WMI: What’s the difference?</vt:lpstr>
      <vt:lpstr>CIM vs WMI: What’s the difference?</vt:lpstr>
      <vt:lpstr>CIM vs WMI: What’s the difference?</vt:lpstr>
      <vt:lpstr>Enabling PSREMOTING VIA POWERSHELL</vt:lpstr>
      <vt:lpstr>Enabling PSREMOTING VIA GROUP POLICY</vt:lpstr>
      <vt:lpstr>Enabling PSREMOTING VIA GROUP POLICY</vt:lpstr>
      <vt:lpstr>Enabling PSREMOTING VIA GROUP POLICY</vt:lpstr>
      <vt:lpstr>Enabling PSREMOTING VIA GROUP POLICY</vt:lpstr>
      <vt:lpstr>Controlling access to remote nodes</vt:lpstr>
      <vt:lpstr>Controlling access to remote nodes</vt:lpstr>
      <vt:lpstr>PSRemoting &amp; IP Filtering</vt:lpstr>
      <vt:lpstr>Trusted hosts</vt:lpstr>
      <vt:lpstr>Trusted hosts</vt:lpstr>
      <vt:lpstr>Enabling PSREMOTING: Summary</vt:lpstr>
      <vt:lpstr>PS REMOTING: What ELSE?</vt:lpstr>
      <vt:lpstr>Powershell Logging</vt:lpstr>
      <vt:lpstr>Powershell Logging: Module LogginG</vt:lpstr>
      <vt:lpstr>Powershell Logging: Module LogginG</vt:lpstr>
      <vt:lpstr>Powershell Logging: Module LogginG</vt:lpstr>
      <vt:lpstr>Powershell Logging: Module LogginG</vt:lpstr>
      <vt:lpstr>Powershell Logging: Script block LogginG</vt:lpstr>
      <vt:lpstr>Powershell Logging: SCRIPT block Logging</vt:lpstr>
      <vt:lpstr>Powershell Logging: SCRIPT block Logging</vt:lpstr>
      <vt:lpstr>Powershell Logging: SCRIPT block Logging</vt:lpstr>
      <vt:lpstr>Powershell Logging: TRANSCRIPTION</vt:lpstr>
      <vt:lpstr>Powershell Logging: TRANSCRIPTION</vt:lpstr>
      <vt:lpstr>PowerShell Logging: Transcription</vt:lpstr>
      <vt:lpstr>PowerShell Logging: Transcription</vt:lpstr>
      <vt:lpstr>PSLogging: Summary</vt:lpstr>
      <vt:lpstr>PS REMOTING &amp; LOGGING: Wrapping it all up</vt:lpstr>
      <vt:lpstr>PS Saturday: Raleigh</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PowerShell?</dc:title>
  <dc:creator>Kanakos, Michael</dc:creator>
  <cp:lastModifiedBy>Mike Kanakos</cp:lastModifiedBy>
  <cp:revision>188</cp:revision>
  <dcterms:created xsi:type="dcterms:W3CDTF">2019-07-18T03:49:21Z</dcterms:created>
  <dcterms:modified xsi:type="dcterms:W3CDTF">2019-10-14T11:28:48Z</dcterms:modified>
</cp:coreProperties>
</file>