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E6AE0"/>
    <a:srgbClr val="3399FF"/>
    <a:srgbClr val="080808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94" d="100"/>
          <a:sy n="94" d="100"/>
        </p:scale>
        <p:origin x="226" y="-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35B5E-C1FA-45E4-B3ED-5DD0E7B55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AC4074-65AE-4DE3-928C-766547DCB7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E3C73-50D0-4D31-A559-A5B32FCB5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442225-BB8A-427A-B839-C444F85F4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7E5DA1-7584-48DF-94E0-AAE7847FD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478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F47D2-E1CC-40EB-A178-22F04B8E5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9EA6EB-765E-4D4C-B922-3E4DF8E5E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FE8CF-E925-4049-A4F3-576C4BC7B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F0E0E2-BDA0-4303-96B3-8CAF14D5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8093-7F55-48AC-9B02-30A2470F69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40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A73A19A-51B6-4D65-9688-52641F30D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F65431-F24B-457C-9023-BA5D4C956D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20BE5-64E7-4280-ADCD-57ED7B1C5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0CF37-1140-4854-9B7C-908BC1165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6CDD45-C50E-4F81-8D7A-28ADC787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02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C1ED-B51B-495E-9978-D0AA2EF13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07646A-0533-4B1C-B6C6-845A73B57B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232AF-B8CD-4CC7-B8B7-C43C456934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6658D3-9D74-4AF0-8AA9-63B8C7A80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547375-4572-425C-BCF0-02E9683F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59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366A2-AC91-46BB-A2BB-CC55A2FC2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580A9C-EA71-4CB2-B66C-2FC9FDA8B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343ABA-B0C3-4370-95C4-DA9C60CC7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D1A75-6AA7-4C11-A003-82DAB8478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85BBF6-97DD-4FA6-AC44-D46B9BC29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65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4E9A3-DD82-4594-BEDB-433C4F90A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7B6131-13F1-4589-87F3-0C9E7F6F10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A1370-2ED2-47EC-8847-BC11CA2B1E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64DAF-DF55-4AE0-9779-F5021552F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EB96A-7873-40FB-8BB6-413331A28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C7834-AE33-4592-8FF4-7C8EBA3CE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819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53C3B-73B1-4082-8E28-ACBAB0FBF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4829C6-BCAD-4A6F-8477-BFA414F81C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83C70A-4F11-401B-941C-90ABE5D837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3678B-22F8-4FEC-8029-EDC18E3DC1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C83D3B-B269-4EEB-B38E-55A9ADB53B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A0F9FD7-FBF5-4746-8100-D90D908A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656D8D-6844-473F-95D5-7AB2613DF1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CABAB8-8436-46D0-B315-0C4538006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05637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2F2F6-045D-4C98-BC78-F9EB32D77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49D2FB-4911-4B62-A7A6-E9BB3EF29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585A9-E918-4A8E-8551-93D089C14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8C5861-8448-47F4-872F-48AD2AF8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872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B4F09C-615E-4464-A49A-0F2554C54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16E81E-E729-4922-AF12-B867B01EF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56F6C3-09C6-41F8-9678-213A6A1D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883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0650-EAD6-401A-8A44-E6DDFE1C0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CB9-83C0-4C3D-B4FA-DF2566C18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E08D47-1C1A-4983-B6B7-AC777048D5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DC364-CEA5-47A1-B44D-427F4AE29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81032-C5EE-4881-8167-BD6FD0AD7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F5C61E-6EF8-4BD3-937A-9639AC946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1732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C8E6-965F-45E2-9303-DBBA47377E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E85BFDE-6989-41F9-BB0B-73DBF83BB8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165FFE-3610-4F86-BE21-984177B2F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D2085-D586-401A-A58C-7CFA2DC4D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59465B-B3C3-4BBE-B2BA-8D0B6BFCA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267CF-EF19-4F14-8B54-0C8AE0FF7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26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DE8DBC-7433-439D-AE32-DCAD64D22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141D9A-F057-44E8-A12D-289718FF7D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E39366-3458-4249-AE19-4DB4D80788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E4C47-3918-4504-806B-16C4F2479A12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196EB4-79C3-456A-9E86-FE098B0E2B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7FBB0-8DEB-4B01-8AEB-84591291B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126B64-3C2E-40DD-8BB6-EA7BB783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905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bin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A8CCCB6D-5162-4AAE-A5E3-3AC55410DB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BCD8C04-CC7B-40EF-82EB-E9821F79B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70" y="2458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1307EB-4A0E-4B30-9E0B-A0CC5A946D5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l="5470" r="2117"/>
          <a:stretch/>
        </p:blipFill>
        <p:spPr>
          <a:xfrm>
            <a:off x="-170" y="-2458"/>
            <a:ext cx="8450317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E556B2-0BAB-4066-A80A-FF98232689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446" y="2004457"/>
            <a:ext cx="6184537" cy="2598716"/>
          </a:xfrm>
        </p:spPr>
        <p:txBody>
          <a:bodyPr>
            <a:normAutofit fontScale="90000"/>
          </a:bodyPr>
          <a:lstStyle/>
          <a:p>
            <a:pPr algn="l"/>
            <a:r>
              <a:rPr lang="en-US" sz="5400" b="1" dirty="0">
                <a:solidFill>
                  <a:srgbClr val="FFFFFF"/>
                </a:solidFill>
                <a:latin typeface="+mn-lt"/>
              </a:rPr>
              <a:t>Microsoft </a:t>
            </a:r>
            <a:br>
              <a:rPr lang="en-US" sz="5400" b="1" dirty="0">
                <a:solidFill>
                  <a:srgbClr val="FFFFFF"/>
                </a:solidFill>
                <a:latin typeface="+mn-lt"/>
              </a:rPr>
            </a:br>
            <a:r>
              <a:rPr lang="en-US" sz="5400" b="1" dirty="0">
                <a:solidFill>
                  <a:srgbClr val="FF0000"/>
                </a:solidFill>
                <a:latin typeface="+mn-lt"/>
              </a:rPr>
              <a:t>Secret Management</a:t>
            </a:r>
            <a:br>
              <a:rPr lang="en-US" sz="5400" b="1" dirty="0">
                <a:solidFill>
                  <a:srgbClr val="FF0000"/>
                </a:solidFill>
                <a:latin typeface="+mn-lt"/>
              </a:rPr>
            </a:br>
            <a:br>
              <a:rPr lang="en-US" sz="5400" b="1" dirty="0">
                <a:solidFill>
                  <a:srgbClr val="FFFFFF"/>
                </a:solidFill>
                <a:latin typeface="+mn-lt"/>
              </a:rPr>
            </a:br>
            <a:r>
              <a:rPr lang="en-US" sz="4400" b="1" dirty="0">
                <a:solidFill>
                  <a:srgbClr val="FFFFFF"/>
                </a:solidFill>
                <a:latin typeface="+mn-lt"/>
              </a:rPr>
              <a:t>What, When, Why and How</a:t>
            </a:r>
            <a:endParaRPr lang="en-US" sz="5400" b="1" dirty="0">
              <a:solidFill>
                <a:srgbClr val="FFFFFF"/>
              </a:solidFill>
              <a:latin typeface="+mn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317178-EF53-4396-97A3-0DE20BB330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682" y="4697276"/>
            <a:ext cx="1945823" cy="430201"/>
          </a:xfrm>
        </p:spPr>
        <p:txBody>
          <a:bodyPr>
            <a:normAutofit/>
          </a:bodyPr>
          <a:lstStyle/>
          <a:p>
            <a:pPr algn="l"/>
            <a:r>
              <a:rPr lang="en-US" b="1" dirty="0">
                <a:solidFill>
                  <a:srgbClr val="3399FF"/>
                </a:solidFill>
              </a:rPr>
              <a:t>Mike Kanakos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3553B58-7208-4F2C-95DB-9A5D08F54B7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34386" y="-2458"/>
            <a:ext cx="5962785" cy="685800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6EB08B-CDEE-D903-D3DF-43855144EF1C}"/>
              </a:ext>
            </a:extLst>
          </p:cNvPr>
          <p:cNvCxnSpPr>
            <a:cxnSpLocks/>
          </p:cNvCxnSpPr>
          <p:nvPr/>
        </p:nvCxnSpPr>
        <p:spPr>
          <a:xfrm>
            <a:off x="250446" y="3616036"/>
            <a:ext cx="5661981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4704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8" name="Rectangle 1040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0" name="Rectangle 1042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2" name="Rectangle 1044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7" name="Rectangle 1046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49" name="Rectangle 1048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1" name="Freeform: Shape 1050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E1C675-714E-44FF-B57F-FF8C541B7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99" y="2279395"/>
            <a:ext cx="3179929" cy="1149601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6000" b="1" dirty="0">
                <a:solidFill>
                  <a:srgbClr val="FFFFFF"/>
                </a:solidFill>
                <a:latin typeface="+mn-lt"/>
              </a:rPr>
              <a:t>&gt; whoami</a:t>
            </a:r>
          </a:p>
        </p:txBody>
      </p:sp>
      <p:pic>
        <p:nvPicPr>
          <p:cNvPr id="7" name="Picture 6" descr="A logo with a person in a mask&#10;&#10;Description automatically generated">
            <a:extLst>
              <a:ext uri="{FF2B5EF4-FFF2-40B4-BE49-F238E27FC236}">
                <a16:creationId xmlns:a16="http://schemas.microsoft.com/office/drawing/2014/main" id="{86871AC5-AA9E-446C-A63D-32DB505A37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6505" y="426205"/>
            <a:ext cx="2833203" cy="2599465"/>
          </a:xfrm>
          <a:prstGeom prst="rect">
            <a:avLst/>
          </a:prstGeom>
        </p:spPr>
      </p:pic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4577D28C-AC9F-4B2C-9B4F-87C134DF2A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7850" y="913909"/>
            <a:ext cx="3049784" cy="1728623"/>
          </a:xfrm>
          <a:prstGeom prst="rect">
            <a:avLst/>
          </a:prstGeom>
        </p:spPr>
      </p:pic>
      <p:pic>
        <p:nvPicPr>
          <p:cNvPr id="6" name="Picture 5" descr="A blue sign with white text&#10;&#10;Description automatically generated with medium confidence">
            <a:extLst>
              <a:ext uri="{FF2B5EF4-FFF2-40B4-BE49-F238E27FC236}">
                <a16:creationId xmlns:a16="http://schemas.microsoft.com/office/drawing/2014/main" id="{3496C06B-A670-494C-8525-15991D14AD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8935" y="3101732"/>
            <a:ext cx="2998699" cy="1206976"/>
          </a:xfrm>
          <a:prstGeom prst="rect">
            <a:avLst/>
          </a:prstGeom>
        </p:spPr>
      </p:pic>
      <p:pic>
        <p:nvPicPr>
          <p:cNvPr id="1026" name="Picture 2" descr="Invisalign Palo Alto - Orthodontis Palo Alto">
            <a:extLst>
              <a:ext uri="{FF2B5EF4-FFF2-40B4-BE49-F238E27FC236}">
                <a16:creationId xmlns:a16="http://schemas.microsoft.com/office/drawing/2014/main" id="{4D0DE948-B203-46A3-9BF8-0E35ABF9A1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46399" y="3261808"/>
            <a:ext cx="3449087" cy="870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4503487-F006-413A-A627-0A66F704AD0D}"/>
              </a:ext>
            </a:extLst>
          </p:cNvPr>
          <p:cNvSpPr txBox="1"/>
          <p:nvPr/>
        </p:nvSpPr>
        <p:spPr>
          <a:xfrm>
            <a:off x="4656505" y="5269918"/>
            <a:ext cx="6676846" cy="1017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Pts val="2400"/>
            </a:pPr>
            <a:br>
              <a:rPr lang="en-US" sz="1700" b="1" dirty="0">
                <a:effectLst/>
              </a:rPr>
            </a:br>
            <a:r>
              <a:rPr lang="en-US" sz="2600" b="1" dirty="0">
                <a:effectLst/>
              </a:rPr>
              <a:t>Find me online:</a:t>
            </a:r>
            <a:br>
              <a:rPr lang="en-US" sz="3200" b="1" dirty="0">
                <a:effectLst/>
              </a:rPr>
            </a:br>
            <a:r>
              <a:rPr lang="en-US" sz="3000" b="1" dirty="0">
                <a:effectLst/>
              </a:rPr>
              <a:t>https://linktr.ee/mikekanakos</a:t>
            </a:r>
            <a:endParaRPr lang="en-US" sz="2100" b="1" dirty="0"/>
          </a:p>
          <a:p>
            <a:pPr indent="-228600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110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395C4C-DA52-270A-15A3-3C8C29E77FD0}"/>
              </a:ext>
            </a:extLst>
          </p:cNvPr>
          <p:cNvCxnSpPr/>
          <p:nvPr/>
        </p:nvCxnSpPr>
        <p:spPr>
          <a:xfrm>
            <a:off x="4656505" y="4896483"/>
            <a:ext cx="688791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577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97FC1-96AB-4D18-8EFD-17BC638EA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64" y="204688"/>
            <a:ext cx="6091990" cy="1075475"/>
          </a:xfrm>
        </p:spPr>
        <p:txBody>
          <a:bodyPr>
            <a:normAutofit/>
          </a:bodyPr>
          <a:lstStyle/>
          <a:p>
            <a:r>
              <a:rPr lang="en-US" sz="4800" b="1" dirty="0">
                <a:solidFill>
                  <a:srgbClr val="FF0000"/>
                </a:solidFill>
                <a:latin typeface="+mn-lt"/>
              </a:rPr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849E6-9FB1-40A1-812A-9F78A3DA4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565" y="1090569"/>
            <a:ext cx="6375980" cy="502500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080808"/>
                </a:solidFill>
              </a:rPr>
              <a:t>SecretManagement Module Overview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What, When, Why, How… 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What are Partner Modules</a:t>
            </a:r>
          </a:p>
          <a:p>
            <a:pPr marL="457200" lvl="1" indent="0">
              <a:buNone/>
            </a:pPr>
            <a:endParaRPr lang="en-US" sz="2000" b="1" dirty="0">
              <a:solidFill>
                <a:srgbClr val="080808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80808"/>
                </a:solidFill>
              </a:rPr>
              <a:t>Everyday Secrets Usage</a:t>
            </a:r>
            <a:endParaRPr lang="en-US" dirty="0">
              <a:solidFill>
                <a:srgbClr val="080808"/>
              </a:solidFill>
            </a:endParaRP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Install &amp; Config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General Use</a:t>
            </a:r>
          </a:p>
          <a:p>
            <a:pPr lvl="1"/>
            <a:endParaRPr lang="en-US" sz="2000" b="1" dirty="0">
              <a:solidFill>
                <a:srgbClr val="080808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80808"/>
                </a:solidFill>
              </a:rPr>
              <a:t>Azure </a:t>
            </a:r>
            <a:r>
              <a:rPr lang="en-US" b="1" dirty="0" err="1">
                <a:solidFill>
                  <a:srgbClr val="080808"/>
                </a:solidFill>
              </a:rPr>
              <a:t>KeyVault</a:t>
            </a:r>
            <a:r>
              <a:rPr lang="en-US" b="1" dirty="0">
                <a:solidFill>
                  <a:srgbClr val="080808"/>
                </a:solidFill>
              </a:rPr>
              <a:t> </a:t>
            </a:r>
          </a:p>
          <a:p>
            <a:pPr lvl="1"/>
            <a:r>
              <a:rPr lang="en-US" sz="2000" b="1" dirty="0">
                <a:solidFill>
                  <a:srgbClr val="080808"/>
                </a:solidFill>
              </a:rPr>
              <a:t>Basic overview</a:t>
            </a:r>
          </a:p>
          <a:p>
            <a:pPr marL="0" indent="0">
              <a:buNone/>
            </a:pPr>
            <a:endParaRPr lang="en-US" sz="2400" b="1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409DC8CE-58A0-4B6B-BB53-9A3CE8D6F2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7" r="10017"/>
          <a:stretch/>
        </p:blipFill>
        <p:spPr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740909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2D37940-871E-9A40-5C33-A3D14A8EC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US" sz="5400" b="1" dirty="0">
                <a:latin typeface="+mn-lt"/>
              </a:rPr>
              <a:t>Secret Management: Why?</a:t>
            </a:r>
          </a:p>
        </p:txBody>
      </p:sp>
      <p:pic>
        <p:nvPicPr>
          <p:cNvPr id="5" name="Picture 4" descr="Padlock on computer motherboard">
            <a:extLst>
              <a:ext uri="{FF2B5EF4-FFF2-40B4-BE49-F238E27FC236}">
                <a16:creationId xmlns:a16="http://schemas.microsoft.com/office/drawing/2014/main" id="{97BB8E3A-FB21-8EDB-E747-253D5797E9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658" r="39011" b="-1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B8301-7A8C-D288-0F4F-86C95096EE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 lnSpcReduction="10000"/>
          </a:bodyPr>
          <a:lstStyle/>
          <a:p>
            <a:pPr marL="0" indent="0">
              <a:spcAft>
                <a:spcPts val="300"/>
              </a:spcAft>
              <a:buNone/>
            </a:pPr>
            <a:r>
              <a:rPr lang="en-US" sz="1900" b="1" i="0" dirty="0">
                <a:effectLst/>
                <a:latin typeface="Inter var"/>
              </a:rPr>
              <a:t>Uber Breach - September 2022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900" b="0" i="0" dirty="0">
                <a:effectLst/>
                <a:latin typeface="Inter var"/>
              </a:rPr>
              <a:t>An attacker gained access to Uber's internal systems by exploiting a vulnerability related to an </a:t>
            </a:r>
            <a:r>
              <a:rPr lang="en-US" sz="1900" b="1" dirty="0">
                <a:solidFill>
                  <a:srgbClr val="FF0000"/>
                </a:solidFill>
              </a:rPr>
              <a:t>admin's credentials left exposed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Inter var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900" b="0" i="0" dirty="0">
                <a:effectLst/>
                <a:latin typeface="Inter var"/>
              </a:rPr>
              <a:t>The attacker reportedly used stolen credentials from an employee's Slack account, </a:t>
            </a:r>
            <a:r>
              <a:rPr lang="en-US" sz="1900" b="1" i="0" dirty="0">
                <a:solidFill>
                  <a:srgbClr val="FF0000"/>
                </a:solidFill>
                <a:effectLst/>
                <a:latin typeface="Inter var"/>
              </a:rPr>
              <a:t>which were accessible in plain sight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Inter var"/>
              </a:rPr>
              <a:t>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900" b="1" dirty="0">
                <a:latin typeface="Inter var"/>
              </a:rPr>
              <a:t>Exposed Data: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1900" i="0" dirty="0">
                <a:effectLst/>
                <a:latin typeface="Inter var"/>
              </a:rPr>
              <a:t>Employee Credentials &amp; Company Proprietary Source Code</a:t>
            </a:r>
            <a:br>
              <a:rPr lang="en-US" sz="1900" b="0" i="0" dirty="0">
                <a:effectLst/>
                <a:latin typeface="Inter var"/>
              </a:rPr>
            </a:br>
            <a:endParaRPr lang="en-US" sz="1900" b="0" i="0" dirty="0">
              <a:effectLst/>
              <a:latin typeface="Inter var"/>
            </a:endParaRPr>
          </a:p>
        </p:txBody>
      </p:sp>
    </p:spTree>
    <p:extLst>
      <p:ext uri="{BB962C8B-B14F-4D97-AF65-F5344CB8AC3E}">
        <p14:creationId xmlns:p14="http://schemas.microsoft.com/office/powerpoint/2010/main" val="166427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loud 2">
            <a:extLst>
              <a:ext uri="{FF2B5EF4-FFF2-40B4-BE49-F238E27FC236}">
                <a16:creationId xmlns:a16="http://schemas.microsoft.com/office/drawing/2014/main" id="{16476A56-E1ED-4529-8FD2-50306977026B}"/>
              </a:ext>
            </a:extLst>
          </p:cNvPr>
          <p:cNvSpPr/>
          <p:nvPr/>
        </p:nvSpPr>
        <p:spPr>
          <a:xfrm flipV="1">
            <a:off x="7864009" y="4823069"/>
            <a:ext cx="1644277" cy="148772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64" name="Rectangle 53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55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57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59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F19D5E-8A4E-4678-B99F-A3BA6AC45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376242"/>
            <a:ext cx="12191997" cy="877729"/>
          </a:xfrm>
        </p:spPr>
        <p:txBody>
          <a:bodyPr anchor="ctr">
            <a:normAutofit/>
          </a:bodyPr>
          <a:lstStyle/>
          <a:p>
            <a:pPr algn="ctr"/>
            <a:r>
              <a:rPr lang="en-US" sz="4000" b="1" dirty="0">
                <a:solidFill>
                  <a:srgbClr val="FFFFFF"/>
                </a:solidFill>
                <a:latin typeface="+mn-lt"/>
              </a:rPr>
              <a:t>How the SecretMgmt module works</a:t>
            </a:r>
          </a:p>
        </p:txBody>
      </p:sp>
      <p:pic>
        <p:nvPicPr>
          <p:cNvPr id="10" name="Picture 14" descr="Image result for processing icon">
            <a:extLst>
              <a:ext uri="{FF2B5EF4-FFF2-40B4-BE49-F238E27FC236}">
                <a16:creationId xmlns:a16="http://schemas.microsoft.com/office/drawing/2014/main" id="{226AA574-4A7D-43ED-AF62-88B40EF42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0601" y="3767911"/>
            <a:ext cx="1253257" cy="12532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4BCA8139-DC3B-4CB9-96C1-E7F7B30402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50253" y="2277075"/>
            <a:ext cx="830997" cy="830997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1AE03D78-05B7-40E9-9478-EBD9B41B8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270648" y="3622224"/>
            <a:ext cx="830997" cy="830997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7D884A4-9F1C-4C96-B788-D57D497A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3902" y="4093762"/>
            <a:ext cx="739426" cy="60155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CCDB734-7549-475F-9826-B5A866B8FFFE}"/>
              </a:ext>
            </a:extLst>
          </p:cNvPr>
          <p:cNvSpPr txBox="1"/>
          <p:nvPr/>
        </p:nvSpPr>
        <p:spPr>
          <a:xfrm>
            <a:off x="2019528" y="2939266"/>
            <a:ext cx="862923" cy="48564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67000"/>
                </a:schemeClr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U: Mike</a:t>
            </a:r>
            <a:b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P: ******</a:t>
            </a:r>
            <a:endParaRPr lang="en-US"/>
          </a:p>
        </p:txBody>
      </p:sp>
      <p:pic>
        <p:nvPicPr>
          <p:cNvPr id="37" name="Picture 36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748AC639-EB42-446C-B03D-4CDC54EE92F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287" y="3537671"/>
            <a:ext cx="1000104" cy="1000104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C7372415-EC28-4156-A459-499EBE80ECDF}"/>
              </a:ext>
            </a:extLst>
          </p:cNvPr>
          <p:cNvSpPr txBox="1"/>
          <p:nvPr/>
        </p:nvSpPr>
        <p:spPr>
          <a:xfrm>
            <a:off x="2021222" y="5358914"/>
            <a:ext cx="8595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Console</a:t>
            </a:r>
            <a:endParaRPr lang="en-US" b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1193599-196D-48BE-942F-FEF33281D376}"/>
              </a:ext>
            </a:extLst>
          </p:cNvPr>
          <p:cNvSpPr txBox="1"/>
          <p:nvPr/>
        </p:nvSpPr>
        <p:spPr>
          <a:xfrm>
            <a:off x="3902023" y="5217558"/>
            <a:ext cx="18535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SecretManagement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b="1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01ED11C-F719-4FAE-97C4-38646873D2E2}"/>
              </a:ext>
            </a:extLst>
          </p:cNvPr>
          <p:cNvSpPr txBox="1"/>
          <p:nvPr/>
        </p:nvSpPr>
        <p:spPr>
          <a:xfrm>
            <a:off x="6715444" y="2349165"/>
            <a:ext cx="11003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1Password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963209F-6525-4D95-8BB0-15FDAFD2D03E}"/>
              </a:ext>
            </a:extLst>
          </p:cNvPr>
          <p:cNvSpPr txBox="1"/>
          <p:nvPr/>
        </p:nvSpPr>
        <p:spPr>
          <a:xfrm>
            <a:off x="6682743" y="3592803"/>
            <a:ext cx="116570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Microsoft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SecretStore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68BC2E4-47AD-4DDA-AFEC-9ACA3C969DF2}"/>
              </a:ext>
            </a:extLst>
          </p:cNvPr>
          <p:cNvSpPr txBox="1"/>
          <p:nvPr/>
        </p:nvSpPr>
        <p:spPr>
          <a:xfrm>
            <a:off x="6689605" y="5274543"/>
            <a:ext cx="11424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49224">
              <a:spcAft>
                <a:spcPts val="600"/>
              </a:spcAft>
            </a:pPr>
            <a:r>
              <a:rPr lang="en-US" sz="1600" b="1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AZKeyvault</a:t>
            </a:r>
            <a:b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16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Module</a:t>
            </a:r>
            <a:endParaRPr lang="en-US" sz="2400" b="1" dirty="0"/>
          </a:p>
        </p:txBody>
      </p:sp>
      <p:pic>
        <p:nvPicPr>
          <p:cNvPr id="45" name="Picture 44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0E8F7809-46DE-4D18-9F8A-A930451450D1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287" y="5119361"/>
            <a:ext cx="1000104" cy="1000104"/>
          </a:xfrm>
          <a:prstGeom prst="rect">
            <a:avLst/>
          </a:prstGeom>
        </p:spPr>
      </p:pic>
      <p:pic>
        <p:nvPicPr>
          <p:cNvPr id="46" name="Picture 45" descr="Graphical user interface, application, icon&#10;&#10;Description automatically generated">
            <a:extLst>
              <a:ext uri="{FF2B5EF4-FFF2-40B4-BE49-F238E27FC236}">
                <a16:creationId xmlns:a16="http://schemas.microsoft.com/office/drawing/2014/main" id="{84533071-3340-42E5-9A4F-7C47CD62362D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rgbClr val="FF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287" y="2207351"/>
            <a:ext cx="1000104" cy="1000104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id="{14C8383A-468A-433F-A2BB-3C10446EF19B}"/>
              </a:ext>
            </a:extLst>
          </p:cNvPr>
          <p:cNvSpPr txBox="1"/>
          <p:nvPr/>
        </p:nvSpPr>
        <p:spPr>
          <a:xfrm>
            <a:off x="2019526" y="2935202"/>
            <a:ext cx="898600" cy="485646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U: </a:t>
            </a:r>
            <a:r>
              <a:rPr lang="en-US" sz="1278" kern="120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DAdmin</a:t>
            </a:r>
            <a:b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1278" kern="120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P: ******</a:t>
            </a:r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B754B18-FB81-4749-937B-1730505347BD}"/>
              </a:ext>
            </a:extLst>
          </p:cNvPr>
          <p:cNvSpPr txBox="1"/>
          <p:nvPr/>
        </p:nvSpPr>
        <p:spPr>
          <a:xfrm>
            <a:off x="2019527" y="2935202"/>
            <a:ext cx="932485" cy="485646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defTabSz="649224">
              <a:spcAft>
                <a:spcPts val="600"/>
              </a:spcAft>
            </a:pPr>
            <a:r>
              <a:rPr lang="en-US" sz="127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U: </a:t>
            </a:r>
            <a:r>
              <a:rPr lang="en-US" sz="1278" kern="1200" dirty="0" err="1">
                <a:solidFill>
                  <a:schemeClr val="lt1"/>
                </a:solidFill>
                <a:latin typeface="+mn-lt"/>
                <a:ea typeface="+mn-ea"/>
                <a:cs typeface="+mn-cs"/>
              </a:rPr>
              <a:t>EAdmin</a:t>
            </a:r>
            <a:br>
              <a:rPr lang="en-US" sz="127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</a:br>
            <a:r>
              <a:rPr lang="en-US" sz="1278" kern="1200" dirty="0">
                <a:solidFill>
                  <a:schemeClr val="lt1"/>
                </a:solidFill>
                <a:latin typeface="+mn-lt"/>
                <a:ea typeface="+mn-ea"/>
                <a:cs typeface="+mn-cs"/>
              </a:rPr>
              <a:t>P: ******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0B82859-73B5-5337-448E-99577D2CD293}"/>
              </a:ext>
            </a:extLst>
          </p:cNvPr>
          <p:cNvSpPr/>
          <p:nvPr/>
        </p:nvSpPr>
        <p:spPr>
          <a:xfrm rot="11070975">
            <a:off x="7843050" y="4974379"/>
            <a:ext cx="1603090" cy="1151954"/>
          </a:xfrm>
          <a:prstGeom prst="cloud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0BB6681-8DEC-8DA8-5FFA-3211E2F932E4}"/>
              </a:ext>
            </a:extLst>
          </p:cNvPr>
          <p:cNvGrpSpPr/>
          <p:nvPr/>
        </p:nvGrpSpPr>
        <p:grpSpPr>
          <a:xfrm>
            <a:off x="8226960" y="5169079"/>
            <a:ext cx="835268" cy="795704"/>
            <a:chOff x="3537080" y="3707630"/>
            <a:chExt cx="898560" cy="898560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21E0DA4-C3CC-DC84-5BB0-9574A1316C8D}"/>
                </a:ext>
              </a:extLst>
            </p:cNvPr>
            <p:cNvSpPr/>
            <p:nvPr/>
          </p:nvSpPr>
          <p:spPr>
            <a:xfrm>
              <a:off x="3537080" y="3787255"/>
              <a:ext cx="898560" cy="6687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7" name="Graphic 16">
              <a:extLst>
                <a:ext uri="{FF2B5EF4-FFF2-40B4-BE49-F238E27FC236}">
                  <a16:creationId xmlns:a16="http://schemas.microsoft.com/office/drawing/2014/main" id="{1C38B211-31E1-2E26-EC5F-956ADD78DD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537080" y="3707630"/>
              <a:ext cx="898560" cy="898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5876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63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1.11111E-6 L 0.25 1.11111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12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0"/>
                            </p:stCondLst>
                            <p:childTnLst>
                              <p:par>
                                <p:cTn id="1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1.11111E-6 L 0.48789 0.1210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88" y="6042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14"/>
                                            </p:cond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6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7000"/>
                            </p:stCondLst>
                            <p:childTnLst>
                              <p:par>
                                <p:cTn id="2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7000"/>
                            </p:stCondLst>
                            <p:childTnLst>
                              <p:par>
                                <p:cTn id="25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4.07407E-6 L 0.25 4.07407E-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2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100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4.07407E-6 L 0.48802 -0.07315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01" y="-3657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30"/>
                                            </p:cond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2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33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40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4000"/>
                            </p:stCondLst>
                            <p:childTnLst>
                              <p:par>
                                <p:cTn id="3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4000"/>
                            </p:stCondLst>
                            <p:childTnLst>
                              <p:par>
                                <p:cTn id="41" presetID="63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4.07407E-6 L 0.25 4.07407E-6 " pathEditMode="relative" rAng="0" ptsTypes="AA">
                                      <p:cBhvr>
                                        <p:cTn id="42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8" presetClass="emph" presetSubtype="0" repeatCount="2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Rot by="-21600000">
                                      <p:cBhvr>
                                        <p:cTn id="44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8000"/>
                            </p:stCondLst>
                            <p:childTnLst>
                              <p:par>
                                <p:cTn id="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 4.07407E-6 L 0.48658 0.34189 " pathEditMode="relative" rAng="0" ptsTypes="AA">
                                      <p:cBhvr>
                                        <p:cTn id="47" dur="2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823" y="17083"/>
                                    </p:animMotion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46"/>
                                            </p:cond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48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49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1000"/>
                            </p:stCondLst>
                            <p:childTnLst>
                              <p:par>
                                <p:cTn id="5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6" grpId="1" animBg="1"/>
      <p:bldP spid="26" grpId="2" animBg="1"/>
      <p:bldP spid="47" grpId="0" animBg="1"/>
      <p:bldP spid="47" grpId="1" animBg="1"/>
      <p:bldP spid="47" grpId="2" animBg="1"/>
      <p:bldP spid="49" grpId="0" animBg="1"/>
      <p:bldP spid="49" grpId="1" animBg="1"/>
      <p:bldP spid="49" grpId="2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1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0AE09F-DB2A-B334-D1BC-92F471052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709" y="2501549"/>
            <a:ext cx="3581402" cy="2200669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/>
            <a:r>
              <a:rPr lang="en-US" sz="5400" b="1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Secret Management</a:t>
            </a:r>
            <a:b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Architecture</a:t>
            </a:r>
          </a:p>
        </p:txBody>
      </p:sp>
      <p:pic>
        <p:nvPicPr>
          <p:cNvPr id="13" name="Content Placeholder 12" descr="A diagram of a computer security system&#10;&#10;Description automatically generated">
            <a:extLst>
              <a:ext uri="{FF2B5EF4-FFF2-40B4-BE49-F238E27FC236}">
                <a16:creationId xmlns:a16="http://schemas.microsoft.com/office/drawing/2014/main" id="{0EB52AE1-C21F-A5FE-7012-C0F98AC241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88" t="8458" r="27040" b="9103"/>
          <a:stretch/>
        </p:blipFill>
        <p:spPr>
          <a:xfrm>
            <a:off x="4687859" y="-1"/>
            <a:ext cx="6926801" cy="6780670"/>
          </a:xfrm>
        </p:spPr>
      </p:pic>
    </p:spTree>
    <p:extLst>
      <p:ext uri="{BB962C8B-B14F-4D97-AF65-F5344CB8AC3E}">
        <p14:creationId xmlns:p14="http://schemas.microsoft.com/office/powerpoint/2010/main" val="4228161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E0FBCAB0-13E7-7EF4-04DC-5B7E5CC7F07A}"/>
              </a:ext>
            </a:extLst>
          </p:cNvPr>
          <p:cNvGrpSpPr/>
          <p:nvPr/>
        </p:nvGrpSpPr>
        <p:grpSpPr>
          <a:xfrm>
            <a:off x="3537080" y="3707630"/>
            <a:ext cx="898560" cy="898560"/>
            <a:chOff x="3537080" y="3707630"/>
            <a:chExt cx="898560" cy="89856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ED50814-5A47-9A28-CEA4-21EDB1FF8709}"/>
                </a:ext>
              </a:extLst>
            </p:cNvPr>
            <p:cNvSpPr/>
            <p:nvPr/>
          </p:nvSpPr>
          <p:spPr>
            <a:xfrm>
              <a:off x="3537080" y="3787255"/>
              <a:ext cx="898560" cy="668740"/>
            </a:xfrm>
            <a:prstGeom prst="rect">
              <a:avLst/>
            </a:prstGeom>
            <a:ln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5ED4160-B4E7-62A8-C6D6-5B59420724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537080" y="3707630"/>
              <a:ext cx="898560" cy="8985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255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7842</TotalTime>
  <Words>166</Words>
  <Application>Microsoft Office PowerPoint</Application>
  <PresentationFormat>Widescreen</PresentationFormat>
  <Paragraphs>31</Paragraphs>
  <Slides>7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Inter var</vt:lpstr>
      <vt:lpstr>Office Theme</vt:lpstr>
      <vt:lpstr>Microsoft  Secret Management  What, When, Why and How</vt:lpstr>
      <vt:lpstr>&gt; whoami</vt:lpstr>
      <vt:lpstr>Today’s Agenda</vt:lpstr>
      <vt:lpstr>Secret Management: Why?</vt:lpstr>
      <vt:lpstr>How the SecretMgmt module works</vt:lpstr>
      <vt:lpstr>Secret Management Architecture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 w Microsoft Secrets Mgmt Module</dc:title>
  <dc:creator>Mike Kanakos</dc:creator>
  <cp:lastModifiedBy>Mike Kanakos</cp:lastModifiedBy>
  <cp:revision>26</cp:revision>
  <dcterms:created xsi:type="dcterms:W3CDTF">2021-01-31T15:48:51Z</dcterms:created>
  <dcterms:modified xsi:type="dcterms:W3CDTF">2025-04-09T18:55:28Z</dcterms:modified>
</cp:coreProperties>
</file>