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9"/>
  </p:notesMasterIdLst>
  <p:sldIdLst>
    <p:sldId id="256" r:id="rId2"/>
    <p:sldId id="272" r:id="rId3"/>
    <p:sldId id="305" r:id="rId4"/>
    <p:sldId id="262" r:id="rId5"/>
    <p:sldId id="306" r:id="rId6"/>
    <p:sldId id="264" r:id="rId7"/>
    <p:sldId id="259" r:id="rId8"/>
    <p:sldId id="258" r:id="rId9"/>
    <p:sldId id="266" r:id="rId10"/>
    <p:sldId id="265" r:id="rId11"/>
    <p:sldId id="263" r:id="rId12"/>
    <p:sldId id="267" r:id="rId13"/>
    <p:sldId id="257" r:id="rId14"/>
    <p:sldId id="299" r:id="rId15"/>
    <p:sldId id="269" r:id="rId16"/>
    <p:sldId id="270" r:id="rId17"/>
    <p:sldId id="307" r:id="rId18"/>
    <p:sldId id="271" r:id="rId19"/>
    <p:sldId id="261" r:id="rId20"/>
    <p:sldId id="275" r:id="rId21"/>
    <p:sldId id="278" r:id="rId22"/>
    <p:sldId id="279" r:id="rId23"/>
    <p:sldId id="280" r:id="rId24"/>
    <p:sldId id="277" r:id="rId25"/>
    <p:sldId id="281" r:id="rId26"/>
    <p:sldId id="283" r:id="rId27"/>
    <p:sldId id="284" r:id="rId28"/>
    <p:sldId id="303" r:id="rId29"/>
    <p:sldId id="301" r:id="rId30"/>
    <p:sldId id="302" r:id="rId31"/>
    <p:sldId id="274" r:id="rId32"/>
    <p:sldId id="285" r:id="rId33"/>
    <p:sldId id="286" r:id="rId34"/>
    <p:sldId id="287" r:id="rId35"/>
    <p:sldId id="288" r:id="rId36"/>
    <p:sldId id="292" r:id="rId37"/>
    <p:sldId id="289" r:id="rId38"/>
    <p:sldId id="290" r:id="rId39"/>
    <p:sldId id="291" r:id="rId40"/>
    <p:sldId id="293" r:id="rId41"/>
    <p:sldId id="294" r:id="rId42"/>
    <p:sldId id="295" r:id="rId43"/>
    <p:sldId id="297" r:id="rId44"/>
    <p:sldId id="282" r:id="rId45"/>
    <p:sldId id="273" r:id="rId46"/>
    <p:sldId id="298" r:id="rId47"/>
    <p:sldId id="30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76" d="100"/>
        <a:sy n="17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5D46-2392-4FD0-890E-B470CF150ED2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659495-1A44-44FB-A814-06BF6A1AC3D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Local PowerShell session authenticates against remote client.</a:t>
          </a:r>
          <a:br>
            <a:rPr lang="en-US" sz="1400" dirty="0"/>
          </a:br>
          <a:br>
            <a:rPr lang="en-US" sz="1400" dirty="0"/>
          </a:br>
          <a:r>
            <a:rPr lang="en-US" sz="1400" dirty="0"/>
            <a:t>- Enter-</a:t>
          </a:r>
          <a:r>
            <a:rPr lang="en-US" sz="1400" dirty="0" err="1"/>
            <a:t>PSSession</a:t>
          </a:r>
          <a:endParaRPr lang="en-US" sz="1400" dirty="0"/>
        </a:p>
        <a:p>
          <a:r>
            <a:rPr lang="en-US" sz="1400" b="0" dirty="0"/>
            <a:t>- Invoke-Command</a:t>
          </a:r>
        </a:p>
        <a:p>
          <a:r>
            <a:rPr lang="en-US" sz="1400" b="0" dirty="0"/>
            <a:t>- Any CIM cmdlets</a:t>
          </a:r>
        </a:p>
      </dgm:t>
    </dgm:pt>
    <dgm:pt modelId="{4887AAC2-0F35-455E-8E7B-1E1988F792CC}" type="parTrans" cxnId="{B2FA311A-2641-4531-9552-7633A7656936}">
      <dgm:prSet/>
      <dgm:spPr/>
      <dgm:t>
        <a:bodyPr/>
        <a:lstStyle/>
        <a:p>
          <a:endParaRPr lang="en-US"/>
        </a:p>
      </dgm:t>
    </dgm:pt>
    <dgm:pt modelId="{EBC35E77-1A70-4129-B562-7247086991B7}" type="sibTrans" cxnId="{B2FA311A-2641-4531-9552-7633A76569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8D1E64C-F40C-4E22-9452-4202B4DC735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Commands typed on the local system are sent to a remote computer and executed locally ON THE REMOTE SYSTEM.</a:t>
          </a:r>
        </a:p>
      </dgm:t>
    </dgm:pt>
    <dgm:pt modelId="{C541CF15-B35F-4FF0-A8A2-34113D3476A5}" type="sibTrans" cxnId="{7B640A8D-39E1-4233-8D6E-26D538D383E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9FC17EB-59D0-4D90-95D8-3AEAA5990D81}" type="parTrans" cxnId="{7B640A8D-39E1-4233-8D6E-26D538D383E2}">
      <dgm:prSet/>
      <dgm:spPr/>
      <dgm:t>
        <a:bodyPr/>
        <a:lstStyle/>
        <a:p>
          <a:endParaRPr lang="en-US"/>
        </a:p>
      </dgm:t>
    </dgm:pt>
    <dgm:pt modelId="{92D42E33-1FAC-4AE0-A1F1-81BEF684D5E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/>
            <a:t>The remote system EXECUTES the commands locally and  sends the results back to the local system.</a:t>
          </a:r>
        </a:p>
      </dgm:t>
    </dgm:pt>
    <dgm:pt modelId="{84C324A8-DB56-4C1E-A170-040A859DF479}" type="sibTrans" cxnId="{0B05E756-3DB0-42DB-9C40-486A17B12A1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8AEE75-E52D-4BAB-BA82-A63F9E32AD5B}" type="parTrans" cxnId="{0B05E756-3DB0-42DB-9C40-486A17B12A1B}">
      <dgm:prSet/>
      <dgm:spPr/>
      <dgm:t>
        <a:bodyPr/>
        <a:lstStyle/>
        <a:p>
          <a:endParaRPr lang="en-US"/>
        </a:p>
      </dgm:t>
    </dgm:pt>
    <dgm:pt modelId="{4F6329D2-6DBE-46E8-880F-2716DABB281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Identity confirmed. Privileges granted based on local group membership</a:t>
          </a:r>
        </a:p>
        <a:p>
          <a:r>
            <a:rPr lang="en-US" sz="1400" dirty="0"/>
            <a:t>PS session on remote system via </a:t>
          </a:r>
          <a:r>
            <a:rPr lang="en-US" sz="1400" b="0" dirty="0"/>
            <a:t>WS-MAN / WinRM</a:t>
          </a:r>
        </a:p>
      </dgm:t>
    </dgm:pt>
    <dgm:pt modelId="{2207AB4A-2698-48A0-B844-604D503CF552}" type="parTrans" cxnId="{152F183B-CFCB-486F-9AE2-467D54F6F78D}">
      <dgm:prSet/>
      <dgm:spPr/>
      <dgm:t>
        <a:bodyPr/>
        <a:lstStyle/>
        <a:p>
          <a:endParaRPr lang="en-US"/>
        </a:p>
      </dgm:t>
    </dgm:pt>
    <dgm:pt modelId="{C3298EAA-B802-49CB-A71A-C0AB9FBCB92D}" type="sibTrans" cxnId="{152F183B-CFCB-486F-9AE2-467D54F6F78D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3E0A0CD5-C279-4602-8898-67DF4E519AF7}" type="pres">
      <dgm:prSet presAssocID="{BD9C5D46-2392-4FD0-890E-B470CF150ED2}" presName="Name0" presStyleCnt="0">
        <dgm:presLayoutVars>
          <dgm:animLvl val="lvl"/>
          <dgm:resizeHandles val="exact"/>
        </dgm:presLayoutVars>
      </dgm:prSet>
      <dgm:spPr/>
    </dgm:pt>
    <dgm:pt modelId="{AA99D4BC-9710-4F99-8F73-039B516BBCCF}" type="pres">
      <dgm:prSet presAssocID="{72659495-1A44-44FB-A814-06BF6A1AC3DF}" presName="compositeNode" presStyleCnt="0">
        <dgm:presLayoutVars>
          <dgm:bulletEnabled val="1"/>
        </dgm:presLayoutVars>
      </dgm:prSet>
      <dgm:spPr/>
    </dgm:pt>
    <dgm:pt modelId="{5040EC43-09C2-4B05-BCF2-F5643D9DE158}" type="pres">
      <dgm:prSet presAssocID="{72659495-1A44-44FB-A814-06BF6A1AC3DF}" presName="bgRect" presStyleLbl="alignNode1" presStyleIdx="0" presStyleCnt="4"/>
      <dgm:spPr/>
    </dgm:pt>
    <dgm:pt modelId="{6B546BDB-31B3-4785-AFC6-B0655E9A7871}" type="pres">
      <dgm:prSet presAssocID="{EBC35E77-1A70-4129-B562-7247086991B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56E278F-E7AA-4F2E-A82F-432398529CBA}" type="pres">
      <dgm:prSet presAssocID="{72659495-1A44-44FB-A814-06BF6A1AC3DF}" presName="nodeRect" presStyleLbl="alignNode1" presStyleIdx="0" presStyleCnt="4">
        <dgm:presLayoutVars>
          <dgm:bulletEnabled val="1"/>
        </dgm:presLayoutVars>
      </dgm:prSet>
      <dgm:spPr/>
    </dgm:pt>
    <dgm:pt modelId="{9B8CA346-E6FF-4B9B-894C-25C51722642F}" type="pres">
      <dgm:prSet presAssocID="{EBC35E77-1A70-4129-B562-7247086991B7}" presName="sibTrans" presStyleCnt="0"/>
      <dgm:spPr/>
    </dgm:pt>
    <dgm:pt modelId="{66834570-7749-49D9-8253-E8A913C8926E}" type="pres">
      <dgm:prSet presAssocID="{4F6329D2-6DBE-46E8-880F-2716DABB281D}" presName="compositeNode" presStyleCnt="0">
        <dgm:presLayoutVars>
          <dgm:bulletEnabled val="1"/>
        </dgm:presLayoutVars>
      </dgm:prSet>
      <dgm:spPr/>
    </dgm:pt>
    <dgm:pt modelId="{E189E888-5598-45EE-8610-C8648049A653}" type="pres">
      <dgm:prSet presAssocID="{4F6329D2-6DBE-46E8-880F-2716DABB281D}" presName="bgRect" presStyleLbl="alignNode1" presStyleIdx="1" presStyleCnt="4"/>
      <dgm:spPr/>
    </dgm:pt>
    <dgm:pt modelId="{09F9F82A-5A35-4DD9-91AC-034653773F98}" type="pres">
      <dgm:prSet presAssocID="{C3298EAA-B802-49CB-A71A-C0AB9FBCB92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FDD095A-FDC6-4986-8262-B0A614322469}" type="pres">
      <dgm:prSet presAssocID="{4F6329D2-6DBE-46E8-880F-2716DABB281D}" presName="nodeRect" presStyleLbl="alignNode1" presStyleIdx="1" presStyleCnt="4">
        <dgm:presLayoutVars>
          <dgm:bulletEnabled val="1"/>
        </dgm:presLayoutVars>
      </dgm:prSet>
      <dgm:spPr/>
    </dgm:pt>
    <dgm:pt modelId="{DC4B0A19-355D-4851-A2A1-EA6AD38FAD49}" type="pres">
      <dgm:prSet presAssocID="{C3298EAA-B802-49CB-A71A-C0AB9FBCB92D}" presName="sibTrans" presStyleCnt="0"/>
      <dgm:spPr/>
    </dgm:pt>
    <dgm:pt modelId="{13D7DAE6-55EF-4072-8F5B-EC9373A5AE1C}" type="pres">
      <dgm:prSet presAssocID="{88D1E64C-F40C-4E22-9452-4202B4DC7355}" presName="compositeNode" presStyleCnt="0">
        <dgm:presLayoutVars>
          <dgm:bulletEnabled val="1"/>
        </dgm:presLayoutVars>
      </dgm:prSet>
      <dgm:spPr/>
    </dgm:pt>
    <dgm:pt modelId="{B1FA9668-F131-4C6A-AC0D-5295B01B03DB}" type="pres">
      <dgm:prSet presAssocID="{88D1E64C-F40C-4E22-9452-4202B4DC7355}" presName="bgRect" presStyleLbl="alignNode1" presStyleIdx="2" presStyleCnt="4"/>
      <dgm:spPr/>
    </dgm:pt>
    <dgm:pt modelId="{4FCC62AD-C32B-4206-80F1-E10C5458E267}" type="pres">
      <dgm:prSet presAssocID="{C541CF15-B35F-4FF0-A8A2-34113D3476A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2C473-E98E-47C0-9DAD-AF7767F3E8EF}" type="pres">
      <dgm:prSet presAssocID="{88D1E64C-F40C-4E22-9452-4202B4DC7355}" presName="nodeRect" presStyleLbl="alignNode1" presStyleIdx="2" presStyleCnt="4">
        <dgm:presLayoutVars>
          <dgm:bulletEnabled val="1"/>
        </dgm:presLayoutVars>
      </dgm:prSet>
      <dgm:spPr/>
    </dgm:pt>
    <dgm:pt modelId="{376C8595-3F97-4FCA-8EEA-A5F2847DCCD2}" type="pres">
      <dgm:prSet presAssocID="{C541CF15-B35F-4FF0-A8A2-34113D3476A5}" presName="sibTrans" presStyleCnt="0"/>
      <dgm:spPr/>
    </dgm:pt>
    <dgm:pt modelId="{65DA27B1-5343-4EEA-A8A8-42FEBC9C1C2E}" type="pres">
      <dgm:prSet presAssocID="{92D42E33-1FAC-4AE0-A1F1-81BEF684D5EE}" presName="compositeNode" presStyleCnt="0">
        <dgm:presLayoutVars>
          <dgm:bulletEnabled val="1"/>
        </dgm:presLayoutVars>
      </dgm:prSet>
      <dgm:spPr/>
    </dgm:pt>
    <dgm:pt modelId="{9409DED0-C427-4C16-90E1-5A1663A5AE5D}" type="pres">
      <dgm:prSet presAssocID="{92D42E33-1FAC-4AE0-A1F1-81BEF684D5EE}" presName="bgRect" presStyleLbl="alignNode1" presStyleIdx="3" presStyleCnt="4"/>
      <dgm:spPr/>
    </dgm:pt>
    <dgm:pt modelId="{60A8BA8C-22BB-4838-BB1E-96D25F1EFC30}" type="pres">
      <dgm:prSet presAssocID="{84C324A8-DB56-4C1E-A170-040A859DF4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268A4F-5E70-47BF-A11B-B96CD38BF8A1}" type="pres">
      <dgm:prSet presAssocID="{92D42E33-1FAC-4AE0-A1F1-81BEF684D5E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E8E9A06-FB4B-4F45-A259-DE05AA0D5745}" type="presOf" srcId="{C541CF15-B35F-4FF0-A8A2-34113D3476A5}" destId="{4FCC62AD-C32B-4206-80F1-E10C5458E267}" srcOrd="0" destOrd="0" presId="urn:microsoft.com/office/officeart/2016/7/layout/LinearBlockProcessNumbered"/>
    <dgm:cxn modelId="{B2FA311A-2641-4531-9552-7633A7656936}" srcId="{BD9C5D46-2392-4FD0-890E-B470CF150ED2}" destId="{72659495-1A44-44FB-A814-06BF6A1AC3DF}" srcOrd="0" destOrd="0" parTransId="{4887AAC2-0F35-455E-8E7B-1E1988F792CC}" sibTransId="{EBC35E77-1A70-4129-B562-7247086991B7}"/>
    <dgm:cxn modelId="{506FD829-06C4-4904-AEDA-A7B050A6F20F}" type="presOf" srcId="{4F6329D2-6DBE-46E8-880F-2716DABB281D}" destId="{BFDD095A-FDC6-4986-8262-B0A614322469}" srcOrd="1" destOrd="0" presId="urn:microsoft.com/office/officeart/2016/7/layout/LinearBlockProcessNumbered"/>
    <dgm:cxn modelId="{C2D3762F-8B63-47A8-83FB-AE37418B0FC7}" type="presOf" srcId="{EBC35E77-1A70-4129-B562-7247086991B7}" destId="{6B546BDB-31B3-4785-AFC6-B0655E9A7871}" srcOrd="0" destOrd="0" presId="urn:microsoft.com/office/officeart/2016/7/layout/LinearBlockProcessNumbered"/>
    <dgm:cxn modelId="{152F183B-CFCB-486F-9AE2-467D54F6F78D}" srcId="{BD9C5D46-2392-4FD0-890E-B470CF150ED2}" destId="{4F6329D2-6DBE-46E8-880F-2716DABB281D}" srcOrd="1" destOrd="0" parTransId="{2207AB4A-2698-48A0-B844-604D503CF552}" sibTransId="{C3298EAA-B802-49CB-A71A-C0AB9FBCB92D}"/>
    <dgm:cxn modelId="{27F1ED60-5425-4705-92CC-4AFCED44416D}" type="presOf" srcId="{92D42E33-1FAC-4AE0-A1F1-81BEF684D5EE}" destId="{2A268A4F-5E70-47BF-A11B-B96CD38BF8A1}" srcOrd="1" destOrd="0" presId="urn:microsoft.com/office/officeart/2016/7/layout/LinearBlockProcessNumbered"/>
    <dgm:cxn modelId="{85174142-4980-4EF8-814F-25E29DE1E829}" type="presOf" srcId="{88D1E64C-F40C-4E22-9452-4202B4DC7355}" destId="{B1FA9668-F131-4C6A-AC0D-5295B01B03DB}" srcOrd="0" destOrd="0" presId="urn:microsoft.com/office/officeart/2016/7/layout/LinearBlockProcessNumbered"/>
    <dgm:cxn modelId="{31986B62-7D03-41A0-A229-5BA0B9A14F8A}" type="presOf" srcId="{88D1E64C-F40C-4E22-9452-4202B4DC7355}" destId="{49C2C473-E98E-47C0-9DAD-AF7767F3E8EF}" srcOrd="1" destOrd="0" presId="urn:microsoft.com/office/officeart/2016/7/layout/LinearBlockProcessNumbered"/>
    <dgm:cxn modelId="{E6169F6E-65B8-493A-960B-70D6FC251441}" type="presOf" srcId="{4F6329D2-6DBE-46E8-880F-2716DABB281D}" destId="{E189E888-5598-45EE-8610-C8648049A653}" srcOrd="0" destOrd="0" presId="urn:microsoft.com/office/officeart/2016/7/layout/LinearBlockProcessNumbered"/>
    <dgm:cxn modelId="{C6CC9D51-2CED-4641-AC73-E329BB6F6191}" type="presOf" srcId="{92D42E33-1FAC-4AE0-A1F1-81BEF684D5EE}" destId="{9409DED0-C427-4C16-90E1-5A1663A5AE5D}" srcOrd="0" destOrd="0" presId="urn:microsoft.com/office/officeart/2016/7/layout/LinearBlockProcessNumbered"/>
    <dgm:cxn modelId="{0B05E756-3DB0-42DB-9C40-486A17B12A1B}" srcId="{BD9C5D46-2392-4FD0-890E-B470CF150ED2}" destId="{92D42E33-1FAC-4AE0-A1F1-81BEF684D5EE}" srcOrd="3" destOrd="0" parTransId="{078AEE75-E52D-4BAB-BA82-A63F9E32AD5B}" sibTransId="{84C324A8-DB56-4C1E-A170-040A859DF479}"/>
    <dgm:cxn modelId="{0BC6D381-1DAF-4AAB-AB56-1CE122E96924}" type="presOf" srcId="{BD9C5D46-2392-4FD0-890E-B470CF150ED2}" destId="{3E0A0CD5-C279-4602-8898-67DF4E519AF7}" srcOrd="0" destOrd="0" presId="urn:microsoft.com/office/officeart/2016/7/layout/LinearBlockProcessNumbered"/>
    <dgm:cxn modelId="{7B640A8D-39E1-4233-8D6E-26D538D383E2}" srcId="{BD9C5D46-2392-4FD0-890E-B470CF150ED2}" destId="{88D1E64C-F40C-4E22-9452-4202B4DC7355}" srcOrd="2" destOrd="0" parTransId="{79FC17EB-59D0-4D90-95D8-3AEAA5990D81}" sibTransId="{C541CF15-B35F-4FF0-A8A2-34113D3476A5}"/>
    <dgm:cxn modelId="{2AE0F0B6-4A9D-44BF-BF33-75DE75D94BF4}" type="presOf" srcId="{72659495-1A44-44FB-A814-06BF6A1AC3DF}" destId="{5040EC43-09C2-4B05-BCF2-F5643D9DE158}" srcOrd="0" destOrd="0" presId="urn:microsoft.com/office/officeart/2016/7/layout/LinearBlockProcessNumbered"/>
    <dgm:cxn modelId="{1FA010BB-CB5C-488E-9DF9-1D430311D2E2}" type="presOf" srcId="{84C324A8-DB56-4C1E-A170-040A859DF479}" destId="{60A8BA8C-22BB-4838-BB1E-96D25F1EFC30}" srcOrd="0" destOrd="0" presId="urn:microsoft.com/office/officeart/2016/7/layout/LinearBlockProcessNumbered"/>
    <dgm:cxn modelId="{D2F006ED-3706-4A18-B83A-6C4889B97D40}" type="presOf" srcId="{C3298EAA-B802-49CB-A71A-C0AB9FBCB92D}" destId="{09F9F82A-5A35-4DD9-91AC-034653773F98}" srcOrd="0" destOrd="0" presId="urn:microsoft.com/office/officeart/2016/7/layout/LinearBlockProcessNumbered"/>
    <dgm:cxn modelId="{8F4F06EF-4BE1-4C5B-9864-5CB988231984}" type="presOf" srcId="{72659495-1A44-44FB-A814-06BF6A1AC3DF}" destId="{356E278F-E7AA-4F2E-A82F-432398529CBA}" srcOrd="1" destOrd="0" presId="urn:microsoft.com/office/officeart/2016/7/layout/LinearBlockProcessNumbered"/>
    <dgm:cxn modelId="{4AE4FB25-C652-4277-AB79-3D60E7FB8EAA}" type="presParOf" srcId="{3E0A0CD5-C279-4602-8898-67DF4E519AF7}" destId="{AA99D4BC-9710-4F99-8F73-039B516BBCCF}" srcOrd="0" destOrd="0" presId="urn:microsoft.com/office/officeart/2016/7/layout/LinearBlockProcessNumbered"/>
    <dgm:cxn modelId="{64F7668F-D747-4012-8895-6A31FA30D8A7}" type="presParOf" srcId="{AA99D4BC-9710-4F99-8F73-039B516BBCCF}" destId="{5040EC43-09C2-4B05-BCF2-F5643D9DE158}" srcOrd="0" destOrd="0" presId="urn:microsoft.com/office/officeart/2016/7/layout/LinearBlockProcessNumbered"/>
    <dgm:cxn modelId="{C3EFD254-3F4C-4A54-B190-FBBA41DB34F9}" type="presParOf" srcId="{AA99D4BC-9710-4F99-8F73-039B516BBCCF}" destId="{6B546BDB-31B3-4785-AFC6-B0655E9A7871}" srcOrd="1" destOrd="0" presId="urn:microsoft.com/office/officeart/2016/7/layout/LinearBlockProcessNumbered"/>
    <dgm:cxn modelId="{B7CC97FC-C5FF-44D5-AF90-06E66242579A}" type="presParOf" srcId="{AA99D4BC-9710-4F99-8F73-039B516BBCCF}" destId="{356E278F-E7AA-4F2E-A82F-432398529CBA}" srcOrd="2" destOrd="0" presId="urn:microsoft.com/office/officeart/2016/7/layout/LinearBlockProcessNumbered"/>
    <dgm:cxn modelId="{1E002382-B29C-418A-A5B9-40507669499F}" type="presParOf" srcId="{3E0A0CD5-C279-4602-8898-67DF4E519AF7}" destId="{9B8CA346-E6FF-4B9B-894C-25C51722642F}" srcOrd="1" destOrd="0" presId="urn:microsoft.com/office/officeart/2016/7/layout/LinearBlockProcessNumbered"/>
    <dgm:cxn modelId="{589F3DE0-6FF3-441A-9097-D09D0F98736E}" type="presParOf" srcId="{3E0A0CD5-C279-4602-8898-67DF4E519AF7}" destId="{66834570-7749-49D9-8253-E8A913C8926E}" srcOrd="2" destOrd="0" presId="urn:microsoft.com/office/officeart/2016/7/layout/LinearBlockProcessNumbered"/>
    <dgm:cxn modelId="{F16169F5-6660-481A-BBA0-6A6970606E5A}" type="presParOf" srcId="{66834570-7749-49D9-8253-E8A913C8926E}" destId="{E189E888-5598-45EE-8610-C8648049A653}" srcOrd="0" destOrd="0" presId="urn:microsoft.com/office/officeart/2016/7/layout/LinearBlockProcessNumbered"/>
    <dgm:cxn modelId="{598D905B-65DD-47E3-812B-319CA9D01CE0}" type="presParOf" srcId="{66834570-7749-49D9-8253-E8A913C8926E}" destId="{09F9F82A-5A35-4DD9-91AC-034653773F98}" srcOrd="1" destOrd="0" presId="urn:microsoft.com/office/officeart/2016/7/layout/LinearBlockProcessNumbered"/>
    <dgm:cxn modelId="{B0709A84-0540-40A0-BD84-E75B662F9E4F}" type="presParOf" srcId="{66834570-7749-49D9-8253-E8A913C8926E}" destId="{BFDD095A-FDC6-4986-8262-B0A614322469}" srcOrd="2" destOrd="0" presId="urn:microsoft.com/office/officeart/2016/7/layout/LinearBlockProcessNumbered"/>
    <dgm:cxn modelId="{5469F548-71A7-4B58-B6E1-6C171BBC2919}" type="presParOf" srcId="{3E0A0CD5-C279-4602-8898-67DF4E519AF7}" destId="{DC4B0A19-355D-4851-A2A1-EA6AD38FAD49}" srcOrd="3" destOrd="0" presId="urn:microsoft.com/office/officeart/2016/7/layout/LinearBlockProcessNumbered"/>
    <dgm:cxn modelId="{62F4173C-9E14-4FFF-88B6-12617883C67D}" type="presParOf" srcId="{3E0A0CD5-C279-4602-8898-67DF4E519AF7}" destId="{13D7DAE6-55EF-4072-8F5B-EC9373A5AE1C}" srcOrd="4" destOrd="0" presId="urn:microsoft.com/office/officeart/2016/7/layout/LinearBlockProcessNumbered"/>
    <dgm:cxn modelId="{282B9437-44ED-4415-8C94-EE76F6795A94}" type="presParOf" srcId="{13D7DAE6-55EF-4072-8F5B-EC9373A5AE1C}" destId="{B1FA9668-F131-4C6A-AC0D-5295B01B03DB}" srcOrd="0" destOrd="0" presId="urn:microsoft.com/office/officeart/2016/7/layout/LinearBlockProcessNumbered"/>
    <dgm:cxn modelId="{514719CA-96D7-4CFD-B44B-62B049FEA73D}" type="presParOf" srcId="{13D7DAE6-55EF-4072-8F5B-EC9373A5AE1C}" destId="{4FCC62AD-C32B-4206-80F1-E10C5458E267}" srcOrd="1" destOrd="0" presId="urn:microsoft.com/office/officeart/2016/7/layout/LinearBlockProcessNumbered"/>
    <dgm:cxn modelId="{AA96B03D-3511-4A98-BBE8-A5D0DC0E56A5}" type="presParOf" srcId="{13D7DAE6-55EF-4072-8F5B-EC9373A5AE1C}" destId="{49C2C473-E98E-47C0-9DAD-AF7767F3E8EF}" srcOrd="2" destOrd="0" presId="urn:microsoft.com/office/officeart/2016/7/layout/LinearBlockProcessNumbered"/>
    <dgm:cxn modelId="{793D9337-3883-411C-92CD-E068288B8830}" type="presParOf" srcId="{3E0A0CD5-C279-4602-8898-67DF4E519AF7}" destId="{376C8595-3F97-4FCA-8EEA-A5F2847DCCD2}" srcOrd="5" destOrd="0" presId="urn:microsoft.com/office/officeart/2016/7/layout/LinearBlockProcessNumbered"/>
    <dgm:cxn modelId="{B0BDE6D6-FA67-4D1B-855E-211063A4F08B}" type="presParOf" srcId="{3E0A0CD5-C279-4602-8898-67DF4E519AF7}" destId="{65DA27B1-5343-4EEA-A8A8-42FEBC9C1C2E}" srcOrd="6" destOrd="0" presId="urn:microsoft.com/office/officeart/2016/7/layout/LinearBlockProcessNumbered"/>
    <dgm:cxn modelId="{00681A38-A3DA-4482-AC33-15FE1F6C5074}" type="presParOf" srcId="{65DA27B1-5343-4EEA-A8A8-42FEBC9C1C2E}" destId="{9409DED0-C427-4C16-90E1-5A1663A5AE5D}" srcOrd="0" destOrd="0" presId="urn:microsoft.com/office/officeart/2016/7/layout/LinearBlockProcessNumbered"/>
    <dgm:cxn modelId="{FD088FC5-826B-4194-9730-E311683D5994}" type="presParOf" srcId="{65DA27B1-5343-4EEA-A8A8-42FEBC9C1C2E}" destId="{60A8BA8C-22BB-4838-BB1E-96D25F1EFC30}" srcOrd="1" destOrd="0" presId="urn:microsoft.com/office/officeart/2016/7/layout/LinearBlockProcessNumbered"/>
    <dgm:cxn modelId="{40D7A0C8-EA15-474B-A303-EE4CD046EBA6}" type="presParOf" srcId="{65DA27B1-5343-4EEA-A8A8-42FEBC9C1C2E}" destId="{2A268A4F-5E70-47BF-A11B-B96CD38BF8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05D7D-6115-4B02-932A-8E025D224EA9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CA09F3-0C81-4675-AB91-595EEA05A005}">
      <dgm:prSet phldrT="[Text]"/>
      <dgm:spPr/>
      <dgm:t>
        <a:bodyPr/>
        <a:lstStyle/>
        <a:p>
          <a:r>
            <a:rPr lang="en-US" b="1" dirty="0"/>
            <a:t>Enabling WINRM Service</a:t>
          </a:r>
          <a:endParaRPr lang="en-US" dirty="0"/>
        </a:p>
      </dgm:t>
    </dgm:pt>
    <dgm:pt modelId="{D30FE6F2-7BBE-4525-84D5-9741C821C6E3}" type="parTrans" cxnId="{FF6D905D-979B-4091-9BD0-6A7AC40A8C91}">
      <dgm:prSet/>
      <dgm:spPr/>
      <dgm:t>
        <a:bodyPr/>
        <a:lstStyle/>
        <a:p>
          <a:endParaRPr lang="en-US"/>
        </a:p>
      </dgm:t>
    </dgm:pt>
    <dgm:pt modelId="{B5367A24-D9AE-47FE-9A24-0C3DF858D6A2}" type="sibTrans" cxnId="{FF6D905D-979B-4091-9BD0-6A7AC40A8C91}">
      <dgm:prSet/>
      <dgm:spPr/>
      <dgm:t>
        <a:bodyPr/>
        <a:lstStyle/>
        <a:p>
          <a:endParaRPr lang="en-US"/>
        </a:p>
      </dgm:t>
    </dgm:pt>
    <dgm:pt modelId="{D23BF327-2829-476A-844A-F830D8B802DE}">
      <dgm:prSet phldrT="[Text]"/>
      <dgm:spPr/>
      <dgm:t>
        <a:bodyPr/>
        <a:lstStyle/>
        <a:p>
          <a:r>
            <a:rPr lang="en-US" b="1" dirty="0"/>
            <a:t>Setting WINRM to Auto Start</a:t>
          </a:r>
          <a:endParaRPr lang="en-US" dirty="0"/>
        </a:p>
      </dgm:t>
    </dgm:pt>
    <dgm:pt modelId="{902224D0-D1E4-4CD1-85E9-8B79252BEEAF}" type="parTrans" cxnId="{48F2A0DA-E623-4D19-845A-40D1075A6CA0}">
      <dgm:prSet/>
      <dgm:spPr/>
      <dgm:t>
        <a:bodyPr/>
        <a:lstStyle/>
        <a:p>
          <a:endParaRPr lang="en-US"/>
        </a:p>
      </dgm:t>
    </dgm:pt>
    <dgm:pt modelId="{F6B5573F-E851-4B26-8C91-93EB63F11C90}" type="sibTrans" cxnId="{48F2A0DA-E623-4D19-845A-40D1075A6CA0}">
      <dgm:prSet/>
      <dgm:spPr/>
      <dgm:t>
        <a:bodyPr/>
        <a:lstStyle/>
        <a:p>
          <a:endParaRPr lang="en-US"/>
        </a:p>
      </dgm:t>
    </dgm:pt>
    <dgm:pt modelId="{DA290F5A-CE0D-462F-AB51-71627EE66D26}">
      <dgm:prSet phldrT="[Text]"/>
      <dgm:spPr/>
      <dgm:t>
        <a:bodyPr/>
        <a:lstStyle/>
        <a:p>
          <a:r>
            <a:rPr lang="en-US" b="1" dirty="0"/>
            <a:t>Allow WinRM through the client firewall</a:t>
          </a:r>
          <a:endParaRPr lang="en-US" dirty="0"/>
        </a:p>
      </dgm:t>
    </dgm:pt>
    <dgm:pt modelId="{216597ED-4FC4-422A-8863-45003DF9A2DC}" type="parTrans" cxnId="{23C402B6-51C7-4F40-97A6-462A11B9C248}">
      <dgm:prSet/>
      <dgm:spPr/>
      <dgm:t>
        <a:bodyPr/>
        <a:lstStyle/>
        <a:p>
          <a:endParaRPr lang="en-US"/>
        </a:p>
      </dgm:t>
    </dgm:pt>
    <dgm:pt modelId="{330DBD49-90E7-4B4A-A101-297F54792D08}" type="sibTrans" cxnId="{23C402B6-51C7-4F40-97A6-462A11B9C248}">
      <dgm:prSet/>
      <dgm:spPr/>
      <dgm:t>
        <a:bodyPr/>
        <a:lstStyle/>
        <a:p>
          <a:endParaRPr lang="en-US"/>
        </a:p>
      </dgm:t>
    </dgm:pt>
    <dgm:pt modelId="{30D03F42-0436-4BE7-9495-20314F968825}" type="pres">
      <dgm:prSet presAssocID="{EA405D7D-6115-4B02-932A-8E025D224EA9}" presName="Name0" presStyleCnt="0">
        <dgm:presLayoutVars>
          <dgm:dir/>
          <dgm:resizeHandles val="exact"/>
        </dgm:presLayoutVars>
      </dgm:prSet>
      <dgm:spPr/>
    </dgm:pt>
    <dgm:pt modelId="{580F2D84-1A52-4719-B8C2-9A8184F10359}" type="pres">
      <dgm:prSet presAssocID="{32CA09F3-0C81-4675-AB91-595EEA05A005}" presName="node" presStyleLbl="node1" presStyleIdx="0" presStyleCnt="3">
        <dgm:presLayoutVars>
          <dgm:bulletEnabled val="1"/>
        </dgm:presLayoutVars>
      </dgm:prSet>
      <dgm:spPr/>
    </dgm:pt>
    <dgm:pt modelId="{0E642321-E833-4152-9137-E749AF99AE68}" type="pres">
      <dgm:prSet presAssocID="{B5367A24-D9AE-47FE-9A24-0C3DF858D6A2}" presName="sibTrans" presStyleLbl="sibTrans2D1" presStyleIdx="0" presStyleCnt="2"/>
      <dgm:spPr/>
    </dgm:pt>
    <dgm:pt modelId="{691BEA9E-9FE6-4AD5-AA32-9554787E31EF}" type="pres">
      <dgm:prSet presAssocID="{B5367A24-D9AE-47FE-9A24-0C3DF858D6A2}" presName="connectorText" presStyleLbl="sibTrans2D1" presStyleIdx="0" presStyleCnt="2"/>
      <dgm:spPr/>
    </dgm:pt>
    <dgm:pt modelId="{C1992F12-62CA-48B2-89E7-4CDB88047461}" type="pres">
      <dgm:prSet presAssocID="{D23BF327-2829-476A-844A-F830D8B802DE}" presName="node" presStyleLbl="node1" presStyleIdx="1" presStyleCnt="3">
        <dgm:presLayoutVars>
          <dgm:bulletEnabled val="1"/>
        </dgm:presLayoutVars>
      </dgm:prSet>
      <dgm:spPr/>
    </dgm:pt>
    <dgm:pt modelId="{EDBEBAD9-C96A-45C3-9AA9-AF4774407F51}" type="pres">
      <dgm:prSet presAssocID="{F6B5573F-E851-4B26-8C91-93EB63F11C90}" presName="sibTrans" presStyleLbl="sibTrans2D1" presStyleIdx="1" presStyleCnt="2"/>
      <dgm:spPr/>
    </dgm:pt>
    <dgm:pt modelId="{223FC6FD-6B9B-4110-8197-6D8B460C2996}" type="pres">
      <dgm:prSet presAssocID="{F6B5573F-E851-4B26-8C91-93EB63F11C90}" presName="connectorText" presStyleLbl="sibTrans2D1" presStyleIdx="1" presStyleCnt="2"/>
      <dgm:spPr/>
    </dgm:pt>
    <dgm:pt modelId="{C3C7E920-99CD-449D-BC3B-6549D9AB1B10}" type="pres">
      <dgm:prSet presAssocID="{DA290F5A-CE0D-462F-AB51-71627EE66D26}" presName="node" presStyleLbl="node1" presStyleIdx="2" presStyleCnt="3">
        <dgm:presLayoutVars>
          <dgm:bulletEnabled val="1"/>
        </dgm:presLayoutVars>
      </dgm:prSet>
      <dgm:spPr/>
    </dgm:pt>
  </dgm:ptLst>
  <dgm:cxnLst>
    <dgm:cxn modelId="{89887E1C-6628-48B1-BC55-468F9B2AFE91}" type="presOf" srcId="{DA290F5A-CE0D-462F-AB51-71627EE66D26}" destId="{C3C7E920-99CD-449D-BC3B-6549D9AB1B10}" srcOrd="0" destOrd="0" presId="urn:microsoft.com/office/officeart/2005/8/layout/process1"/>
    <dgm:cxn modelId="{00FC2631-EEAE-4D46-8480-CACBFE0BC995}" type="presOf" srcId="{B5367A24-D9AE-47FE-9A24-0C3DF858D6A2}" destId="{691BEA9E-9FE6-4AD5-AA32-9554787E31EF}" srcOrd="1" destOrd="0" presId="urn:microsoft.com/office/officeart/2005/8/layout/process1"/>
    <dgm:cxn modelId="{FF6D905D-979B-4091-9BD0-6A7AC40A8C91}" srcId="{EA405D7D-6115-4B02-932A-8E025D224EA9}" destId="{32CA09F3-0C81-4675-AB91-595EEA05A005}" srcOrd="0" destOrd="0" parTransId="{D30FE6F2-7BBE-4525-84D5-9741C821C6E3}" sibTransId="{B5367A24-D9AE-47FE-9A24-0C3DF858D6A2}"/>
    <dgm:cxn modelId="{04044295-4048-40C7-A9B0-1EB1B05CE909}" type="presOf" srcId="{F6B5573F-E851-4B26-8C91-93EB63F11C90}" destId="{EDBEBAD9-C96A-45C3-9AA9-AF4774407F51}" srcOrd="0" destOrd="0" presId="urn:microsoft.com/office/officeart/2005/8/layout/process1"/>
    <dgm:cxn modelId="{030D4BA1-149B-460E-AC7C-EA5CFCD0676C}" type="presOf" srcId="{D23BF327-2829-476A-844A-F830D8B802DE}" destId="{C1992F12-62CA-48B2-89E7-4CDB88047461}" srcOrd="0" destOrd="0" presId="urn:microsoft.com/office/officeart/2005/8/layout/process1"/>
    <dgm:cxn modelId="{23C402B6-51C7-4F40-97A6-462A11B9C248}" srcId="{EA405D7D-6115-4B02-932A-8E025D224EA9}" destId="{DA290F5A-CE0D-462F-AB51-71627EE66D26}" srcOrd="2" destOrd="0" parTransId="{216597ED-4FC4-422A-8863-45003DF9A2DC}" sibTransId="{330DBD49-90E7-4B4A-A101-297F54792D08}"/>
    <dgm:cxn modelId="{5F8033CE-0F10-42FD-86C0-E920EB0A5A46}" type="presOf" srcId="{F6B5573F-E851-4B26-8C91-93EB63F11C90}" destId="{223FC6FD-6B9B-4110-8197-6D8B460C2996}" srcOrd="1" destOrd="0" presId="urn:microsoft.com/office/officeart/2005/8/layout/process1"/>
    <dgm:cxn modelId="{9C78B2D4-00CC-4FA7-B2F2-D2466C19E870}" type="presOf" srcId="{B5367A24-D9AE-47FE-9A24-0C3DF858D6A2}" destId="{0E642321-E833-4152-9137-E749AF99AE68}" srcOrd="0" destOrd="0" presId="urn:microsoft.com/office/officeart/2005/8/layout/process1"/>
    <dgm:cxn modelId="{48F2A0DA-E623-4D19-845A-40D1075A6CA0}" srcId="{EA405D7D-6115-4B02-932A-8E025D224EA9}" destId="{D23BF327-2829-476A-844A-F830D8B802DE}" srcOrd="1" destOrd="0" parTransId="{902224D0-D1E4-4CD1-85E9-8B79252BEEAF}" sibTransId="{F6B5573F-E851-4B26-8C91-93EB63F11C90}"/>
    <dgm:cxn modelId="{6B2F02DF-D97C-4A98-B193-DBDE3C34E281}" type="presOf" srcId="{EA405D7D-6115-4B02-932A-8E025D224EA9}" destId="{30D03F42-0436-4BE7-9495-20314F968825}" srcOrd="0" destOrd="0" presId="urn:microsoft.com/office/officeart/2005/8/layout/process1"/>
    <dgm:cxn modelId="{9ED21EFF-9D44-49BD-8AF9-4B711298F761}" type="presOf" srcId="{32CA09F3-0C81-4675-AB91-595EEA05A005}" destId="{580F2D84-1A52-4719-B8C2-9A8184F10359}" srcOrd="0" destOrd="0" presId="urn:microsoft.com/office/officeart/2005/8/layout/process1"/>
    <dgm:cxn modelId="{460C8CE5-7138-444F-B121-826DEED183B6}" type="presParOf" srcId="{30D03F42-0436-4BE7-9495-20314F968825}" destId="{580F2D84-1A52-4719-B8C2-9A8184F10359}" srcOrd="0" destOrd="0" presId="urn:microsoft.com/office/officeart/2005/8/layout/process1"/>
    <dgm:cxn modelId="{9CAFBC51-50D5-4484-BAF0-A567B7CF462E}" type="presParOf" srcId="{30D03F42-0436-4BE7-9495-20314F968825}" destId="{0E642321-E833-4152-9137-E749AF99AE68}" srcOrd="1" destOrd="0" presId="urn:microsoft.com/office/officeart/2005/8/layout/process1"/>
    <dgm:cxn modelId="{6ADCF10D-959F-420C-96A1-32053AE3DB95}" type="presParOf" srcId="{0E642321-E833-4152-9137-E749AF99AE68}" destId="{691BEA9E-9FE6-4AD5-AA32-9554787E31EF}" srcOrd="0" destOrd="0" presId="urn:microsoft.com/office/officeart/2005/8/layout/process1"/>
    <dgm:cxn modelId="{C4D14411-6D8D-40DD-9392-CD5CA6AB95B8}" type="presParOf" srcId="{30D03F42-0436-4BE7-9495-20314F968825}" destId="{C1992F12-62CA-48B2-89E7-4CDB88047461}" srcOrd="2" destOrd="0" presId="urn:microsoft.com/office/officeart/2005/8/layout/process1"/>
    <dgm:cxn modelId="{C8A5E464-18C6-4632-8144-0C5A8D3A5E1A}" type="presParOf" srcId="{30D03F42-0436-4BE7-9495-20314F968825}" destId="{EDBEBAD9-C96A-45C3-9AA9-AF4774407F51}" srcOrd="3" destOrd="0" presId="urn:microsoft.com/office/officeart/2005/8/layout/process1"/>
    <dgm:cxn modelId="{FD5441C5-603E-4F7B-AC58-79BDFF82D896}" type="presParOf" srcId="{EDBEBAD9-C96A-45C3-9AA9-AF4774407F51}" destId="{223FC6FD-6B9B-4110-8197-6D8B460C2996}" srcOrd="0" destOrd="0" presId="urn:microsoft.com/office/officeart/2005/8/layout/process1"/>
    <dgm:cxn modelId="{0FD0ADCC-5C81-4586-8A98-D97DB3A3C93D}" type="presParOf" srcId="{30D03F42-0436-4BE7-9495-20314F968825}" destId="{C3C7E920-99CD-449D-BC3B-6549D9AB1B1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Enable WINRM Service and set to auto start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Configure Windows Firewall Exception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Decide who gets access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Decide where connections can be initiated from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Decide how you will do all of above (cmd line / GPO or both)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97532-A72D-4E73-A239-42379B9362A6}" type="doc">
      <dgm:prSet loTypeId="urn:microsoft.com/office/officeart/2005/8/layout/venn1" loCatId="relationship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3A1236-3E59-4DA3-B52E-A6434645291C}">
      <dgm:prSet/>
      <dgm:spPr/>
      <dgm:t>
        <a:bodyPr/>
        <a:lstStyle/>
        <a:p>
          <a:r>
            <a:rPr lang="en-US" b="1"/>
            <a:t>Module Logging</a:t>
          </a:r>
          <a:endParaRPr lang="en-US"/>
        </a:p>
      </dgm:t>
    </dgm:pt>
    <dgm:pt modelId="{E07F2E32-329D-4B81-9900-973938722DD9}" type="parTrans" cxnId="{CF4CD7A0-677B-4FFE-BFCE-77D03BB1E258}">
      <dgm:prSet/>
      <dgm:spPr/>
      <dgm:t>
        <a:bodyPr/>
        <a:lstStyle/>
        <a:p>
          <a:endParaRPr lang="en-US"/>
        </a:p>
      </dgm:t>
    </dgm:pt>
    <dgm:pt modelId="{117AE38C-46B9-4310-B89B-B8279FD8AC06}" type="sibTrans" cxnId="{CF4CD7A0-677B-4FFE-BFCE-77D03BB1E258}">
      <dgm:prSet/>
      <dgm:spPr/>
      <dgm:t>
        <a:bodyPr/>
        <a:lstStyle/>
        <a:p>
          <a:endParaRPr lang="en-US"/>
        </a:p>
      </dgm:t>
    </dgm:pt>
    <dgm:pt modelId="{78CE65E5-A55C-4769-96A1-D0095D4ED136}">
      <dgm:prSet/>
      <dgm:spPr/>
      <dgm:t>
        <a:bodyPr/>
        <a:lstStyle/>
        <a:p>
          <a:r>
            <a:rPr lang="en-US" b="1" dirty="0"/>
            <a:t>Script Block Logging</a:t>
          </a:r>
          <a:endParaRPr lang="en-US" dirty="0"/>
        </a:p>
      </dgm:t>
    </dgm:pt>
    <dgm:pt modelId="{A2397AAA-0D07-48B8-9C4F-E983B9B31F29}" type="parTrans" cxnId="{03858337-83E3-49C4-94E0-D764CA840CBB}">
      <dgm:prSet/>
      <dgm:spPr/>
      <dgm:t>
        <a:bodyPr/>
        <a:lstStyle/>
        <a:p>
          <a:endParaRPr lang="en-US"/>
        </a:p>
      </dgm:t>
    </dgm:pt>
    <dgm:pt modelId="{24D0D677-403B-49DF-8B7B-6528D4F0DD81}" type="sibTrans" cxnId="{03858337-83E3-49C4-94E0-D764CA840CBB}">
      <dgm:prSet/>
      <dgm:spPr/>
      <dgm:t>
        <a:bodyPr/>
        <a:lstStyle/>
        <a:p>
          <a:endParaRPr lang="en-US"/>
        </a:p>
      </dgm:t>
    </dgm:pt>
    <dgm:pt modelId="{26E91640-690C-4B73-B199-35CBEF6B3341}">
      <dgm:prSet/>
      <dgm:spPr/>
      <dgm:t>
        <a:bodyPr/>
        <a:lstStyle/>
        <a:p>
          <a:r>
            <a:rPr lang="en-US" b="1" dirty="0"/>
            <a:t>Transcription</a:t>
          </a:r>
          <a:endParaRPr lang="en-US" dirty="0"/>
        </a:p>
      </dgm:t>
    </dgm:pt>
    <dgm:pt modelId="{B41FD20B-A84F-4D62-B401-EA85F3F67B61}" type="parTrans" cxnId="{5A31E8A2-E012-4FB4-924C-807CF93549B1}">
      <dgm:prSet/>
      <dgm:spPr/>
      <dgm:t>
        <a:bodyPr/>
        <a:lstStyle/>
        <a:p>
          <a:endParaRPr lang="en-US"/>
        </a:p>
      </dgm:t>
    </dgm:pt>
    <dgm:pt modelId="{EEE61848-BC2A-4B15-BBC4-187223DCB941}" type="sibTrans" cxnId="{5A31E8A2-E012-4FB4-924C-807CF93549B1}">
      <dgm:prSet/>
      <dgm:spPr/>
      <dgm:t>
        <a:bodyPr/>
        <a:lstStyle/>
        <a:p>
          <a:endParaRPr lang="en-US"/>
        </a:p>
      </dgm:t>
    </dgm:pt>
    <dgm:pt modelId="{0EDF3677-9D12-4A9F-ADCD-04DB3A038DF2}" type="pres">
      <dgm:prSet presAssocID="{E2197532-A72D-4E73-A239-42379B9362A6}" presName="compositeShape" presStyleCnt="0">
        <dgm:presLayoutVars>
          <dgm:chMax val="7"/>
          <dgm:dir/>
          <dgm:resizeHandles val="exact"/>
        </dgm:presLayoutVars>
      </dgm:prSet>
      <dgm:spPr/>
    </dgm:pt>
    <dgm:pt modelId="{D90550B6-546A-4765-9C72-A11C9F961E6F}" type="pres">
      <dgm:prSet presAssocID="{D53A1236-3E59-4DA3-B52E-A6434645291C}" presName="circ1" presStyleLbl="vennNode1" presStyleIdx="0" presStyleCnt="3"/>
      <dgm:spPr/>
    </dgm:pt>
    <dgm:pt modelId="{C3511A99-2979-4218-AB43-0D2332D5CC2D}" type="pres">
      <dgm:prSet presAssocID="{D53A1236-3E59-4DA3-B52E-A6434645291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F183EB-4510-43DC-87EB-B60218D2B078}" type="pres">
      <dgm:prSet presAssocID="{78CE65E5-A55C-4769-96A1-D0095D4ED136}" presName="circ2" presStyleLbl="vennNode1" presStyleIdx="1" presStyleCnt="3"/>
      <dgm:spPr/>
    </dgm:pt>
    <dgm:pt modelId="{99635338-FE25-4F4F-BD39-9B0D3BD74049}" type="pres">
      <dgm:prSet presAssocID="{78CE65E5-A55C-4769-96A1-D0095D4ED1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C45C43-86C5-4A35-A378-769AA92B3CFE}" type="pres">
      <dgm:prSet presAssocID="{26E91640-690C-4B73-B199-35CBEF6B3341}" presName="circ3" presStyleLbl="vennNode1" presStyleIdx="2" presStyleCnt="3"/>
      <dgm:spPr/>
    </dgm:pt>
    <dgm:pt modelId="{79614DE5-2712-4578-8BF3-6138C14E4B36}" type="pres">
      <dgm:prSet presAssocID="{26E91640-690C-4B73-B199-35CBEF6B334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162BD01-CF5B-4ADE-B8CD-F570FE3234F1}" type="presOf" srcId="{E2197532-A72D-4E73-A239-42379B9362A6}" destId="{0EDF3677-9D12-4A9F-ADCD-04DB3A038DF2}" srcOrd="0" destOrd="0" presId="urn:microsoft.com/office/officeart/2005/8/layout/venn1"/>
    <dgm:cxn modelId="{03858337-83E3-49C4-94E0-D764CA840CBB}" srcId="{E2197532-A72D-4E73-A239-42379B9362A6}" destId="{78CE65E5-A55C-4769-96A1-D0095D4ED136}" srcOrd="1" destOrd="0" parTransId="{A2397AAA-0D07-48B8-9C4F-E983B9B31F29}" sibTransId="{24D0D677-403B-49DF-8B7B-6528D4F0DD81}"/>
    <dgm:cxn modelId="{FDC46F64-F572-4BC5-AD2C-B4FC2A08B710}" type="presOf" srcId="{26E91640-690C-4B73-B199-35CBEF6B3341}" destId="{95C45C43-86C5-4A35-A378-769AA92B3CFE}" srcOrd="0" destOrd="0" presId="urn:microsoft.com/office/officeart/2005/8/layout/venn1"/>
    <dgm:cxn modelId="{9CF8FF74-7048-4B1B-B47A-D14D9451FABB}" type="presOf" srcId="{D53A1236-3E59-4DA3-B52E-A6434645291C}" destId="{D90550B6-546A-4765-9C72-A11C9F961E6F}" srcOrd="0" destOrd="0" presId="urn:microsoft.com/office/officeart/2005/8/layout/venn1"/>
    <dgm:cxn modelId="{F5ECDE8E-2DDF-4087-B413-9537BE284F64}" type="presOf" srcId="{78CE65E5-A55C-4769-96A1-D0095D4ED136}" destId="{99635338-FE25-4F4F-BD39-9B0D3BD74049}" srcOrd="1" destOrd="0" presId="urn:microsoft.com/office/officeart/2005/8/layout/venn1"/>
    <dgm:cxn modelId="{98C3239D-B118-4228-B28A-ED8E7777208E}" type="presOf" srcId="{D53A1236-3E59-4DA3-B52E-A6434645291C}" destId="{C3511A99-2979-4218-AB43-0D2332D5CC2D}" srcOrd="1" destOrd="0" presId="urn:microsoft.com/office/officeart/2005/8/layout/venn1"/>
    <dgm:cxn modelId="{CF4CD7A0-677B-4FFE-BFCE-77D03BB1E258}" srcId="{E2197532-A72D-4E73-A239-42379B9362A6}" destId="{D53A1236-3E59-4DA3-B52E-A6434645291C}" srcOrd="0" destOrd="0" parTransId="{E07F2E32-329D-4B81-9900-973938722DD9}" sibTransId="{117AE38C-46B9-4310-B89B-B8279FD8AC06}"/>
    <dgm:cxn modelId="{5A31E8A2-E012-4FB4-924C-807CF93549B1}" srcId="{E2197532-A72D-4E73-A239-42379B9362A6}" destId="{26E91640-690C-4B73-B199-35CBEF6B3341}" srcOrd="2" destOrd="0" parTransId="{B41FD20B-A84F-4D62-B401-EA85F3F67B61}" sibTransId="{EEE61848-BC2A-4B15-BBC4-187223DCB941}"/>
    <dgm:cxn modelId="{8339EACA-4A88-413C-A35E-73463561A8F5}" type="presOf" srcId="{78CE65E5-A55C-4769-96A1-D0095D4ED136}" destId="{D8F183EB-4510-43DC-87EB-B60218D2B078}" srcOrd="0" destOrd="0" presId="urn:microsoft.com/office/officeart/2005/8/layout/venn1"/>
    <dgm:cxn modelId="{C26462ED-2DB4-4412-A502-F81D685B17B7}" type="presOf" srcId="{26E91640-690C-4B73-B199-35CBEF6B3341}" destId="{79614DE5-2712-4578-8BF3-6138C14E4B36}" srcOrd="1" destOrd="0" presId="urn:microsoft.com/office/officeart/2005/8/layout/venn1"/>
    <dgm:cxn modelId="{83CFA149-F581-43DD-A44D-29963EE62447}" type="presParOf" srcId="{0EDF3677-9D12-4A9F-ADCD-04DB3A038DF2}" destId="{D90550B6-546A-4765-9C72-A11C9F961E6F}" srcOrd="0" destOrd="0" presId="urn:microsoft.com/office/officeart/2005/8/layout/venn1"/>
    <dgm:cxn modelId="{E1DBEF21-5BDC-4F76-B7A5-2A0D0F104FC9}" type="presParOf" srcId="{0EDF3677-9D12-4A9F-ADCD-04DB3A038DF2}" destId="{C3511A99-2979-4218-AB43-0D2332D5CC2D}" srcOrd="1" destOrd="0" presId="urn:microsoft.com/office/officeart/2005/8/layout/venn1"/>
    <dgm:cxn modelId="{53AF1653-E00B-45F0-8C7B-5828165B2F14}" type="presParOf" srcId="{0EDF3677-9D12-4A9F-ADCD-04DB3A038DF2}" destId="{D8F183EB-4510-43DC-87EB-B60218D2B078}" srcOrd="2" destOrd="0" presId="urn:microsoft.com/office/officeart/2005/8/layout/venn1"/>
    <dgm:cxn modelId="{4816EEC7-6250-4CFB-A6B2-09C5C9388001}" type="presParOf" srcId="{0EDF3677-9D12-4A9F-ADCD-04DB3A038DF2}" destId="{99635338-FE25-4F4F-BD39-9B0D3BD74049}" srcOrd="3" destOrd="0" presId="urn:microsoft.com/office/officeart/2005/8/layout/venn1"/>
    <dgm:cxn modelId="{DB7D8146-4CA5-41AD-87B9-BC2BDBDCBEEB}" type="presParOf" srcId="{0EDF3677-9D12-4A9F-ADCD-04DB3A038DF2}" destId="{95C45C43-86C5-4A35-A378-769AA92B3CFE}" srcOrd="4" destOrd="0" presId="urn:microsoft.com/office/officeart/2005/8/layout/venn1"/>
    <dgm:cxn modelId="{7EF93DB4-96AF-4908-B73A-72705D351CD0}" type="presParOf" srcId="{0EDF3677-9D12-4A9F-ADCD-04DB3A038DF2}" destId="{79614DE5-2712-4578-8BF3-6138C14E4B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Three different logging options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Two options write to event logs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Transcription produces flat text files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Logging can fill up the </a:t>
          </a:r>
          <a:r>
            <a:rPr lang="en-US" b="1" dirty="0" err="1"/>
            <a:t>eventlog</a:t>
          </a:r>
          <a:r>
            <a:rPr lang="en-US" b="1" dirty="0"/>
            <a:t> quickly. </a:t>
          </a:r>
          <a:br>
            <a:rPr lang="en-US" b="1" dirty="0"/>
          </a:br>
          <a:br>
            <a:rPr lang="en-US" b="1" dirty="0"/>
          </a:br>
          <a:r>
            <a:rPr lang="en-US" b="1" dirty="0"/>
            <a:t>Increase log size to 1GB or greater if possible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The right combination of logging is determined by you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 custScaleY="126327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 custScaleY="126327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 custScaleY="126327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 custScaleX="148144" custScaleY="126327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 custScaleY="126327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32B0E0-A387-4F57-8088-110DCD4453B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9FD44C-37EB-47E3-B166-75CA9C2C5753}">
      <dgm:prSet/>
      <dgm:spPr/>
      <dgm:t>
        <a:bodyPr/>
        <a:lstStyle/>
        <a:p>
          <a:r>
            <a:rPr lang="en-US" b="1" dirty="0"/>
            <a:t>How secure PowerShell Remoting is depends on your security posture on your end nodes</a:t>
          </a:r>
          <a:endParaRPr lang="en-US" dirty="0"/>
        </a:p>
      </dgm:t>
    </dgm:pt>
    <dgm:pt modelId="{2A680A6B-E9F7-4E4D-879B-BCA3CE15C3C1}" type="parTrans" cxnId="{A8639DFF-FF2F-4FFA-B887-4976747D0823}">
      <dgm:prSet/>
      <dgm:spPr/>
      <dgm:t>
        <a:bodyPr/>
        <a:lstStyle/>
        <a:p>
          <a:endParaRPr lang="en-US"/>
        </a:p>
      </dgm:t>
    </dgm:pt>
    <dgm:pt modelId="{B727231B-5476-4513-8727-D834CB208DE5}" type="sibTrans" cxnId="{A8639DFF-FF2F-4FFA-B887-4976747D0823}">
      <dgm:prSet/>
      <dgm:spPr/>
      <dgm:t>
        <a:bodyPr/>
        <a:lstStyle/>
        <a:p>
          <a:endParaRPr lang="en-US"/>
        </a:p>
      </dgm:t>
    </dgm:pt>
    <dgm:pt modelId="{831AE9DC-5ABF-47F7-9231-02B15EB18644}">
      <dgm:prSet/>
      <dgm:spPr/>
      <dgm:t>
        <a:bodyPr/>
        <a:lstStyle/>
        <a:p>
          <a:r>
            <a:rPr lang="en-US" b="1"/>
            <a:t>PS Remoting uses secure protocols and AD authentication</a:t>
          </a:r>
          <a:endParaRPr lang="en-US"/>
        </a:p>
      </dgm:t>
    </dgm:pt>
    <dgm:pt modelId="{5CB95A0E-A11C-4546-AC36-9A31D9821F6B}" type="parTrans" cxnId="{01E37B91-6F1E-47AF-8EF7-5FFBFDF4EB54}">
      <dgm:prSet/>
      <dgm:spPr/>
      <dgm:t>
        <a:bodyPr/>
        <a:lstStyle/>
        <a:p>
          <a:endParaRPr lang="en-US"/>
        </a:p>
      </dgm:t>
    </dgm:pt>
    <dgm:pt modelId="{0E2A3E60-117F-4348-B7A9-04B4F0E52CA0}" type="sibTrans" cxnId="{01E37B91-6F1E-47AF-8EF7-5FFBFDF4EB54}">
      <dgm:prSet/>
      <dgm:spPr/>
      <dgm:t>
        <a:bodyPr/>
        <a:lstStyle/>
        <a:p>
          <a:endParaRPr lang="en-US"/>
        </a:p>
      </dgm:t>
    </dgm:pt>
    <dgm:pt modelId="{9910C2E4-A3A2-4E5B-8306-080156D44611}">
      <dgm:prSet/>
      <dgm:spPr/>
      <dgm:t>
        <a:bodyPr/>
        <a:lstStyle/>
        <a:p>
          <a:r>
            <a:rPr lang="en-US" b="1"/>
            <a:t>PS Remoting can be configured easily via Group Policy</a:t>
          </a:r>
          <a:endParaRPr lang="en-US"/>
        </a:p>
      </dgm:t>
    </dgm:pt>
    <dgm:pt modelId="{364BD82E-E268-457D-912C-FB28BE58A40E}" type="parTrans" cxnId="{A4D310A7-6B58-440C-BCF6-0A17921CF48C}">
      <dgm:prSet/>
      <dgm:spPr/>
      <dgm:t>
        <a:bodyPr/>
        <a:lstStyle/>
        <a:p>
          <a:endParaRPr lang="en-US"/>
        </a:p>
      </dgm:t>
    </dgm:pt>
    <dgm:pt modelId="{C2976308-7119-4330-B10C-76AB78887564}" type="sibTrans" cxnId="{A4D310A7-6B58-440C-BCF6-0A17921CF48C}">
      <dgm:prSet/>
      <dgm:spPr/>
      <dgm:t>
        <a:bodyPr/>
        <a:lstStyle/>
        <a:p>
          <a:endParaRPr lang="en-US"/>
        </a:p>
      </dgm:t>
    </dgm:pt>
    <dgm:pt modelId="{EF580BE9-03D7-4EF9-8E73-D2AA9667924C}">
      <dgm:prSet/>
      <dgm:spPr/>
      <dgm:t>
        <a:bodyPr/>
        <a:lstStyle/>
        <a:p>
          <a:r>
            <a:rPr lang="en-US" b="1" dirty="0"/>
            <a:t>You can capture nearly every PS command typed into a PowerShell cmd prompt from any PC in your domain if you choose so. But doing so has an impact.</a:t>
          </a:r>
          <a:endParaRPr lang="en-US" dirty="0"/>
        </a:p>
      </dgm:t>
    </dgm:pt>
    <dgm:pt modelId="{B89857C9-89BD-4A54-A00B-CFE7B5D28E0A}" type="parTrans" cxnId="{0599C9E1-70FA-40D0-A072-6FE708E6F28E}">
      <dgm:prSet/>
      <dgm:spPr/>
      <dgm:t>
        <a:bodyPr/>
        <a:lstStyle/>
        <a:p>
          <a:endParaRPr lang="en-US"/>
        </a:p>
      </dgm:t>
    </dgm:pt>
    <dgm:pt modelId="{369D9B62-AB5B-4914-9FD7-8F185D3D26AC}" type="sibTrans" cxnId="{0599C9E1-70FA-40D0-A072-6FE708E6F28E}">
      <dgm:prSet/>
      <dgm:spPr/>
      <dgm:t>
        <a:bodyPr/>
        <a:lstStyle/>
        <a:p>
          <a:endParaRPr lang="en-US"/>
        </a:p>
      </dgm:t>
    </dgm:pt>
    <dgm:pt modelId="{D407C0C2-D737-4DFB-A2E8-B1F563671159}">
      <dgm:prSet/>
      <dgm:spPr/>
      <dgm:t>
        <a:bodyPr/>
        <a:lstStyle/>
        <a:p>
          <a:r>
            <a:rPr lang="en-US" b="1" dirty="0"/>
            <a:t>There is no one size fits all setting for PS Remoting &amp; Logging</a:t>
          </a:r>
        </a:p>
      </dgm:t>
    </dgm:pt>
    <dgm:pt modelId="{E3769E4A-AC17-42C3-92CB-F364923FEAB7}" type="parTrans" cxnId="{4149BEDB-F529-499D-BECB-76085C13C778}">
      <dgm:prSet/>
      <dgm:spPr/>
      <dgm:t>
        <a:bodyPr/>
        <a:lstStyle/>
        <a:p>
          <a:endParaRPr lang="en-US"/>
        </a:p>
      </dgm:t>
    </dgm:pt>
    <dgm:pt modelId="{90881E52-340C-410A-9953-F475B6034349}" type="sibTrans" cxnId="{4149BEDB-F529-499D-BECB-76085C13C778}">
      <dgm:prSet/>
      <dgm:spPr/>
      <dgm:t>
        <a:bodyPr/>
        <a:lstStyle/>
        <a:p>
          <a:endParaRPr lang="en-US"/>
        </a:p>
      </dgm:t>
    </dgm:pt>
    <dgm:pt modelId="{D62D7ADD-71AC-4CD7-BCA5-BDD2AA8BE516}">
      <dgm:prSet/>
      <dgm:spPr/>
      <dgm:t>
        <a:bodyPr/>
        <a:lstStyle/>
        <a:p>
          <a:r>
            <a:rPr lang="en-US" b="1" dirty="0"/>
            <a:t>PS Remoting is safe and you should be enabling it!</a:t>
          </a:r>
        </a:p>
      </dgm:t>
    </dgm:pt>
    <dgm:pt modelId="{8EFA146D-1275-4B15-ABDA-70B8F39D1D96}" type="parTrans" cxnId="{54650450-D13E-4400-A929-FFE259618D8F}">
      <dgm:prSet/>
      <dgm:spPr/>
      <dgm:t>
        <a:bodyPr/>
        <a:lstStyle/>
        <a:p>
          <a:endParaRPr lang="en-US"/>
        </a:p>
      </dgm:t>
    </dgm:pt>
    <dgm:pt modelId="{EC3ABBBA-1464-49FA-96F2-ED492A872B36}" type="sibTrans" cxnId="{54650450-D13E-4400-A929-FFE259618D8F}">
      <dgm:prSet/>
      <dgm:spPr/>
      <dgm:t>
        <a:bodyPr/>
        <a:lstStyle/>
        <a:p>
          <a:endParaRPr lang="en-US"/>
        </a:p>
      </dgm:t>
    </dgm:pt>
    <dgm:pt modelId="{C89B48C3-4E9F-44BD-94DA-9385A17DBF8A}" type="pres">
      <dgm:prSet presAssocID="{AD32B0E0-A387-4F57-8088-110DCD4453B0}" presName="Name0" presStyleCnt="0">
        <dgm:presLayoutVars>
          <dgm:chMax val="7"/>
          <dgm:chPref val="7"/>
          <dgm:dir/>
        </dgm:presLayoutVars>
      </dgm:prSet>
      <dgm:spPr/>
    </dgm:pt>
    <dgm:pt modelId="{99938962-DB41-43F3-B062-76144F0EBAA4}" type="pres">
      <dgm:prSet presAssocID="{AD32B0E0-A387-4F57-8088-110DCD4453B0}" presName="Name1" presStyleCnt="0"/>
      <dgm:spPr/>
    </dgm:pt>
    <dgm:pt modelId="{3A3A912D-3F47-4E1B-917C-A756A3C2ECAD}" type="pres">
      <dgm:prSet presAssocID="{AD32B0E0-A387-4F57-8088-110DCD4453B0}" presName="cycle" presStyleCnt="0"/>
      <dgm:spPr/>
    </dgm:pt>
    <dgm:pt modelId="{09028B81-F9F0-4F81-A4AF-797F6F014746}" type="pres">
      <dgm:prSet presAssocID="{AD32B0E0-A387-4F57-8088-110DCD4453B0}" presName="srcNode" presStyleLbl="node1" presStyleIdx="0" presStyleCnt="6"/>
      <dgm:spPr/>
    </dgm:pt>
    <dgm:pt modelId="{D71E7D11-2455-4B41-9E4F-81625A87CCA9}" type="pres">
      <dgm:prSet presAssocID="{AD32B0E0-A387-4F57-8088-110DCD4453B0}" presName="conn" presStyleLbl="parChTrans1D2" presStyleIdx="0" presStyleCnt="1"/>
      <dgm:spPr/>
    </dgm:pt>
    <dgm:pt modelId="{78BEBCC8-02DB-439C-B63F-4E9BFD63E624}" type="pres">
      <dgm:prSet presAssocID="{AD32B0E0-A387-4F57-8088-110DCD4453B0}" presName="extraNode" presStyleLbl="node1" presStyleIdx="0" presStyleCnt="6"/>
      <dgm:spPr/>
    </dgm:pt>
    <dgm:pt modelId="{E7A1284C-57C1-40AF-826F-0BC501785E0A}" type="pres">
      <dgm:prSet presAssocID="{AD32B0E0-A387-4F57-8088-110DCD4453B0}" presName="dstNode" presStyleLbl="node1" presStyleIdx="0" presStyleCnt="6"/>
      <dgm:spPr/>
    </dgm:pt>
    <dgm:pt modelId="{3BC75AE1-0B3B-4608-812B-6B8D62D14E95}" type="pres">
      <dgm:prSet presAssocID="{E19FD44C-37EB-47E3-B166-75CA9C2C5753}" presName="text_1" presStyleLbl="node1" presStyleIdx="0" presStyleCnt="6">
        <dgm:presLayoutVars>
          <dgm:bulletEnabled val="1"/>
        </dgm:presLayoutVars>
      </dgm:prSet>
      <dgm:spPr/>
    </dgm:pt>
    <dgm:pt modelId="{16527E1E-6AD9-4EED-BAF5-B0682F272569}" type="pres">
      <dgm:prSet presAssocID="{E19FD44C-37EB-47E3-B166-75CA9C2C5753}" presName="accent_1" presStyleCnt="0"/>
      <dgm:spPr/>
    </dgm:pt>
    <dgm:pt modelId="{F052FF0E-4A14-46BC-A52E-B9A8BA22C3B9}" type="pres">
      <dgm:prSet presAssocID="{E19FD44C-37EB-47E3-B166-75CA9C2C5753}" presName="accentRepeatNode" presStyleLbl="solidFgAcc1" presStyleIdx="0" presStyleCnt="6"/>
      <dgm:spPr/>
    </dgm:pt>
    <dgm:pt modelId="{0D414595-B1CC-4012-BF2F-812825711CB5}" type="pres">
      <dgm:prSet presAssocID="{831AE9DC-5ABF-47F7-9231-02B15EB18644}" presName="text_2" presStyleLbl="node1" presStyleIdx="1" presStyleCnt="6">
        <dgm:presLayoutVars>
          <dgm:bulletEnabled val="1"/>
        </dgm:presLayoutVars>
      </dgm:prSet>
      <dgm:spPr/>
    </dgm:pt>
    <dgm:pt modelId="{0535E712-9824-41BC-B194-71226AA0996F}" type="pres">
      <dgm:prSet presAssocID="{831AE9DC-5ABF-47F7-9231-02B15EB18644}" presName="accent_2" presStyleCnt="0"/>
      <dgm:spPr/>
    </dgm:pt>
    <dgm:pt modelId="{4A830621-072F-4F87-994A-160CDCCDB6F5}" type="pres">
      <dgm:prSet presAssocID="{831AE9DC-5ABF-47F7-9231-02B15EB18644}" presName="accentRepeatNode" presStyleLbl="solidFgAcc1" presStyleIdx="1" presStyleCnt="6"/>
      <dgm:spPr/>
    </dgm:pt>
    <dgm:pt modelId="{67C63D5D-2D33-445F-B22B-6727B55B508A}" type="pres">
      <dgm:prSet presAssocID="{9910C2E4-A3A2-4E5B-8306-080156D44611}" presName="text_3" presStyleLbl="node1" presStyleIdx="2" presStyleCnt="6">
        <dgm:presLayoutVars>
          <dgm:bulletEnabled val="1"/>
        </dgm:presLayoutVars>
      </dgm:prSet>
      <dgm:spPr/>
    </dgm:pt>
    <dgm:pt modelId="{3AC1FEF7-1CB4-424B-8E5B-5621B32836C0}" type="pres">
      <dgm:prSet presAssocID="{9910C2E4-A3A2-4E5B-8306-080156D44611}" presName="accent_3" presStyleCnt="0"/>
      <dgm:spPr/>
    </dgm:pt>
    <dgm:pt modelId="{45FEA596-A78B-414E-95D3-0AAB5A02C424}" type="pres">
      <dgm:prSet presAssocID="{9910C2E4-A3A2-4E5B-8306-080156D44611}" presName="accentRepeatNode" presStyleLbl="solidFgAcc1" presStyleIdx="2" presStyleCnt="6"/>
      <dgm:spPr/>
    </dgm:pt>
    <dgm:pt modelId="{A67A9C94-A46A-4D4B-8E9D-AB5F9B0682BF}" type="pres">
      <dgm:prSet presAssocID="{EF580BE9-03D7-4EF9-8E73-D2AA9667924C}" presName="text_4" presStyleLbl="node1" presStyleIdx="3" presStyleCnt="6">
        <dgm:presLayoutVars>
          <dgm:bulletEnabled val="1"/>
        </dgm:presLayoutVars>
      </dgm:prSet>
      <dgm:spPr/>
    </dgm:pt>
    <dgm:pt modelId="{BEB69FAD-7130-4BFF-9DA0-DE91C22B92F9}" type="pres">
      <dgm:prSet presAssocID="{EF580BE9-03D7-4EF9-8E73-D2AA9667924C}" presName="accent_4" presStyleCnt="0"/>
      <dgm:spPr/>
    </dgm:pt>
    <dgm:pt modelId="{1AF1C630-2CD8-4427-96D4-AEB91A955DFE}" type="pres">
      <dgm:prSet presAssocID="{EF580BE9-03D7-4EF9-8E73-D2AA9667924C}" presName="accentRepeatNode" presStyleLbl="solidFgAcc1" presStyleIdx="3" presStyleCnt="6"/>
      <dgm:spPr/>
    </dgm:pt>
    <dgm:pt modelId="{44C459F2-A35D-40AC-BED6-2F3697D897A8}" type="pres">
      <dgm:prSet presAssocID="{D407C0C2-D737-4DFB-A2E8-B1F563671159}" presName="text_5" presStyleLbl="node1" presStyleIdx="4" presStyleCnt="6">
        <dgm:presLayoutVars>
          <dgm:bulletEnabled val="1"/>
        </dgm:presLayoutVars>
      </dgm:prSet>
      <dgm:spPr/>
    </dgm:pt>
    <dgm:pt modelId="{B23BB53C-53B1-42D7-BF49-9307B6A68D97}" type="pres">
      <dgm:prSet presAssocID="{D407C0C2-D737-4DFB-A2E8-B1F563671159}" presName="accent_5" presStyleCnt="0"/>
      <dgm:spPr/>
    </dgm:pt>
    <dgm:pt modelId="{934B325F-470E-4401-B3DF-77AD4F88A77F}" type="pres">
      <dgm:prSet presAssocID="{D407C0C2-D737-4DFB-A2E8-B1F563671159}" presName="accentRepeatNode" presStyleLbl="solidFgAcc1" presStyleIdx="4" presStyleCnt="6"/>
      <dgm:spPr/>
    </dgm:pt>
    <dgm:pt modelId="{6A991D53-B708-413C-914D-6EDB1F26CEC8}" type="pres">
      <dgm:prSet presAssocID="{D62D7ADD-71AC-4CD7-BCA5-BDD2AA8BE516}" presName="text_6" presStyleLbl="node1" presStyleIdx="5" presStyleCnt="6">
        <dgm:presLayoutVars>
          <dgm:bulletEnabled val="1"/>
        </dgm:presLayoutVars>
      </dgm:prSet>
      <dgm:spPr/>
    </dgm:pt>
    <dgm:pt modelId="{726FBB4B-B436-4E6D-884E-DBE1225B8205}" type="pres">
      <dgm:prSet presAssocID="{D62D7ADD-71AC-4CD7-BCA5-BDD2AA8BE516}" presName="accent_6" presStyleCnt="0"/>
      <dgm:spPr/>
    </dgm:pt>
    <dgm:pt modelId="{1BF2ED84-2581-4DC0-A5C1-9AAC6FAB763E}" type="pres">
      <dgm:prSet presAssocID="{D62D7ADD-71AC-4CD7-BCA5-BDD2AA8BE516}" presName="accentRepeatNode" presStyleLbl="solidFgAcc1" presStyleIdx="5" presStyleCnt="6"/>
      <dgm:spPr/>
    </dgm:pt>
  </dgm:ptLst>
  <dgm:cxnLst>
    <dgm:cxn modelId="{9D149700-1EDC-4338-882E-ADD3F9714144}" type="presOf" srcId="{D407C0C2-D737-4DFB-A2E8-B1F563671159}" destId="{44C459F2-A35D-40AC-BED6-2F3697D897A8}" srcOrd="0" destOrd="0" presId="urn:microsoft.com/office/officeart/2008/layout/VerticalCurvedList"/>
    <dgm:cxn modelId="{852FF23C-7E64-4D7B-9CAE-F33B65A847AE}" type="presOf" srcId="{AD32B0E0-A387-4F57-8088-110DCD4453B0}" destId="{C89B48C3-4E9F-44BD-94DA-9385A17DBF8A}" srcOrd="0" destOrd="0" presId="urn:microsoft.com/office/officeart/2008/layout/VerticalCurvedList"/>
    <dgm:cxn modelId="{54650450-D13E-4400-A929-FFE259618D8F}" srcId="{AD32B0E0-A387-4F57-8088-110DCD4453B0}" destId="{D62D7ADD-71AC-4CD7-BCA5-BDD2AA8BE516}" srcOrd="5" destOrd="0" parTransId="{8EFA146D-1275-4B15-ABDA-70B8F39D1D96}" sibTransId="{EC3ABBBA-1464-49FA-96F2-ED492A872B36}"/>
    <dgm:cxn modelId="{297BDF88-5507-401C-80F0-73C523207FA7}" type="presOf" srcId="{D62D7ADD-71AC-4CD7-BCA5-BDD2AA8BE516}" destId="{6A991D53-B708-413C-914D-6EDB1F26CEC8}" srcOrd="0" destOrd="0" presId="urn:microsoft.com/office/officeart/2008/layout/VerticalCurvedList"/>
    <dgm:cxn modelId="{01E37B91-6F1E-47AF-8EF7-5FFBFDF4EB54}" srcId="{AD32B0E0-A387-4F57-8088-110DCD4453B0}" destId="{831AE9DC-5ABF-47F7-9231-02B15EB18644}" srcOrd="1" destOrd="0" parTransId="{5CB95A0E-A11C-4546-AC36-9A31D9821F6B}" sibTransId="{0E2A3E60-117F-4348-B7A9-04B4F0E52CA0}"/>
    <dgm:cxn modelId="{A4D310A7-6B58-440C-BCF6-0A17921CF48C}" srcId="{AD32B0E0-A387-4F57-8088-110DCD4453B0}" destId="{9910C2E4-A3A2-4E5B-8306-080156D44611}" srcOrd="2" destOrd="0" parTransId="{364BD82E-E268-457D-912C-FB28BE58A40E}" sibTransId="{C2976308-7119-4330-B10C-76AB78887564}"/>
    <dgm:cxn modelId="{2DDCC0B6-BCE6-4F63-A644-7B6E5E5F3B6B}" type="presOf" srcId="{831AE9DC-5ABF-47F7-9231-02B15EB18644}" destId="{0D414595-B1CC-4012-BF2F-812825711CB5}" srcOrd="0" destOrd="0" presId="urn:microsoft.com/office/officeart/2008/layout/VerticalCurvedList"/>
    <dgm:cxn modelId="{7182FAD3-E8AB-4D40-BE0A-508C7CD0CADE}" type="presOf" srcId="{E19FD44C-37EB-47E3-B166-75CA9C2C5753}" destId="{3BC75AE1-0B3B-4608-812B-6B8D62D14E95}" srcOrd="0" destOrd="0" presId="urn:microsoft.com/office/officeart/2008/layout/VerticalCurvedList"/>
    <dgm:cxn modelId="{CB101CDB-C6D6-4E1A-B985-AD7F7000B590}" type="presOf" srcId="{B727231B-5476-4513-8727-D834CB208DE5}" destId="{D71E7D11-2455-4B41-9E4F-81625A87CCA9}" srcOrd="0" destOrd="0" presId="urn:microsoft.com/office/officeart/2008/layout/VerticalCurvedList"/>
    <dgm:cxn modelId="{4149BEDB-F529-499D-BECB-76085C13C778}" srcId="{AD32B0E0-A387-4F57-8088-110DCD4453B0}" destId="{D407C0C2-D737-4DFB-A2E8-B1F563671159}" srcOrd="4" destOrd="0" parTransId="{E3769E4A-AC17-42C3-92CB-F364923FEAB7}" sibTransId="{90881E52-340C-410A-9953-F475B6034349}"/>
    <dgm:cxn modelId="{0599C9E1-70FA-40D0-A072-6FE708E6F28E}" srcId="{AD32B0E0-A387-4F57-8088-110DCD4453B0}" destId="{EF580BE9-03D7-4EF9-8E73-D2AA9667924C}" srcOrd="3" destOrd="0" parTransId="{B89857C9-89BD-4A54-A00B-CFE7B5D28E0A}" sibTransId="{369D9B62-AB5B-4914-9FD7-8F185D3D26AC}"/>
    <dgm:cxn modelId="{740D3AE5-1E84-4EE6-80B6-F40D9AE50A8B}" type="presOf" srcId="{EF580BE9-03D7-4EF9-8E73-D2AA9667924C}" destId="{A67A9C94-A46A-4D4B-8E9D-AB5F9B0682BF}" srcOrd="0" destOrd="0" presId="urn:microsoft.com/office/officeart/2008/layout/VerticalCurvedList"/>
    <dgm:cxn modelId="{F456B2F1-BCFA-4CE7-9D33-6F11661F688F}" type="presOf" srcId="{9910C2E4-A3A2-4E5B-8306-080156D44611}" destId="{67C63D5D-2D33-445F-B22B-6727B55B508A}" srcOrd="0" destOrd="0" presId="urn:microsoft.com/office/officeart/2008/layout/VerticalCurvedList"/>
    <dgm:cxn modelId="{A8639DFF-FF2F-4FFA-B887-4976747D0823}" srcId="{AD32B0E0-A387-4F57-8088-110DCD4453B0}" destId="{E19FD44C-37EB-47E3-B166-75CA9C2C5753}" srcOrd="0" destOrd="0" parTransId="{2A680A6B-E9F7-4E4D-879B-BCA3CE15C3C1}" sibTransId="{B727231B-5476-4513-8727-D834CB208DE5}"/>
    <dgm:cxn modelId="{E30CA2BA-0D16-4793-A05C-6C5A6CCD5CE1}" type="presParOf" srcId="{C89B48C3-4E9F-44BD-94DA-9385A17DBF8A}" destId="{99938962-DB41-43F3-B062-76144F0EBAA4}" srcOrd="0" destOrd="0" presId="urn:microsoft.com/office/officeart/2008/layout/VerticalCurvedList"/>
    <dgm:cxn modelId="{0D080FAE-EFA0-4180-BCA3-A210755D5E6A}" type="presParOf" srcId="{99938962-DB41-43F3-B062-76144F0EBAA4}" destId="{3A3A912D-3F47-4E1B-917C-A756A3C2ECAD}" srcOrd="0" destOrd="0" presId="urn:microsoft.com/office/officeart/2008/layout/VerticalCurvedList"/>
    <dgm:cxn modelId="{C697BD97-0EF7-486D-A6BB-48F1A28D29AA}" type="presParOf" srcId="{3A3A912D-3F47-4E1B-917C-A756A3C2ECAD}" destId="{09028B81-F9F0-4F81-A4AF-797F6F014746}" srcOrd="0" destOrd="0" presId="urn:microsoft.com/office/officeart/2008/layout/VerticalCurvedList"/>
    <dgm:cxn modelId="{67155892-C259-47BF-920F-8BF5282DFB2F}" type="presParOf" srcId="{3A3A912D-3F47-4E1B-917C-A756A3C2ECAD}" destId="{D71E7D11-2455-4B41-9E4F-81625A87CCA9}" srcOrd="1" destOrd="0" presId="urn:microsoft.com/office/officeart/2008/layout/VerticalCurvedList"/>
    <dgm:cxn modelId="{5F4F6FAE-8208-4192-BC3D-232F60518121}" type="presParOf" srcId="{3A3A912D-3F47-4E1B-917C-A756A3C2ECAD}" destId="{78BEBCC8-02DB-439C-B63F-4E9BFD63E624}" srcOrd="2" destOrd="0" presId="urn:microsoft.com/office/officeart/2008/layout/VerticalCurvedList"/>
    <dgm:cxn modelId="{2EE12BDB-C52A-43D0-9321-6B1A072E5F86}" type="presParOf" srcId="{3A3A912D-3F47-4E1B-917C-A756A3C2ECAD}" destId="{E7A1284C-57C1-40AF-826F-0BC501785E0A}" srcOrd="3" destOrd="0" presId="urn:microsoft.com/office/officeart/2008/layout/VerticalCurvedList"/>
    <dgm:cxn modelId="{2BFD631D-C0CC-4912-83D3-84FB01F5047D}" type="presParOf" srcId="{99938962-DB41-43F3-B062-76144F0EBAA4}" destId="{3BC75AE1-0B3B-4608-812B-6B8D62D14E95}" srcOrd="1" destOrd="0" presId="urn:microsoft.com/office/officeart/2008/layout/VerticalCurvedList"/>
    <dgm:cxn modelId="{82AFB9DD-48FF-409B-BA6D-74C1EA8198AB}" type="presParOf" srcId="{99938962-DB41-43F3-B062-76144F0EBAA4}" destId="{16527E1E-6AD9-4EED-BAF5-B0682F272569}" srcOrd="2" destOrd="0" presId="urn:microsoft.com/office/officeart/2008/layout/VerticalCurvedList"/>
    <dgm:cxn modelId="{9922A7DF-E183-4EA0-99C6-286BB5C7EFD1}" type="presParOf" srcId="{16527E1E-6AD9-4EED-BAF5-B0682F272569}" destId="{F052FF0E-4A14-46BC-A52E-B9A8BA22C3B9}" srcOrd="0" destOrd="0" presId="urn:microsoft.com/office/officeart/2008/layout/VerticalCurvedList"/>
    <dgm:cxn modelId="{3368E4CC-9E12-41EE-A5ED-E5A2C3DDCDBC}" type="presParOf" srcId="{99938962-DB41-43F3-B062-76144F0EBAA4}" destId="{0D414595-B1CC-4012-BF2F-812825711CB5}" srcOrd="3" destOrd="0" presId="urn:microsoft.com/office/officeart/2008/layout/VerticalCurvedList"/>
    <dgm:cxn modelId="{C4D4D80B-DCD2-468C-96B7-F7E211C23CA7}" type="presParOf" srcId="{99938962-DB41-43F3-B062-76144F0EBAA4}" destId="{0535E712-9824-41BC-B194-71226AA0996F}" srcOrd="4" destOrd="0" presId="urn:microsoft.com/office/officeart/2008/layout/VerticalCurvedList"/>
    <dgm:cxn modelId="{95DC1855-BED8-4A9D-A9D0-0C5A3B54C81F}" type="presParOf" srcId="{0535E712-9824-41BC-B194-71226AA0996F}" destId="{4A830621-072F-4F87-994A-160CDCCDB6F5}" srcOrd="0" destOrd="0" presId="urn:microsoft.com/office/officeart/2008/layout/VerticalCurvedList"/>
    <dgm:cxn modelId="{79380675-690A-4DC4-A2AA-98F8A5D25DBD}" type="presParOf" srcId="{99938962-DB41-43F3-B062-76144F0EBAA4}" destId="{67C63D5D-2D33-445F-B22B-6727B55B508A}" srcOrd="5" destOrd="0" presId="urn:microsoft.com/office/officeart/2008/layout/VerticalCurvedList"/>
    <dgm:cxn modelId="{84C60643-9132-49B1-AD71-1A78A8F319D1}" type="presParOf" srcId="{99938962-DB41-43F3-B062-76144F0EBAA4}" destId="{3AC1FEF7-1CB4-424B-8E5B-5621B32836C0}" srcOrd="6" destOrd="0" presId="urn:microsoft.com/office/officeart/2008/layout/VerticalCurvedList"/>
    <dgm:cxn modelId="{34FA5B15-2D69-4BA5-A3A6-23DDDAFFBEB4}" type="presParOf" srcId="{3AC1FEF7-1CB4-424B-8E5B-5621B32836C0}" destId="{45FEA596-A78B-414E-95D3-0AAB5A02C424}" srcOrd="0" destOrd="0" presId="urn:microsoft.com/office/officeart/2008/layout/VerticalCurvedList"/>
    <dgm:cxn modelId="{DDFD84B0-1988-4007-8ACF-A0A290758B6E}" type="presParOf" srcId="{99938962-DB41-43F3-B062-76144F0EBAA4}" destId="{A67A9C94-A46A-4D4B-8E9D-AB5F9B0682BF}" srcOrd="7" destOrd="0" presId="urn:microsoft.com/office/officeart/2008/layout/VerticalCurvedList"/>
    <dgm:cxn modelId="{A284350E-8323-45CF-BB69-1B206721F860}" type="presParOf" srcId="{99938962-DB41-43F3-B062-76144F0EBAA4}" destId="{BEB69FAD-7130-4BFF-9DA0-DE91C22B92F9}" srcOrd="8" destOrd="0" presId="urn:microsoft.com/office/officeart/2008/layout/VerticalCurvedList"/>
    <dgm:cxn modelId="{0ADD6DDE-3D81-4F24-967E-AC12F6DCA84A}" type="presParOf" srcId="{BEB69FAD-7130-4BFF-9DA0-DE91C22B92F9}" destId="{1AF1C630-2CD8-4427-96D4-AEB91A955DFE}" srcOrd="0" destOrd="0" presId="urn:microsoft.com/office/officeart/2008/layout/VerticalCurvedList"/>
    <dgm:cxn modelId="{9CAD6DED-4C08-4A45-A667-BCE75BD24CE6}" type="presParOf" srcId="{99938962-DB41-43F3-B062-76144F0EBAA4}" destId="{44C459F2-A35D-40AC-BED6-2F3697D897A8}" srcOrd="9" destOrd="0" presId="urn:microsoft.com/office/officeart/2008/layout/VerticalCurvedList"/>
    <dgm:cxn modelId="{6B64D10A-81F9-4A70-9B95-B70F43CFDEC2}" type="presParOf" srcId="{99938962-DB41-43F3-B062-76144F0EBAA4}" destId="{B23BB53C-53B1-42D7-BF49-9307B6A68D97}" srcOrd="10" destOrd="0" presId="urn:microsoft.com/office/officeart/2008/layout/VerticalCurvedList"/>
    <dgm:cxn modelId="{A6720C82-C193-48F4-94F6-2070DCFC26D2}" type="presParOf" srcId="{B23BB53C-53B1-42D7-BF49-9307B6A68D97}" destId="{934B325F-470E-4401-B3DF-77AD4F88A77F}" srcOrd="0" destOrd="0" presId="urn:microsoft.com/office/officeart/2008/layout/VerticalCurvedList"/>
    <dgm:cxn modelId="{C5D4A34D-E167-4C09-BF9F-282D591A524D}" type="presParOf" srcId="{99938962-DB41-43F3-B062-76144F0EBAA4}" destId="{6A991D53-B708-413C-914D-6EDB1F26CEC8}" srcOrd="11" destOrd="0" presId="urn:microsoft.com/office/officeart/2008/layout/VerticalCurvedList"/>
    <dgm:cxn modelId="{A700B66F-59FB-4E1C-BB24-78FAFE9AEED7}" type="presParOf" srcId="{99938962-DB41-43F3-B062-76144F0EBAA4}" destId="{726FBB4B-B436-4E6D-884E-DBE1225B8205}" srcOrd="12" destOrd="0" presId="urn:microsoft.com/office/officeart/2008/layout/VerticalCurvedList"/>
    <dgm:cxn modelId="{2923C333-E8D2-44DF-ABAB-BF83F05FF896}" type="presParOf" srcId="{726FBB4B-B436-4E6D-884E-DBE1225B8205}" destId="{1BF2ED84-2581-4DC0-A5C1-9AAC6FAB7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0EC43-09C2-4B05-BCF2-F5643D9DE158}">
      <dsp:nvSpPr>
        <dsp:cNvPr id="0" name=""/>
        <dsp:cNvSpPr/>
      </dsp:nvSpPr>
      <dsp:spPr>
        <a:xfrm>
          <a:off x="194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PowerShell session authenticates against remote client.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- Enter-</a:t>
          </a:r>
          <a:r>
            <a:rPr lang="en-US" sz="1400" kern="1200" dirty="0" err="1"/>
            <a:t>PSSession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Invoke-Command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Any CIM cmdlets</a:t>
          </a:r>
        </a:p>
      </dsp:txBody>
      <dsp:txXfrm>
        <a:off x="194" y="960811"/>
        <a:ext cx="2343564" cy="1441216"/>
      </dsp:txXfrm>
    </dsp:sp>
    <dsp:sp modelId="{6B546BDB-31B3-4785-AFC6-B0655E9A7871}">
      <dsp:nvSpPr>
        <dsp:cNvPr id="0" name=""/>
        <dsp:cNvSpPr/>
      </dsp:nvSpPr>
      <dsp:spPr>
        <a:xfrm>
          <a:off x="194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94" y="0"/>
        <a:ext cx="2343564" cy="960811"/>
      </dsp:txXfrm>
    </dsp:sp>
    <dsp:sp modelId="{E189E888-5598-45EE-8610-C8648049A653}">
      <dsp:nvSpPr>
        <dsp:cNvPr id="0" name=""/>
        <dsp:cNvSpPr/>
      </dsp:nvSpPr>
      <dsp:spPr>
        <a:xfrm>
          <a:off x="25312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confirmed. Privileges granted based on local group membership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 session on remote system via </a:t>
          </a:r>
          <a:r>
            <a:rPr lang="en-US" sz="1400" b="0" kern="1200" dirty="0"/>
            <a:t>WS-MAN / WinRM</a:t>
          </a:r>
        </a:p>
      </dsp:txBody>
      <dsp:txXfrm>
        <a:off x="2531243" y="960811"/>
        <a:ext cx="2343564" cy="1441216"/>
      </dsp:txXfrm>
    </dsp:sp>
    <dsp:sp modelId="{09F9F82A-5A35-4DD9-91AC-034653773F98}">
      <dsp:nvSpPr>
        <dsp:cNvPr id="0" name=""/>
        <dsp:cNvSpPr/>
      </dsp:nvSpPr>
      <dsp:spPr>
        <a:xfrm>
          <a:off x="25312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  <a:endParaRPr lang="en-US" sz="4800" kern="1200" dirty="0"/>
        </a:p>
      </dsp:txBody>
      <dsp:txXfrm>
        <a:off x="2531243" y="0"/>
        <a:ext cx="2343564" cy="960811"/>
      </dsp:txXfrm>
    </dsp:sp>
    <dsp:sp modelId="{B1FA9668-F131-4C6A-AC0D-5295B01B03DB}">
      <dsp:nvSpPr>
        <dsp:cNvPr id="0" name=""/>
        <dsp:cNvSpPr/>
      </dsp:nvSpPr>
      <dsp:spPr>
        <a:xfrm>
          <a:off x="506229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Commands typed on the local system are sent to a remote computer and executed locally ON THE REMOTE SYSTEM.</a:t>
          </a:r>
        </a:p>
      </dsp:txBody>
      <dsp:txXfrm>
        <a:off x="5062293" y="960811"/>
        <a:ext cx="2343564" cy="1441216"/>
      </dsp:txXfrm>
    </dsp:sp>
    <dsp:sp modelId="{4FCC62AD-C32B-4206-80F1-E10C5458E267}">
      <dsp:nvSpPr>
        <dsp:cNvPr id="0" name=""/>
        <dsp:cNvSpPr/>
      </dsp:nvSpPr>
      <dsp:spPr>
        <a:xfrm>
          <a:off x="506229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  <a:endParaRPr lang="en-US" sz="4800" kern="1200" dirty="0"/>
        </a:p>
      </dsp:txBody>
      <dsp:txXfrm>
        <a:off x="5062293" y="0"/>
        <a:ext cx="2343564" cy="960811"/>
      </dsp:txXfrm>
    </dsp:sp>
    <dsp:sp modelId="{9409DED0-C427-4C16-90E1-5A1663A5AE5D}">
      <dsp:nvSpPr>
        <dsp:cNvPr id="0" name=""/>
        <dsp:cNvSpPr/>
      </dsp:nvSpPr>
      <dsp:spPr>
        <a:xfrm>
          <a:off x="75933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kern="1200" dirty="0"/>
            <a:t>The remote system EXECUTES the commands locally and  sends the results back to the local system.</a:t>
          </a:r>
        </a:p>
      </dsp:txBody>
      <dsp:txXfrm>
        <a:off x="7593343" y="960811"/>
        <a:ext cx="2343564" cy="1441216"/>
      </dsp:txXfrm>
    </dsp:sp>
    <dsp:sp modelId="{60A8BA8C-22BB-4838-BB1E-96D25F1EFC30}">
      <dsp:nvSpPr>
        <dsp:cNvPr id="0" name=""/>
        <dsp:cNvSpPr/>
      </dsp:nvSpPr>
      <dsp:spPr>
        <a:xfrm>
          <a:off x="75933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7593343" y="0"/>
        <a:ext cx="2343564" cy="960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F2D84-1A52-4719-B8C2-9A8184F10359}">
      <dsp:nvSpPr>
        <dsp:cNvPr id="0" name=""/>
        <dsp:cNvSpPr/>
      </dsp:nvSpPr>
      <dsp:spPr>
        <a:xfrm>
          <a:off x="7683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Enabling WINRM Service</a:t>
          </a:r>
          <a:endParaRPr lang="en-US" sz="2700" kern="1200" dirty="0"/>
        </a:p>
      </dsp:txBody>
      <dsp:txXfrm>
        <a:off x="48042" y="716935"/>
        <a:ext cx="2215865" cy="1297231"/>
      </dsp:txXfrm>
    </dsp:sp>
    <dsp:sp modelId="{0E642321-E833-4152-9137-E749AF99AE68}">
      <dsp:nvSpPr>
        <dsp:cNvPr id="0" name=""/>
        <dsp:cNvSpPr/>
      </dsp:nvSpPr>
      <dsp:spPr>
        <a:xfrm>
          <a:off x="2533925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533925" y="1194684"/>
        <a:ext cx="340813" cy="341732"/>
      </dsp:txXfrm>
    </dsp:sp>
    <dsp:sp modelId="{C1992F12-62CA-48B2-89E7-4CDB88047461}">
      <dsp:nvSpPr>
        <dsp:cNvPr id="0" name=""/>
        <dsp:cNvSpPr/>
      </dsp:nvSpPr>
      <dsp:spPr>
        <a:xfrm>
          <a:off x="3222899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Setting WINRM to Auto Start</a:t>
          </a:r>
          <a:endParaRPr lang="en-US" sz="2700" kern="1200" dirty="0"/>
        </a:p>
      </dsp:txBody>
      <dsp:txXfrm>
        <a:off x="3263258" y="716935"/>
        <a:ext cx="2215865" cy="1297231"/>
      </dsp:txXfrm>
    </dsp:sp>
    <dsp:sp modelId="{EDBEBAD9-C96A-45C3-9AA9-AF4774407F51}">
      <dsp:nvSpPr>
        <dsp:cNvPr id="0" name=""/>
        <dsp:cNvSpPr/>
      </dsp:nvSpPr>
      <dsp:spPr>
        <a:xfrm>
          <a:off x="5749141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9141" y="1194684"/>
        <a:ext cx="340813" cy="341732"/>
      </dsp:txXfrm>
    </dsp:sp>
    <dsp:sp modelId="{C3C7E920-99CD-449D-BC3B-6549D9AB1B10}">
      <dsp:nvSpPr>
        <dsp:cNvPr id="0" name=""/>
        <dsp:cNvSpPr/>
      </dsp:nvSpPr>
      <dsp:spPr>
        <a:xfrm>
          <a:off x="6438116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Allow WinRM through the client firewall</a:t>
          </a:r>
          <a:endParaRPr lang="en-US" sz="2700" kern="1200" dirty="0"/>
        </a:p>
      </dsp:txBody>
      <dsp:txXfrm>
        <a:off x="6478475" y="716935"/>
        <a:ext cx="2215865" cy="1297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4306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Enable WINRM Service and set to auto start</a:t>
          </a:r>
          <a:endParaRPr lang="en-US" sz="1700" kern="1200" dirty="0"/>
        </a:p>
      </dsp:txBody>
      <dsp:txXfrm>
        <a:off x="43405" y="621494"/>
        <a:ext cx="1256748" cy="1459597"/>
      </dsp:txXfrm>
    </dsp:sp>
    <dsp:sp modelId="{F786469A-65F6-4D0F-88D9-08322B919C4D}">
      <dsp:nvSpPr>
        <dsp:cNvPr id="0" name=""/>
        <dsp:cNvSpPr/>
      </dsp:nvSpPr>
      <dsp:spPr>
        <a:xfrm>
          <a:off x="1472747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72747" y="1251973"/>
        <a:ext cx="198106" cy="198640"/>
      </dsp:txXfrm>
    </dsp:sp>
    <dsp:sp modelId="{6D67AE28-6B95-4EA2-9047-BC6EEDCD4178}">
      <dsp:nvSpPr>
        <dsp:cNvPr id="0" name=""/>
        <dsp:cNvSpPr/>
      </dsp:nvSpPr>
      <dsp:spPr>
        <a:xfrm>
          <a:off x="1873231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Configure Windows Firewall Exception</a:t>
          </a:r>
          <a:endParaRPr lang="en-US" sz="1700" kern="1200" dirty="0"/>
        </a:p>
      </dsp:txBody>
      <dsp:txXfrm>
        <a:off x="1912330" y="621494"/>
        <a:ext cx="1256748" cy="1459597"/>
      </dsp:txXfrm>
    </dsp:sp>
    <dsp:sp modelId="{79C55D41-E5AC-439C-B991-9E34E63C9561}">
      <dsp:nvSpPr>
        <dsp:cNvPr id="0" name=""/>
        <dsp:cNvSpPr/>
      </dsp:nvSpPr>
      <dsp:spPr>
        <a:xfrm>
          <a:off x="334167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41671" y="1251973"/>
        <a:ext cx="198106" cy="198640"/>
      </dsp:txXfrm>
    </dsp:sp>
    <dsp:sp modelId="{BE95DEB1-1111-461E-94AD-C14F6FDA2ED3}">
      <dsp:nvSpPr>
        <dsp:cNvPr id="0" name=""/>
        <dsp:cNvSpPr/>
      </dsp:nvSpPr>
      <dsp:spPr>
        <a:xfrm>
          <a:off x="374215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who gets access</a:t>
          </a:r>
          <a:endParaRPr lang="en-US" sz="1700" kern="1200" dirty="0"/>
        </a:p>
      </dsp:txBody>
      <dsp:txXfrm>
        <a:off x="3781254" y="621494"/>
        <a:ext cx="1256748" cy="1459597"/>
      </dsp:txXfrm>
    </dsp:sp>
    <dsp:sp modelId="{66815C73-8A07-422F-965F-0101AF524FB2}">
      <dsp:nvSpPr>
        <dsp:cNvPr id="0" name=""/>
        <dsp:cNvSpPr/>
      </dsp:nvSpPr>
      <dsp:spPr>
        <a:xfrm>
          <a:off x="5210596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94871"/>
            <a:satOff val="-83012"/>
            <a:lumOff val="564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10596" y="1251973"/>
        <a:ext cx="198106" cy="198640"/>
      </dsp:txXfrm>
    </dsp:sp>
    <dsp:sp modelId="{7EBA245D-D6D0-48E5-862A-F51D0CB74C5E}">
      <dsp:nvSpPr>
        <dsp:cNvPr id="0" name=""/>
        <dsp:cNvSpPr/>
      </dsp:nvSpPr>
      <dsp:spPr>
        <a:xfrm>
          <a:off x="5611080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where connections can be initiated from</a:t>
          </a:r>
          <a:endParaRPr lang="en-US" sz="1700" kern="1200" dirty="0"/>
        </a:p>
      </dsp:txBody>
      <dsp:txXfrm>
        <a:off x="5650179" y="621494"/>
        <a:ext cx="1256748" cy="1459597"/>
      </dsp:txXfrm>
    </dsp:sp>
    <dsp:sp modelId="{CEE6FE93-928F-4743-A142-BB37F7A51004}">
      <dsp:nvSpPr>
        <dsp:cNvPr id="0" name=""/>
        <dsp:cNvSpPr/>
      </dsp:nvSpPr>
      <dsp:spPr>
        <a:xfrm>
          <a:off x="707952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79521" y="1251973"/>
        <a:ext cx="198106" cy="198640"/>
      </dsp:txXfrm>
    </dsp:sp>
    <dsp:sp modelId="{B40405FA-C33E-41D5-83A9-772FCB8F754D}">
      <dsp:nvSpPr>
        <dsp:cNvPr id="0" name=""/>
        <dsp:cNvSpPr/>
      </dsp:nvSpPr>
      <dsp:spPr>
        <a:xfrm>
          <a:off x="748000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how you will do all of above (cmd line / GPO or both)</a:t>
          </a:r>
          <a:endParaRPr lang="en-US" sz="1700" kern="1200" dirty="0"/>
        </a:p>
      </dsp:txBody>
      <dsp:txXfrm>
        <a:off x="7519104" y="621494"/>
        <a:ext cx="1256748" cy="1459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550B6-546A-4765-9C72-A11C9F961E6F}">
      <dsp:nvSpPr>
        <dsp:cNvPr id="0" name=""/>
        <dsp:cNvSpPr/>
      </dsp:nvSpPr>
      <dsp:spPr>
        <a:xfrm>
          <a:off x="1833333" y="56752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Module Logging</a:t>
          </a:r>
          <a:endParaRPr lang="en-US" sz="2300" kern="1200"/>
        </a:p>
      </dsp:txBody>
      <dsp:txXfrm>
        <a:off x="2196552" y="533476"/>
        <a:ext cx="1997700" cy="1225861"/>
      </dsp:txXfrm>
    </dsp:sp>
    <dsp:sp modelId="{D8F183EB-4510-43DC-87EB-B60218D2B078}">
      <dsp:nvSpPr>
        <dsp:cNvPr id="0" name=""/>
        <dsp:cNvSpPr/>
      </dsp:nvSpPr>
      <dsp:spPr>
        <a:xfrm>
          <a:off x="2816293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10077129"/>
                <a:satOff val="-4709"/>
                <a:lumOff val="-5294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10077129"/>
                <a:satOff val="-4709"/>
                <a:lumOff val="-5294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Script Block Logging</a:t>
          </a:r>
          <a:endParaRPr lang="en-US" sz="2300" kern="1200" dirty="0"/>
        </a:p>
      </dsp:txBody>
      <dsp:txXfrm>
        <a:off x="3649425" y="2463074"/>
        <a:ext cx="1634482" cy="1498275"/>
      </dsp:txXfrm>
    </dsp:sp>
    <dsp:sp modelId="{95C45C43-86C5-4A35-A378-769AA92B3CFE}">
      <dsp:nvSpPr>
        <dsp:cNvPr id="0" name=""/>
        <dsp:cNvSpPr/>
      </dsp:nvSpPr>
      <dsp:spPr>
        <a:xfrm>
          <a:off x="850374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20154258"/>
                <a:satOff val="-9417"/>
                <a:lumOff val="-10587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alpha val="50000"/>
                <a:hueOff val="20154258"/>
                <a:satOff val="-9417"/>
                <a:lumOff val="-10587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Transcription</a:t>
          </a:r>
          <a:endParaRPr lang="en-US" sz="2300" kern="1200" dirty="0"/>
        </a:p>
      </dsp:txBody>
      <dsp:txXfrm>
        <a:off x="1106897" y="2463074"/>
        <a:ext cx="1634482" cy="1498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3576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Three different logging options</a:t>
          </a:r>
          <a:endParaRPr lang="en-US" sz="1500" kern="1200" dirty="0"/>
        </a:p>
      </dsp:txBody>
      <dsp:txXfrm>
        <a:off x="44940" y="637908"/>
        <a:ext cx="1329543" cy="1426770"/>
      </dsp:txXfrm>
    </dsp:sp>
    <dsp:sp modelId="{F786469A-65F6-4D0F-88D9-08322B919C4D}">
      <dsp:nvSpPr>
        <dsp:cNvPr id="0" name=""/>
        <dsp:cNvSpPr/>
      </dsp:nvSpPr>
      <dsp:spPr>
        <a:xfrm>
          <a:off x="1557074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57074" y="1246220"/>
        <a:ext cx="209581" cy="210145"/>
      </dsp:txXfrm>
    </dsp:sp>
    <dsp:sp modelId="{6D67AE28-6B95-4EA2-9047-BC6EEDCD4178}">
      <dsp:nvSpPr>
        <dsp:cNvPr id="0" name=""/>
        <dsp:cNvSpPr/>
      </dsp:nvSpPr>
      <dsp:spPr>
        <a:xfrm>
          <a:off x="1980756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9876"/>
            <a:satOff val="-20565"/>
            <a:lumOff val="1100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Two options write to event logs</a:t>
          </a:r>
          <a:endParaRPr lang="en-US" sz="1500" kern="1200" dirty="0"/>
        </a:p>
      </dsp:txBody>
      <dsp:txXfrm>
        <a:off x="2022120" y="637908"/>
        <a:ext cx="1329543" cy="1426770"/>
      </dsp:txXfrm>
    </dsp:sp>
    <dsp:sp modelId="{79C55D41-E5AC-439C-B991-9E34E63C9561}">
      <dsp:nvSpPr>
        <dsp:cNvPr id="0" name=""/>
        <dsp:cNvSpPr/>
      </dsp:nvSpPr>
      <dsp:spPr>
        <a:xfrm>
          <a:off x="3534254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56350"/>
            <a:satOff val="-27249"/>
            <a:lumOff val="143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534254" y="1246220"/>
        <a:ext cx="209581" cy="210145"/>
      </dsp:txXfrm>
    </dsp:sp>
    <dsp:sp modelId="{BE95DEB1-1111-461E-94AD-C14F6FDA2ED3}">
      <dsp:nvSpPr>
        <dsp:cNvPr id="0" name=""/>
        <dsp:cNvSpPr/>
      </dsp:nvSpPr>
      <dsp:spPr>
        <a:xfrm>
          <a:off x="3957935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79752"/>
            <a:satOff val="-41130"/>
            <a:lumOff val="22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Transcription produces flat text files</a:t>
          </a:r>
          <a:endParaRPr lang="en-US" sz="1500" kern="1200" dirty="0"/>
        </a:p>
      </dsp:txBody>
      <dsp:txXfrm>
        <a:off x="3999299" y="637908"/>
        <a:ext cx="1329543" cy="1426770"/>
      </dsp:txXfrm>
    </dsp:sp>
    <dsp:sp modelId="{66815C73-8A07-422F-965F-0101AF524FB2}">
      <dsp:nvSpPr>
        <dsp:cNvPr id="0" name=""/>
        <dsp:cNvSpPr/>
      </dsp:nvSpPr>
      <dsp:spPr>
        <a:xfrm>
          <a:off x="5511433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12700"/>
            <a:satOff val="-54498"/>
            <a:lumOff val="286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511433" y="1246220"/>
        <a:ext cx="209581" cy="210145"/>
      </dsp:txXfrm>
    </dsp:sp>
    <dsp:sp modelId="{7EBA245D-D6D0-48E5-862A-F51D0CB74C5E}">
      <dsp:nvSpPr>
        <dsp:cNvPr id="0" name=""/>
        <dsp:cNvSpPr/>
      </dsp:nvSpPr>
      <dsp:spPr>
        <a:xfrm>
          <a:off x="5935115" y="596544"/>
          <a:ext cx="2092194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69628"/>
            <a:satOff val="-61695"/>
            <a:lumOff val="3300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Logging can fill up the </a:t>
          </a:r>
          <a:r>
            <a:rPr lang="en-US" sz="1500" b="1" kern="1200" dirty="0" err="1"/>
            <a:t>eventlog</a:t>
          </a:r>
          <a:r>
            <a:rPr lang="en-US" sz="1500" b="1" kern="1200" dirty="0"/>
            <a:t> quickly. </a:t>
          </a:r>
          <a:br>
            <a:rPr lang="en-US" sz="1500" b="1" kern="1200" dirty="0"/>
          </a:br>
          <a:br>
            <a:rPr lang="en-US" sz="1500" b="1" kern="1200" dirty="0"/>
          </a:br>
          <a:r>
            <a:rPr lang="en-US" sz="1500" b="1" kern="1200" dirty="0"/>
            <a:t>Increase log size to 1GB or greater if possible</a:t>
          </a:r>
          <a:endParaRPr lang="en-US" sz="1500" kern="1200" dirty="0"/>
        </a:p>
      </dsp:txBody>
      <dsp:txXfrm>
        <a:off x="5979327" y="640756"/>
        <a:ext cx="2003770" cy="1421074"/>
      </dsp:txXfrm>
    </dsp:sp>
    <dsp:sp modelId="{CEE6FE93-928F-4743-A142-BB37F7A51004}">
      <dsp:nvSpPr>
        <dsp:cNvPr id="0" name=""/>
        <dsp:cNvSpPr/>
      </dsp:nvSpPr>
      <dsp:spPr>
        <a:xfrm>
          <a:off x="8168536" y="1176171"/>
          <a:ext cx="299401" cy="350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69049"/>
            <a:satOff val="-81747"/>
            <a:lumOff val="429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168536" y="1246220"/>
        <a:ext cx="209581" cy="210145"/>
      </dsp:txXfrm>
    </dsp:sp>
    <dsp:sp modelId="{B40405FA-C33E-41D5-83A9-772FCB8F754D}">
      <dsp:nvSpPr>
        <dsp:cNvPr id="0" name=""/>
        <dsp:cNvSpPr/>
      </dsp:nvSpPr>
      <dsp:spPr>
        <a:xfrm>
          <a:off x="8592218" y="596544"/>
          <a:ext cx="1412271" cy="1509498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759504"/>
            <a:satOff val="-82260"/>
            <a:lumOff val="4400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right combination of logging is determined by you</a:t>
          </a:r>
          <a:endParaRPr lang="en-US" sz="1500" kern="1200" dirty="0"/>
        </a:p>
      </dsp:txBody>
      <dsp:txXfrm>
        <a:off x="8633582" y="637908"/>
        <a:ext cx="1329543" cy="14267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E7D11-2455-4B41-9E4F-81625A87CCA9}">
      <dsp:nvSpPr>
        <dsp:cNvPr id="0" name=""/>
        <dsp:cNvSpPr/>
      </dsp:nvSpPr>
      <dsp:spPr>
        <a:xfrm>
          <a:off x="-5497808" y="-841759"/>
          <a:ext cx="6546076" cy="6546076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5AE1-0B3B-4608-812B-6B8D62D14E95}">
      <dsp:nvSpPr>
        <dsp:cNvPr id="0" name=""/>
        <dsp:cNvSpPr/>
      </dsp:nvSpPr>
      <dsp:spPr>
        <a:xfrm>
          <a:off x="390740" y="256062"/>
          <a:ext cx="8075860" cy="511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How secure PowerShell Remoting is depends on your security posture on your end nodes</a:t>
          </a:r>
          <a:endParaRPr lang="en-US" sz="1600" kern="1200" dirty="0"/>
        </a:p>
      </dsp:txBody>
      <dsp:txXfrm>
        <a:off x="390740" y="256062"/>
        <a:ext cx="8075860" cy="511930"/>
      </dsp:txXfrm>
    </dsp:sp>
    <dsp:sp modelId="{F052FF0E-4A14-46BC-A52E-B9A8BA22C3B9}">
      <dsp:nvSpPr>
        <dsp:cNvPr id="0" name=""/>
        <dsp:cNvSpPr/>
      </dsp:nvSpPr>
      <dsp:spPr>
        <a:xfrm>
          <a:off x="70783" y="192071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14595-B1CC-4012-BF2F-812825711CB5}">
      <dsp:nvSpPr>
        <dsp:cNvPr id="0" name=""/>
        <dsp:cNvSpPr/>
      </dsp:nvSpPr>
      <dsp:spPr>
        <a:xfrm>
          <a:off x="811837" y="1023860"/>
          <a:ext cx="7654763" cy="511930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uses secure protocols and AD authentication</a:t>
          </a:r>
          <a:endParaRPr lang="en-US" sz="1600" kern="1200"/>
        </a:p>
      </dsp:txBody>
      <dsp:txXfrm>
        <a:off x="811837" y="1023860"/>
        <a:ext cx="7654763" cy="511930"/>
      </dsp:txXfrm>
    </dsp:sp>
    <dsp:sp modelId="{4A830621-072F-4F87-994A-160CDCCDB6F5}">
      <dsp:nvSpPr>
        <dsp:cNvPr id="0" name=""/>
        <dsp:cNvSpPr/>
      </dsp:nvSpPr>
      <dsp:spPr>
        <a:xfrm>
          <a:off x="491881" y="959868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50886"/>
              <a:satOff val="-1580"/>
              <a:lumOff val="-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63D5D-2D33-445F-B22B-6727B55B508A}">
      <dsp:nvSpPr>
        <dsp:cNvPr id="0" name=""/>
        <dsp:cNvSpPr/>
      </dsp:nvSpPr>
      <dsp:spPr>
        <a:xfrm>
          <a:off x="1004394" y="1791657"/>
          <a:ext cx="7462206" cy="511930"/>
        </a:xfrm>
        <a:prstGeom prst="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can be configured easily via Group Policy</a:t>
          </a:r>
          <a:endParaRPr lang="en-US" sz="1600" kern="1200"/>
        </a:p>
      </dsp:txBody>
      <dsp:txXfrm>
        <a:off x="1004394" y="1791657"/>
        <a:ext cx="7462206" cy="511930"/>
      </dsp:txXfrm>
    </dsp:sp>
    <dsp:sp modelId="{45FEA596-A78B-414E-95D3-0AAB5A02C424}">
      <dsp:nvSpPr>
        <dsp:cNvPr id="0" name=""/>
        <dsp:cNvSpPr/>
      </dsp:nvSpPr>
      <dsp:spPr>
        <a:xfrm>
          <a:off x="684438" y="1727666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01772"/>
              <a:satOff val="-3160"/>
              <a:lumOff val="-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A9C94-A46A-4D4B-8E9D-AB5F9B0682BF}">
      <dsp:nvSpPr>
        <dsp:cNvPr id="0" name=""/>
        <dsp:cNvSpPr/>
      </dsp:nvSpPr>
      <dsp:spPr>
        <a:xfrm>
          <a:off x="1004394" y="2558969"/>
          <a:ext cx="7462206" cy="511930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You can capture nearly every PS command typed into a PowerShell cmd prompt from any PC in your domain if you choose so. But doing so has an impact.</a:t>
          </a:r>
          <a:endParaRPr lang="en-US" sz="1600" kern="1200" dirty="0"/>
        </a:p>
      </dsp:txBody>
      <dsp:txXfrm>
        <a:off x="1004394" y="2558969"/>
        <a:ext cx="7462206" cy="511930"/>
      </dsp:txXfrm>
    </dsp:sp>
    <dsp:sp modelId="{1AF1C630-2CD8-4427-96D4-AEB91A955DFE}">
      <dsp:nvSpPr>
        <dsp:cNvPr id="0" name=""/>
        <dsp:cNvSpPr/>
      </dsp:nvSpPr>
      <dsp:spPr>
        <a:xfrm>
          <a:off x="684438" y="2494977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5252659"/>
              <a:satOff val="-4740"/>
              <a:lumOff val="-1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459F2-A35D-40AC-BED6-2F3697D897A8}">
      <dsp:nvSpPr>
        <dsp:cNvPr id="0" name=""/>
        <dsp:cNvSpPr/>
      </dsp:nvSpPr>
      <dsp:spPr>
        <a:xfrm>
          <a:off x="811837" y="3326766"/>
          <a:ext cx="7654763" cy="511930"/>
        </a:xfrm>
        <a:prstGeom prst="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There is no one size fits all setting for PS Remoting &amp; Logging</a:t>
          </a:r>
        </a:p>
      </dsp:txBody>
      <dsp:txXfrm>
        <a:off x="811837" y="3326766"/>
        <a:ext cx="7654763" cy="511930"/>
      </dsp:txXfrm>
    </dsp:sp>
    <dsp:sp modelId="{934B325F-470E-4401-B3DF-77AD4F88A77F}">
      <dsp:nvSpPr>
        <dsp:cNvPr id="0" name=""/>
        <dsp:cNvSpPr/>
      </dsp:nvSpPr>
      <dsp:spPr>
        <a:xfrm>
          <a:off x="491881" y="3262775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7003545"/>
              <a:satOff val="-6320"/>
              <a:lumOff val="-1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91D53-B708-413C-914D-6EDB1F26CEC8}">
      <dsp:nvSpPr>
        <dsp:cNvPr id="0" name=""/>
        <dsp:cNvSpPr/>
      </dsp:nvSpPr>
      <dsp:spPr>
        <a:xfrm>
          <a:off x="390740" y="4094564"/>
          <a:ext cx="8075860" cy="51193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PS Remoting is safe and you should be enabling it!</a:t>
          </a:r>
        </a:p>
      </dsp:txBody>
      <dsp:txXfrm>
        <a:off x="390740" y="4094564"/>
        <a:ext cx="8075860" cy="511930"/>
      </dsp:txXfrm>
    </dsp:sp>
    <dsp:sp modelId="{1BF2ED84-2581-4DC0-A5C1-9AAC6FAB763E}">
      <dsp:nvSpPr>
        <dsp:cNvPr id="0" name=""/>
        <dsp:cNvSpPr/>
      </dsp:nvSpPr>
      <dsp:spPr>
        <a:xfrm>
          <a:off x="70783" y="4030573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097-685A-42C7-B3FA-534EB8BE0D21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1FBA0-E503-4375-B581-9A4ECB062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Foundational knowledge of </a:t>
            </a:r>
            <a:r>
              <a:rPr lang="en-US" dirty="0" err="1"/>
              <a:t>Psremoting</a:t>
            </a:r>
            <a:r>
              <a:rPr lang="en-US" dirty="0"/>
              <a:t> &amp; logging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Cover everything you need to consider to understand remoting for shop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How many people have been told by their security team that </a:t>
            </a:r>
            <a:r>
              <a:rPr lang="en-US" dirty="0" err="1"/>
              <a:t>PSRemoting</a:t>
            </a:r>
            <a:r>
              <a:rPr lang="en-US" dirty="0"/>
              <a:t> is not safe\not allowed?</a:t>
            </a:r>
          </a:p>
          <a:p>
            <a:endParaRPr lang="en-US" dirty="0"/>
          </a:p>
          <a:p>
            <a:r>
              <a:rPr lang="en-US" dirty="0"/>
              <a:t>Quick Story about Lord and </a:t>
            </a:r>
            <a:r>
              <a:rPr lang="en-US" dirty="0" err="1"/>
              <a:t>PSRemoting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43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attacks in plain sight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5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road connecting two houses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61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Ps remoting / AD works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3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machine security groups</a:t>
            </a:r>
          </a:p>
          <a:p>
            <a:endParaRPr lang="en-US" dirty="0"/>
          </a:p>
          <a:p>
            <a:r>
              <a:rPr lang="en-US" dirty="0" err="1"/>
              <a:t>Psremoting</a:t>
            </a:r>
            <a:r>
              <a:rPr lang="en-US" dirty="0"/>
              <a:t> is designed for admins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7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break it down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DCOM and RPC not very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9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returned is exactly the same….</a:t>
            </a:r>
          </a:p>
          <a:p>
            <a:endParaRPr lang="en-US" dirty="0"/>
          </a:p>
          <a:p>
            <a:r>
              <a:rPr lang="en-US" dirty="0"/>
              <a:t>...how it gets transferred between computers is the only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5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  <a:p>
            <a:endParaRPr lang="en-US" dirty="0"/>
          </a:p>
          <a:p>
            <a:r>
              <a:rPr lang="en-US" dirty="0"/>
              <a:t>Everyone understand?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40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WINRM</a:t>
            </a:r>
          </a:p>
          <a:p>
            <a:r>
              <a:rPr lang="en-US" dirty="0"/>
              <a:t>Filtering IP sources</a:t>
            </a:r>
          </a:p>
          <a:p>
            <a:endParaRPr lang="en-US" dirty="0"/>
          </a:p>
          <a:p>
            <a:r>
              <a:rPr lang="en-US" dirty="0"/>
              <a:t>Talk about jump boxes and clients that do not need to initiate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4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of machines </a:t>
            </a:r>
            <a:r>
              <a:rPr lang="en-US" dirty="0" err="1"/>
              <a:t>i</a:t>
            </a:r>
            <a:r>
              <a:rPr lang="en-US" dirty="0"/>
              <a:t> “trust” to connect to me. By default it’s blank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00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51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 </a:t>
            </a:r>
            <a:r>
              <a:rPr lang="en-US" dirty="0" err="1"/>
              <a:t>seperated</a:t>
            </a:r>
            <a:r>
              <a:rPr lang="en-US" dirty="0"/>
              <a:t> list of hosts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1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Knowing this process builds trust</a:t>
            </a:r>
          </a:p>
          <a:p>
            <a:endParaRPr lang="en-US" dirty="0"/>
          </a:p>
          <a:p>
            <a:r>
              <a:rPr lang="en-US" dirty="0"/>
              <a:t>Trust allows the security team or exec </a:t>
            </a:r>
            <a:r>
              <a:rPr lang="en-US" dirty="0" err="1"/>
              <a:t>mgmt</a:t>
            </a:r>
            <a:r>
              <a:rPr lang="en-US" dirty="0"/>
              <a:t> to do the things you ask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6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 leads to me to part 2 of this presentation….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1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right combination of settings by default.</a:t>
            </a:r>
          </a:p>
          <a:p>
            <a:r>
              <a:rPr lang="en-US" dirty="0"/>
              <a:t>You have to figure </a:t>
            </a:r>
            <a:r>
              <a:rPr lang="en-US" dirty="0" err="1"/>
              <a:t>whats</a:t>
            </a:r>
            <a:r>
              <a:rPr lang="en-US" dirty="0"/>
              <a:t> right for you and your 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72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Transcription starts when the session is created</a:t>
            </a:r>
          </a:p>
          <a:p>
            <a:endParaRPr lang="en-US" dirty="0"/>
          </a:p>
          <a:p>
            <a:r>
              <a:rPr lang="en-US" dirty="0"/>
              <a:t>Invocation headers will recording the start of each cmd invoked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79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08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6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This stuff is easy for anyone </a:t>
            </a:r>
            <a:r>
              <a:rPr lang="en-US"/>
              <a:t>to setup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info on </a:t>
            </a:r>
            <a:r>
              <a:rPr lang="en-US" dirty="0" err="1"/>
              <a:t>linux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Focus on Windows and AD domains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37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foundational knowledge </a:t>
            </a:r>
          </a:p>
          <a:p>
            <a:endParaRPr lang="en-US" dirty="0"/>
          </a:p>
          <a:p>
            <a:r>
              <a:rPr lang="en-US" dirty="0"/>
              <a:t>Move on to things you can customize for your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7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</a:t>
            </a:r>
          </a:p>
          <a:p>
            <a:r>
              <a:rPr lang="en-US" dirty="0"/>
              <a:t>A lot of misinformation about </a:t>
            </a:r>
            <a:r>
              <a:rPr lang="en-US" dirty="0" err="1"/>
              <a:t>PSRmoting</a:t>
            </a:r>
            <a:r>
              <a:rPr lang="en-US" dirty="0"/>
              <a:t> and PowerShell being unsafe. Most of it is wrong.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PS </a:t>
            </a:r>
            <a:r>
              <a:rPr lang="en-US" dirty="0" err="1"/>
              <a:t>conf</a:t>
            </a:r>
            <a:r>
              <a:rPr lang="en-US" dirty="0"/>
              <a:t> book </a:t>
            </a:r>
            <a:r>
              <a:rPr lang="en-US" dirty="0" err="1"/>
              <a:t>vol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/>
              <a:t>Goal #1: Everyone gets ONE THING they can use tomorrow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 #2: Be able to talk confidently with your security team because you understand the process of remoting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34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everyone on the same page with some foundational knowledge</a:t>
            </a:r>
          </a:p>
          <a:p>
            <a:endParaRPr lang="en-US" dirty="0"/>
          </a:p>
          <a:p>
            <a:r>
              <a:rPr lang="en-US" dirty="0"/>
              <a:t>The one takeaway for this presentation:</a:t>
            </a:r>
          </a:p>
          <a:p>
            <a:r>
              <a:rPr lang="en-US" dirty="0"/>
              <a:t>PSREMOTING is safe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Session NOT </a:t>
            </a:r>
            <a:r>
              <a:rPr lang="en-US" dirty="0" err="1"/>
              <a:t>vpn</a:t>
            </a:r>
            <a:r>
              <a:rPr lang="en-US" dirty="0"/>
              <a:t> tunnel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4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plenty of people want to know if remoting is safe</a:t>
            </a:r>
          </a:p>
          <a:p>
            <a:r>
              <a:rPr lang="en-US" dirty="0"/>
              <a:t>Much of the info on the internet is not correct</a:t>
            </a:r>
          </a:p>
          <a:p>
            <a:r>
              <a:rPr lang="en-US" dirty="0"/>
              <a:t>FUD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7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malware trends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1FBA0-E503-4375-B581-9A4ECB062C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4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37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2720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000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3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9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8/13/2019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owershell logo">
            <a:extLst>
              <a:ext uri="{FF2B5EF4-FFF2-40B4-BE49-F238E27FC236}">
                <a16:creationId xmlns:a16="http://schemas.microsoft.com/office/drawing/2014/main" id="{98A1C85F-07B2-47F6-BC7C-7621733D5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0" r="6997" b="-1"/>
          <a:stretch/>
        </p:blipFill>
        <p:spPr bwMode="auto">
          <a:xfrm>
            <a:off x="-3175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D9F79-9240-45E5-9499-74D82E6A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52" y="343951"/>
            <a:ext cx="8001000" cy="981512"/>
          </a:xfrm>
        </p:spPr>
        <p:txBody>
          <a:bodyPr>
            <a:normAutofit/>
          </a:bodyPr>
          <a:lstStyle/>
          <a:p>
            <a:r>
              <a:rPr lang="en-US" dirty="0"/>
              <a:t>PS Remoting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E4BB-D921-47CC-A874-7C71DC5FD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1" y="1223939"/>
            <a:ext cx="3953841" cy="5100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From Zero to Lockdown!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7769446-CE8E-4E5F-9710-C73F9D16BF33}"/>
              </a:ext>
            </a:extLst>
          </p:cNvPr>
          <p:cNvSpPr txBox="1">
            <a:spLocks/>
          </p:cNvSpPr>
          <p:nvPr/>
        </p:nvSpPr>
        <p:spPr>
          <a:xfrm>
            <a:off x="395311" y="1233815"/>
            <a:ext cx="5584249" cy="510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</a:rPr>
              <a:t>Selling PS Remoting to your Security team</a:t>
            </a:r>
          </a:p>
        </p:txBody>
      </p:sp>
    </p:spTree>
    <p:extLst>
      <p:ext uri="{BB962C8B-B14F-4D97-AF65-F5344CB8AC3E}">
        <p14:creationId xmlns:p14="http://schemas.microsoft.com/office/powerpoint/2010/main" val="168752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5667-321F-41E9-977A-5618C2E1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278938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used by attackers?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5B52-4870-4D5D-8959-5EB332CA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364788" cy="36152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Attackers mainly use </a:t>
            </a:r>
            <a:r>
              <a:rPr lang="en-US" sz="2400" b="1" dirty="0">
                <a:solidFill>
                  <a:srgbClr val="FFFF00"/>
                </a:solidFill>
              </a:rPr>
              <a:t>PowerShell as a downloader and for lateral movement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Organizations often don’t enable monitoring </a:t>
            </a:r>
            <a:r>
              <a:rPr lang="en-US" sz="2400" b="1" dirty="0">
                <a:solidFill>
                  <a:schemeClr val="tx1"/>
                </a:solidFill>
              </a:rPr>
              <a:t>and extended logging on their computers, </a:t>
            </a:r>
            <a:r>
              <a:rPr lang="en-US" sz="2400" b="1" dirty="0">
                <a:solidFill>
                  <a:srgbClr val="FF0000"/>
                </a:solidFill>
              </a:rPr>
              <a:t>making PowerShell threats harder to detect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Currently, </a:t>
            </a:r>
            <a:r>
              <a:rPr lang="en-US" sz="2400" b="1" dirty="0">
                <a:solidFill>
                  <a:srgbClr val="FFFF00"/>
                </a:solidFill>
              </a:rPr>
              <a:t>most attackers do not use obfuscated PowerShell threats</a:t>
            </a:r>
            <a:r>
              <a:rPr lang="en-US" sz="2400" b="1" dirty="0">
                <a:solidFill>
                  <a:schemeClr val="tx1"/>
                </a:solidFill>
              </a:rPr>
              <a:t>. Only eight percent of these threat families implemented obfuscation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34" y="2080208"/>
            <a:ext cx="7345971" cy="1051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Is PSREMOTING SAFE?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E80DDE1-8D66-49DB-9105-395636621F35}"/>
              </a:ext>
            </a:extLst>
          </p:cNvPr>
          <p:cNvSpPr txBox="1">
            <a:spLocks/>
          </p:cNvSpPr>
          <p:nvPr/>
        </p:nvSpPr>
        <p:spPr>
          <a:xfrm>
            <a:off x="3378466" y="3378199"/>
            <a:ext cx="3011928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8000" b="1" dirty="0">
                <a:solidFill>
                  <a:srgbClr val="FFFF00"/>
                </a:solidFill>
              </a:rPr>
              <a:t>Yes!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19B60C-0A9D-4C3D-8D32-6A5C06130A00}"/>
              </a:ext>
            </a:extLst>
          </p:cNvPr>
          <p:cNvSpPr txBox="1">
            <a:spLocks/>
          </p:cNvSpPr>
          <p:nvPr/>
        </p:nvSpPr>
        <p:spPr>
          <a:xfrm>
            <a:off x="6499202" y="3487867"/>
            <a:ext cx="4415846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9600" b="1" dirty="0">
                <a:solidFill>
                  <a:srgbClr val="FFFF00"/>
                </a:solidFill>
              </a:rPr>
              <a:t>…but why?</a:t>
            </a:r>
          </a:p>
        </p:txBody>
      </p:sp>
    </p:spTree>
    <p:extLst>
      <p:ext uri="{BB962C8B-B14F-4D97-AF65-F5344CB8AC3E}">
        <p14:creationId xmlns:p14="http://schemas.microsoft.com/office/powerpoint/2010/main" val="11723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D307F2-DDA2-492F-A199-B3CFEE565975}"/>
              </a:ext>
            </a:extLst>
          </p:cNvPr>
          <p:cNvCxnSpPr>
            <a:cxnSpLocks/>
          </p:cNvCxnSpPr>
          <p:nvPr/>
        </p:nvCxnSpPr>
        <p:spPr>
          <a:xfrm>
            <a:off x="4166543" y="1522327"/>
            <a:ext cx="218663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73536E-C604-4392-88C7-99D15E190202}"/>
              </a:ext>
            </a:extLst>
          </p:cNvPr>
          <p:cNvCxnSpPr>
            <a:cxnSpLocks/>
          </p:cNvCxnSpPr>
          <p:nvPr/>
        </p:nvCxnSpPr>
        <p:spPr>
          <a:xfrm flipV="1">
            <a:off x="4060981" y="1522327"/>
            <a:ext cx="209138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3159F8-EED5-476C-9793-7680E042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4788237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PSREMOTING is the connection &amp; </a:t>
            </a:r>
            <a:r>
              <a:rPr lang="en-US" dirty="0">
                <a:solidFill>
                  <a:srgbClr val="FF0000"/>
                </a:solidFill>
              </a:rPr>
              <a:t>HANDSHAKE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between NODES….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F45FD11B-6FAA-4535-8AF5-23D29067A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3977" y="922120"/>
            <a:ext cx="914400" cy="91440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41E75F2E-7423-4CE4-84A5-C01A36439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7712" y="1589398"/>
            <a:ext cx="494243" cy="494243"/>
          </a:xfrm>
          <a:prstGeom prst="rect">
            <a:avLst/>
          </a:prstGeom>
        </p:spPr>
      </p:pic>
      <p:pic>
        <p:nvPicPr>
          <p:cNvPr id="16" name="Graphic 15" descr="Unlock">
            <a:extLst>
              <a:ext uri="{FF2B5EF4-FFF2-40B4-BE49-F238E27FC236}">
                <a16:creationId xmlns:a16="http://schemas.microsoft.com/office/drawing/2014/main" id="{7CB739B7-79EB-4E34-BB23-C85451077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80198" y="2882809"/>
            <a:ext cx="519971" cy="519971"/>
          </a:xfrm>
          <a:prstGeom prst="rect">
            <a:avLst/>
          </a:prstGeom>
        </p:spPr>
      </p:pic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CCC0BAE1-C90D-4F8B-9F8D-275DBEBAF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2363" y="922120"/>
            <a:ext cx="914400" cy="914400"/>
          </a:xfrm>
          <a:prstGeom prst="rect">
            <a:avLst/>
          </a:prstGeom>
        </p:spPr>
      </p:pic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DBAD3212-53D2-45C3-A3A2-9425D123B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5058" y="1589398"/>
            <a:ext cx="494243" cy="494243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608C8F18-F15B-49D4-ADE6-D136EFF5E1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72645" y="2112216"/>
            <a:ext cx="914400" cy="914400"/>
          </a:xfrm>
          <a:prstGeom prst="rect">
            <a:avLst/>
          </a:prstGeom>
        </p:spPr>
      </p:pic>
      <p:pic>
        <p:nvPicPr>
          <p:cNvPr id="20" name="Graphic 19" descr="Lock">
            <a:extLst>
              <a:ext uri="{FF2B5EF4-FFF2-40B4-BE49-F238E27FC236}">
                <a16:creationId xmlns:a16="http://schemas.microsoft.com/office/drawing/2014/main" id="{E1399A45-F8E1-4A10-B711-B26410BC0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77445" y="2756740"/>
            <a:ext cx="494243" cy="494243"/>
          </a:xfrm>
          <a:prstGeom prst="rect">
            <a:avLst/>
          </a:prstGeom>
        </p:spPr>
      </p:pic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AA008F3E-FB3A-411A-82FE-3DBDAEC3B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5837" y="2112216"/>
            <a:ext cx="914400" cy="914400"/>
          </a:xfrm>
          <a:prstGeom prst="rect">
            <a:avLst/>
          </a:prstGeom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E1EA492E-963C-46BC-B2DC-38499A26C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0432" y="2819973"/>
            <a:ext cx="494243" cy="494243"/>
          </a:xfrm>
          <a:prstGeom prst="rect">
            <a:avLst/>
          </a:prstGeom>
        </p:spPr>
      </p:pic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9A985759-C943-4A84-B135-48A2D7217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3977" y="3485534"/>
            <a:ext cx="914400" cy="914400"/>
          </a:xfrm>
          <a:prstGeom prst="rect">
            <a:avLst/>
          </a:prstGeom>
        </p:spPr>
      </p:pic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9D1D4AB0-2151-4C78-A3E2-B45C95AE9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0981" y="4152813"/>
            <a:ext cx="494243" cy="494243"/>
          </a:xfrm>
          <a:prstGeom prst="rect">
            <a:avLst/>
          </a:prstGeom>
        </p:spPr>
      </p:pic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FBB6D11A-5620-4F4E-9AA5-3D5BA00BA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2363" y="3523502"/>
            <a:ext cx="914400" cy="914400"/>
          </a:xfrm>
          <a:prstGeom prst="rect">
            <a:avLst/>
          </a:prstGeom>
        </p:spPr>
      </p:pic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D47EF28A-B02F-4D8B-AF45-A53CE44F5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5058" y="4190780"/>
            <a:ext cx="494243" cy="4942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91F1B-3DFB-4B49-976D-15D4B041A487}"/>
              </a:ext>
            </a:extLst>
          </p:cNvPr>
          <p:cNvCxnSpPr>
            <a:cxnSpLocks/>
          </p:cNvCxnSpPr>
          <p:nvPr/>
        </p:nvCxnSpPr>
        <p:spPr>
          <a:xfrm>
            <a:off x="3220237" y="2531316"/>
            <a:ext cx="435240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2" name="Graphic 41" descr="Unlock">
            <a:extLst>
              <a:ext uri="{FF2B5EF4-FFF2-40B4-BE49-F238E27FC236}">
                <a16:creationId xmlns:a16="http://schemas.microsoft.com/office/drawing/2014/main" id="{A1AE0C2C-2DD1-4840-B46B-BC7DA6444F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33961" y="1664773"/>
            <a:ext cx="519971" cy="519971"/>
          </a:xfrm>
          <a:prstGeom prst="rect">
            <a:avLst/>
          </a:prstGeom>
        </p:spPr>
      </p:pic>
      <p:pic>
        <p:nvPicPr>
          <p:cNvPr id="43" name="Graphic 42" descr="Unlock">
            <a:extLst>
              <a:ext uri="{FF2B5EF4-FFF2-40B4-BE49-F238E27FC236}">
                <a16:creationId xmlns:a16="http://schemas.microsoft.com/office/drawing/2014/main" id="{E89B7A11-9DB8-46F5-965B-7602FA975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7163" y="1660575"/>
            <a:ext cx="519971" cy="519971"/>
          </a:xfrm>
          <a:prstGeom prst="rect">
            <a:avLst/>
          </a:prstGeom>
        </p:spPr>
      </p:pic>
      <p:pic>
        <p:nvPicPr>
          <p:cNvPr id="44" name="Graphic 43" descr="Unlock">
            <a:extLst>
              <a:ext uri="{FF2B5EF4-FFF2-40B4-BE49-F238E27FC236}">
                <a16:creationId xmlns:a16="http://schemas.microsoft.com/office/drawing/2014/main" id="{10B474E2-BA83-4721-9AC1-EB77B0D0B0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69859" y="2819973"/>
            <a:ext cx="519971" cy="519971"/>
          </a:xfrm>
          <a:prstGeom prst="rect">
            <a:avLst/>
          </a:prstGeom>
        </p:spPr>
      </p:pic>
      <p:pic>
        <p:nvPicPr>
          <p:cNvPr id="47" name="Graphic 46" descr="Unlock">
            <a:extLst>
              <a:ext uri="{FF2B5EF4-FFF2-40B4-BE49-F238E27FC236}">
                <a16:creationId xmlns:a16="http://schemas.microsoft.com/office/drawing/2014/main" id="{F3FCE952-A135-4ABF-97FC-7B41AB7E7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3570" y="4227304"/>
            <a:ext cx="519971" cy="519971"/>
          </a:xfrm>
          <a:prstGeom prst="rect">
            <a:avLst/>
          </a:prstGeom>
        </p:spPr>
      </p:pic>
      <p:pic>
        <p:nvPicPr>
          <p:cNvPr id="48" name="Graphic 47" descr="Unlock">
            <a:extLst>
              <a:ext uri="{FF2B5EF4-FFF2-40B4-BE49-F238E27FC236}">
                <a16:creationId xmlns:a16="http://schemas.microsoft.com/office/drawing/2014/main" id="{01605339-9070-44AB-BA0E-315F9687D8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7162" y="4268266"/>
            <a:ext cx="519971" cy="5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661F-C4D7-473D-A22F-4C4ED71F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A411F-F6E2-4BDB-B06C-B669A29E6101}"/>
              </a:ext>
            </a:extLst>
          </p:cNvPr>
          <p:cNvGrpSpPr/>
          <p:nvPr/>
        </p:nvGrpSpPr>
        <p:grpSpPr>
          <a:xfrm>
            <a:off x="818426" y="1305184"/>
            <a:ext cx="2343564" cy="2402028"/>
            <a:chOff x="-3819848" y="-922802"/>
            <a:chExt cx="2343564" cy="2402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161D41-CD8C-4C2E-8928-F3635634D563}"/>
                </a:ext>
              </a:extLst>
            </p:cNvPr>
            <p:cNvSpPr/>
            <p:nvPr/>
          </p:nvSpPr>
          <p:spPr>
            <a:xfrm>
              <a:off x="-3819848" y="-922802"/>
              <a:ext cx="2343564" cy="24020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73375C-D049-4A87-909A-D33E6B4996FC}"/>
                </a:ext>
              </a:extLst>
            </p:cNvPr>
            <p:cNvSpPr txBox="1"/>
            <p:nvPr/>
          </p:nvSpPr>
          <p:spPr>
            <a:xfrm>
              <a:off x="-3819848" y="-92513"/>
              <a:ext cx="2343564" cy="1441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0" rIns="231492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Local PowerShell session authenticates against remote client.</a:t>
              </a:r>
              <a:br>
                <a:rPr lang="en-US" sz="1400" kern="1200" dirty="0"/>
              </a:br>
              <a:br>
                <a:rPr lang="en-US" sz="1400" kern="1200" dirty="0"/>
              </a:br>
              <a:r>
                <a:rPr lang="en-US" sz="1400" kern="1200" dirty="0"/>
                <a:t>- Enter-</a:t>
              </a:r>
              <a:r>
                <a:rPr lang="en-US" sz="1400" kern="1200" dirty="0" err="1"/>
                <a:t>PSSession</a:t>
              </a:r>
              <a:endParaRPr lang="en-US" sz="14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Invoke-Command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Any CIM cmdlets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8256A-2B9C-4311-B914-AB200FC1E85A}"/>
              </a:ext>
            </a:extLst>
          </p:cNvPr>
          <p:cNvGrpSpPr/>
          <p:nvPr/>
        </p:nvGrpSpPr>
        <p:grpSpPr>
          <a:xfrm>
            <a:off x="818426" y="1239923"/>
            <a:ext cx="2343564" cy="960811"/>
            <a:chOff x="194" y="0"/>
            <a:chExt cx="2343564" cy="9608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86089-03DA-4060-8DB6-1AE579A11B97}"/>
                </a:ext>
              </a:extLst>
            </p:cNvPr>
            <p:cNvSpPr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96A2A-24FC-47EC-8C24-5109ECAF005D}"/>
                </a:ext>
              </a:extLst>
            </p:cNvPr>
            <p:cNvSpPr txBox="1"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01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A5B59-9F9D-479D-B40A-9247CF73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654" y="1305184"/>
            <a:ext cx="2347163" cy="24081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5E6063-F4EB-4F9A-8B45-92EAD3737E8E}"/>
              </a:ext>
            </a:extLst>
          </p:cNvPr>
          <p:cNvGrpSpPr/>
          <p:nvPr/>
        </p:nvGrpSpPr>
        <p:grpSpPr>
          <a:xfrm>
            <a:off x="3467654" y="1305184"/>
            <a:ext cx="2343564" cy="960811"/>
            <a:chOff x="2531243" y="0"/>
            <a:chExt cx="2343564" cy="9608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673723-8C18-4710-BFF0-AD4D69C2F59E}"/>
                </a:ext>
              </a:extLst>
            </p:cNvPr>
            <p:cNvSpPr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6718086"/>
                <a:satOff val="-3139"/>
                <a:lumOff val="-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81930C-49CE-48F5-B60F-CDC4D167B8FC}"/>
                </a:ext>
              </a:extLst>
            </p:cNvPr>
            <p:cNvSpPr txBox="1"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02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B91BE4-0221-40F6-8A7A-13CA659B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1239923"/>
            <a:ext cx="4867276" cy="299059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PS Remoting was designed to work with Active Directory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r>
              <a:rPr lang="en-US" sz="2400" b="1" dirty="0">
                <a:solidFill>
                  <a:srgbClr val="FFFF00"/>
                </a:solidFill>
              </a:rPr>
              <a:t>Kerberos for AD Domain-joined computers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NTLM for workgroup computers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0316F1-A3DC-40B3-8710-090F42F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9D6E7B-7F53-4FF0-A942-3F317C84A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6829"/>
            <a:ext cx="12192000" cy="35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9" y="5179079"/>
            <a:ext cx="8534400" cy="8545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23875"/>
            <a:ext cx="8534400" cy="4219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CIM is WMI and WMI is CIM. </a:t>
            </a:r>
            <a:r>
              <a:rPr lang="en-US" sz="2400" b="1" dirty="0">
                <a:solidFill>
                  <a:srgbClr val="FFFF00"/>
                </a:solidFill>
              </a:rPr>
              <a:t>What? </a:t>
            </a:r>
            <a:r>
              <a:rPr lang="en-US" sz="2400" b="1" dirty="0">
                <a:solidFill>
                  <a:schemeClr val="tx1"/>
                </a:solidFill>
              </a:rPr>
              <a:t>It’s confusing….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WMI is </a:t>
            </a:r>
            <a:r>
              <a:rPr lang="en-US" sz="2400" b="1" dirty="0">
                <a:solidFill>
                  <a:srgbClr val="FFFF00"/>
                </a:solidFill>
              </a:rPr>
              <a:t>Microsoft’s version </a:t>
            </a:r>
            <a:r>
              <a:rPr lang="en-US" sz="2400" b="1" dirty="0">
                <a:solidFill>
                  <a:schemeClr val="tx1"/>
                </a:solidFill>
              </a:rPr>
              <a:t>of an open standard called Common Information Model (aka CIM)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When CIM was created, there was </a:t>
            </a:r>
            <a:r>
              <a:rPr lang="en-US" sz="2400" b="1" dirty="0">
                <a:solidFill>
                  <a:srgbClr val="FFFF00"/>
                </a:solidFill>
              </a:rPr>
              <a:t>no specification</a:t>
            </a:r>
            <a:r>
              <a:rPr lang="en-US" sz="2400" b="1" dirty="0">
                <a:solidFill>
                  <a:schemeClr val="tx1"/>
                </a:solidFill>
              </a:rPr>
              <a:t> for networking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49" y="5181534"/>
            <a:ext cx="8534400" cy="83525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23512"/>
            <a:ext cx="9974263" cy="45413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Microsoft chose to use </a:t>
            </a:r>
            <a:r>
              <a:rPr lang="en-US" sz="2400" b="1" dirty="0">
                <a:solidFill>
                  <a:srgbClr val="FFFF00"/>
                </a:solidFill>
              </a:rPr>
              <a:t>DCOM and RPC </a:t>
            </a:r>
            <a:r>
              <a:rPr lang="en-US" sz="2400" b="1" dirty="0">
                <a:solidFill>
                  <a:schemeClr val="tx1"/>
                </a:solidFill>
              </a:rPr>
              <a:t>as the method to send and receive data. Their version of the standard was called </a:t>
            </a:r>
            <a:r>
              <a:rPr lang="en-US" sz="2400" b="1" dirty="0">
                <a:solidFill>
                  <a:srgbClr val="FF0000"/>
                </a:solidFill>
              </a:rPr>
              <a:t>WMI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FFFF00"/>
                </a:solidFill>
              </a:rPr>
              <a:t>2012</a:t>
            </a:r>
            <a:r>
              <a:rPr lang="en-US" sz="2400" b="1" dirty="0">
                <a:solidFill>
                  <a:schemeClr val="tx1"/>
                </a:solidFill>
              </a:rPr>
              <a:t>, MS released </a:t>
            </a:r>
            <a:r>
              <a:rPr lang="en-US" sz="2400" b="1" dirty="0">
                <a:solidFill>
                  <a:srgbClr val="FFFF00"/>
                </a:solidFill>
              </a:rPr>
              <a:t>a new version of WMI</a:t>
            </a:r>
            <a:r>
              <a:rPr lang="en-US" sz="2400" b="1" dirty="0">
                <a:solidFill>
                  <a:schemeClr val="tx1"/>
                </a:solidFill>
              </a:rPr>
              <a:t>. But the knuckleheads didn’t give it a unique name!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This new version uses </a:t>
            </a:r>
            <a:r>
              <a:rPr lang="en-US" sz="2400" b="1" dirty="0">
                <a:solidFill>
                  <a:srgbClr val="FF0000"/>
                </a:solidFill>
              </a:rPr>
              <a:t>WS-MAN instead of DCOM &amp; RPC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Many people called this new version </a:t>
            </a:r>
            <a:r>
              <a:rPr lang="en-US" sz="2400" b="1" dirty="0">
                <a:solidFill>
                  <a:srgbClr val="FFFF00"/>
                </a:solidFill>
              </a:rPr>
              <a:t>CIM (or WinRM)</a:t>
            </a:r>
            <a:r>
              <a:rPr lang="en-US" sz="2400" b="1" dirty="0">
                <a:solidFill>
                  <a:schemeClr val="tx1"/>
                </a:solidFill>
              </a:rPr>
              <a:t>. The name stuck…</a:t>
            </a:r>
          </a:p>
        </p:txBody>
      </p:sp>
    </p:spTree>
    <p:extLst>
      <p:ext uri="{BB962C8B-B14F-4D97-AF65-F5344CB8AC3E}">
        <p14:creationId xmlns:p14="http://schemas.microsoft.com/office/powerpoint/2010/main" val="35731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50" y="5192141"/>
            <a:ext cx="8534400" cy="8545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8EF30-2AD5-4E5B-BF0D-952DE587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860" y="330565"/>
            <a:ext cx="8075911" cy="46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9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9B1-79BA-4ADA-93E9-B7D7EC1F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000572"/>
            <a:ext cx="8534400" cy="11128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CC6E-E4A2-4847-9D68-DF46FA3C9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286406"/>
            <a:ext cx="4937655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CIM</a:t>
            </a:r>
            <a:r>
              <a:rPr lang="en-US" sz="24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Firewall friendly. Only needs 2 ports open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HTTP 5985, HTTPS 5986</a:t>
            </a:r>
          </a:p>
          <a:p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Authentication via Kerberos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WS-MAN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5FE82-E63E-47E7-A6C4-2DDC3108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558" y="286407"/>
            <a:ext cx="4934479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WMI</a:t>
            </a:r>
            <a:r>
              <a:rPr lang="en-US" sz="26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Not firewall friendly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TCP 135,445 must be open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Also, dynamic assigned ports between 1024 and 1034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DCOM &amp; RPC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03" y="4867275"/>
            <a:ext cx="9211818" cy="134052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345-FF30-4755-83A1-2E287714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08683"/>
            <a:ext cx="10233800" cy="3558592"/>
          </a:xfrm>
        </p:spPr>
        <p:txBody>
          <a:bodyPr>
            <a:normAutofit/>
          </a:bodyPr>
          <a:lstStyle/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waziray.files.wordpress.com/2014/01/sm_winrm.png">
            <a:extLst>
              <a:ext uri="{FF2B5EF4-FFF2-40B4-BE49-F238E27FC236}">
                <a16:creationId xmlns:a16="http://schemas.microsoft.com/office/drawing/2014/main" id="{77EECA58-B8F0-4DD4-8B53-F189CAE1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8" y="316732"/>
            <a:ext cx="64484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4sysops.com/wp-content/uploads/bp-attachments/504146/Enable-PowerShell-remoting-with-Enable-PSRemoting.png">
            <a:extLst>
              <a:ext uri="{FF2B5EF4-FFF2-40B4-BE49-F238E27FC236}">
                <a16:creationId xmlns:a16="http://schemas.microsoft.com/office/drawing/2014/main" id="{EC9F3F83-50B1-40C3-9613-1D4D0956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63" y="1960984"/>
            <a:ext cx="6448425" cy="25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920DFF3B-A406-486D-84C9-414D220D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9" y="522082"/>
            <a:ext cx="8534400" cy="930703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Who am i?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5B58003-6160-49D3-A888-66C4BDF3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74" y="1089061"/>
            <a:ext cx="8313490" cy="487979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Day Job:</a:t>
            </a:r>
            <a:r>
              <a:rPr lang="en-US" b="1" dirty="0">
                <a:solidFill>
                  <a:schemeClr val="tx1"/>
                </a:solidFill>
              </a:rPr>
              <a:t>			Sysadmin </a:t>
            </a:r>
            <a:r>
              <a:rPr lang="en-US" dirty="0">
                <a:solidFill>
                  <a:schemeClr val="tx1"/>
                </a:solidFill>
              </a:rPr>
              <a:t>✧</a:t>
            </a:r>
            <a:r>
              <a:rPr lang="en-US" b="1" dirty="0">
                <a:solidFill>
                  <a:schemeClr val="tx1"/>
                </a:solidFill>
              </a:rPr>
              <a:t> AD Engineer </a:t>
            </a:r>
            <a:r>
              <a:rPr lang="en-US" dirty="0">
                <a:solidFill>
                  <a:schemeClr val="tx1"/>
                </a:solidFill>
              </a:rPr>
              <a:t>✧ </a:t>
            </a:r>
            <a:r>
              <a:rPr lang="en-US" b="1" dirty="0">
                <a:solidFill>
                  <a:schemeClr val="tx1"/>
                </a:solidFill>
              </a:rPr>
              <a:t>PowerShell Fanatic</a:t>
            </a:r>
          </a:p>
          <a:p>
            <a:r>
              <a:rPr lang="en-US" b="1" dirty="0">
                <a:solidFill>
                  <a:srgbClr val="FFFF00"/>
                </a:solidFill>
              </a:rPr>
              <a:t>Co-Leader: </a:t>
            </a:r>
            <a:r>
              <a:rPr lang="en-US" b="1" dirty="0">
                <a:solidFill>
                  <a:schemeClr val="tx1"/>
                </a:solidFill>
              </a:rPr>
              <a:t>		Research Triangle PowerShell Users Group (@RTPSUG)</a:t>
            </a:r>
          </a:p>
          <a:p>
            <a:r>
              <a:rPr lang="en-US" b="1" dirty="0">
                <a:solidFill>
                  <a:srgbClr val="FFFF00"/>
                </a:solidFill>
              </a:rPr>
              <a:t>Contributor: </a:t>
            </a:r>
            <a:r>
              <a:rPr lang="en-US" b="1" dirty="0">
                <a:solidFill>
                  <a:schemeClr val="tx1"/>
                </a:solidFill>
              </a:rPr>
              <a:t>		PowerShell Conference Book vol. 1 &amp; vol. 2</a:t>
            </a:r>
          </a:p>
          <a:p>
            <a:r>
              <a:rPr lang="en-US" b="1" dirty="0">
                <a:solidFill>
                  <a:srgbClr val="FFFF00"/>
                </a:solidFill>
              </a:rPr>
              <a:t>PowerShell.org: </a:t>
            </a:r>
            <a:r>
              <a:rPr lang="en-US" b="1" dirty="0">
                <a:solidFill>
                  <a:schemeClr val="tx1"/>
                </a:solidFill>
              </a:rPr>
              <a:t>	Director of Community Engagement</a:t>
            </a:r>
          </a:p>
          <a:p>
            <a:r>
              <a:rPr lang="en-US" b="1" dirty="0">
                <a:solidFill>
                  <a:srgbClr val="FFFF00"/>
                </a:solidFill>
              </a:rPr>
              <a:t>GitHub:			</a:t>
            </a:r>
            <a:r>
              <a:rPr lang="en-US" b="1" dirty="0">
                <a:solidFill>
                  <a:schemeClr val="tx1"/>
                </a:solidFill>
              </a:rPr>
              <a:t>github.com/compwiz32</a:t>
            </a:r>
          </a:p>
          <a:p>
            <a:r>
              <a:rPr lang="en-US" b="1" dirty="0">
                <a:solidFill>
                  <a:srgbClr val="FFFF00"/>
                </a:solidFill>
              </a:rPr>
              <a:t>Blog: 	</a:t>
            </a:r>
            <a:r>
              <a:rPr lang="en-US" b="1" dirty="0">
                <a:solidFill>
                  <a:schemeClr val="tx1"/>
                </a:solidFill>
              </a:rPr>
              <a:t>			www.networkadm.in</a:t>
            </a:r>
          </a:p>
          <a:p>
            <a:r>
              <a:rPr lang="en-US" b="1" dirty="0">
                <a:solidFill>
                  <a:srgbClr val="FFFF00"/>
                </a:solidFill>
              </a:rPr>
              <a:t>Writer: 	</a:t>
            </a:r>
            <a:r>
              <a:rPr lang="en-US" b="1" dirty="0">
                <a:solidFill>
                  <a:schemeClr val="tx1"/>
                </a:solidFill>
              </a:rPr>
              <a:t>		4sysops.com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Twitter: </a:t>
            </a:r>
            <a:r>
              <a:rPr lang="en-US" b="1" dirty="0">
                <a:solidFill>
                  <a:schemeClr val="tx1"/>
                </a:solidFill>
              </a:rPr>
              <a:t>			@</a:t>
            </a:r>
            <a:r>
              <a:rPr lang="en-US" b="1" dirty="0" err="1">
                <a:solidFill>
                  <a:schemeClr val="tx1"/>
                </a:solidFill>
              </a:rPr>
              <a:t>MikeKanakos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Email:</a:t>
            </a:r>
            <a:r>
              <a:rPr lang="en-US" b="1" dirty="0">
                <a:solidFill>
                  <a:schemeClr val="tx1"/>
                </a:solidFill>
              </a:rPr>
              <a:t>			mkanakos@gmail.com</a:t>
            </a:r>
          </a:p>
        </p:txBody>
      </p:sp>
    </p:spTree>
    <p:extLst>
      <p:ext uri="{BB962C8B-B14F-4D97-AF65-F5344CB8AC3E}">
        <p14:creationId xmlns:p14="http://schemas.microsoft.com/office/powerpoint/2010/main" val="11852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610" y="5037081"/>
            <a:ext cx="9066539" cy="80710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3C329-3E91-427D-9FEB-60D30D36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33626"/>
              </p:ext>
            </p:extLst>
          </p:nvPr>
        </p:nvGraphicFramePr>
        <p:xfrm>
          <a:off x="1724806" y="1804027"/>
          <a:ext cx="8742383" cy="273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8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30" y="352313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2070931" y="1065996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1507379" y="5634239"/>
            <a:ext cx="9177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 Administrative Templates &gt; </a:t>
            </a:r>
            <a:b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Windows Components &gt; Windows Remote Management (WinRM) &gt; WinRM Service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25105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1438275" y="5506914"/>
            <a:ext cx="9315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Security Settings &gt; System Services &gt; Windows Remote Management (WS-Management)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194" name="Picture 2" descr="https://4sysops.com/wp-content/uploads/bp-attachments/504146/Set-WS-Management-service-to-automatic-startup.png">
            <a:extLst>
              <a:ext uri="{FF2B5EF4-FFF2-40B4-BE49-F238E27FC236}">
                <a16:creationId xmlns:a16="http://schemas.microsoft.com/office/drawing/2014/main" id="{A6918CD9-165F-475C-8D4B-1A6469310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6"/>
          <a:stretch/>
        </p:blipFill>
        <p:spPr bwMode="auto">
          <a:xfrm>
            <a:off x="1438275" y="1027920"/>
            <a:ext cx="9315450" cy="43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45" y="344041"/>
            <a:ext cx="9074509" cy="64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2085104" y="5572684"/>
            <a:ext cx="8283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</a:t>
            </a:r>
            <a:b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Security Settings &gt; Windows Firewall with Advanced Security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218" name="Picture 2" descr="https://4sysops.com/wp-content/uploads/bp-attachments/504146/Allow-inbound-connections-for-Windows-Remote-Management.png">
            <a:extLst>
              <a:ext uri="{FF2B5EF4-FFF2-40B4-BE49-F238E27FC236}">
                <a16:creationId xmlns:a16="http://schemas.microsoft.com/office/drawing/2014/main" id="{D9562FF7-5BBE-435B-9514-4C6A21D6C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6"/>
          <a:stretch/>
        </p:blipFill>
        <p:spPr bwMode="auto">
          <a:xfrm>
            <a:off x="1593522" y="1174678"/>
            <a:ext cx="9004953" cy="42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30" y="287186"/>
            <a:ext cx="9066539" cy="85837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5B2B0-F513-4B79-ABE5-5BF8590F0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9"/>
          <a:stretch/>
        </p:blipFill>
        <p:spPr>
          <a:xfrm>
            <a:off x="1489816" y="1257178"/>
            <a:ext cx="9212366" cy="35603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A13E0-29FE-436D-A8EE-ABD6B3B63095}"/>
              </a:ext>
            </a:extLst>
          </p:cNvPr>
          <p:cNvSpPr/>
          <p:nvPr/>
        </p:nvSpPr>
        <p:spPr>
          <a:xfrm>
            <a:off x="2628920" y="5321052"/>
            <a:ext cx="6934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Remote Management Users = Read Access to client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79389"/>
            <a:ext cx="9066539" cy="66182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10242" name="Picture 2" descr="https://4sysops.com/wp-content/uploads/bp-attachments/504146/Adding-a-new-domain-group-to-the-local-Remote-Management-Users-group.png">
            <a:extLst>
              <a:ext uri="{FF2B5EF4-FFF2-40B4-BE49-F238E27FC236}">
                <a16:creationId xmlns:a16="http://schemas.microsoft.com/office/drawing/2014/main" id="{194E3E34-2E5C-4C4A-9F69-A109DB2A2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6"/>
          <a:stretch/>
        </p:blipFill>
        <p:spPr bwMode="auto">
          <a:xfrm>
            <a:off x="2224087" y="1224906"/>
            <a:ext cx="7743825" cy="4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94733-C606-4281-ABFC-A8F05A559D29}"/>
              </a:ext>
            </a:extLst>
          </p:cNvPr>
          <p:cNvSpPr/>
          <p:nvPr/>
        </p:nvSpPr>
        <p:spPr>
          <a:xfrm>
            <a:off x="1326022" y="5670417"/>
            <a:ext cx="9539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Security Settings &gt; Restricted Groups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8924" y="642711"/>
            <a:ext cx="6354152" cy="6463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&amp; IP Filtering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1999990" y="1623984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6" y="667125"/>
            <a:ext cx="4072347" cy="64633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60F2D-B4D3-48F9-8EBE-A99F850E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050" y="2193860"/>
            <a:ext cx="7715898" cy="27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2" y="595360"/>
            <a:ext cx="4072347" cy="646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6D78E-4F21-4FE6-AE69-4307130EC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4" y="1425056"/>
            <a:ext cx="9691657" cy="20995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217309-39C9-4460-9931-61AA0D47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54" y="3582672"/>
            <a:ext cx="9691658" cy="27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3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r>
              <a:rPr lang="en-US" dirty="0"/>
              <a:t>Enabling PSREMOTING: </a:t>
            </a:r>
            <a:r>
              <a:rPr lang="en-US" dirty="0">
                <a:solidFill>
                  <a:srgbClr val="00B0F0"/>
                </a:solidFill>
              </a:rPr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6371" y="1862356"/>
          <a:ext cx="8819258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3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B135-2A30-4423-849E-8F5829EF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466784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How many slides do I have today?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B8B5-FD3D-441A-BE3D-60589A88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851517"/>
            <a:ext cx="8534400" cy="36152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00" b="1" dirty="0">
                <a:solidFill>
                  <a:srgbClr val="FFFF00"/>
                </a:solidFill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13921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125-15FD-4B92-8903-72D3BD34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8212"/>
            <a:ext cx="8534400" cy="1252781"/>
          </a:xfrm>
        </p:spPr>
        <p:txBody>
          <a:bodyPr/>
          <a:lstStyle/>
          <a:p>
            <a:pPr algn="ctr"/>
            <a:r>
              <a:rPr lang="en-US" dirty="0"/>
              <a:t>PS REMOTING: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A228-62D8-4996-8154-9D8780CE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41124"/>
            <a:ext cx="8534400" cy="40377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I’ve talked almost exclusively about </a:t>
            </a:r>
            <a:r>
              <a:rPr lang="en-US" sz="2400" b="1" dirty="0">
                <a:solidFill>
                  <a:srgbClr val="FFFF00"/>
                </a:solidFill>
              </a:rPr>
              <a:t>authenticating users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SSL &amp; certs </a:t>
            </a:r>
            <a:r>
              <a:rPr lang="en-US" sz="2400" b="1" dirty="0">
                <a:solidFill>
                  <a:srgbClr val="FFFF00"/>
                </a:solidFill>
              </a:rPr>
              <a:t>verify computer identities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SSL &amp; Certificates </a:t>
            </a:r>
            <a:r>
              <a:rPr lang="en-US" sz="2400" b="1" dirty="0">
                <a:solidFill>
                  <a:schemeClr val="tx1"/>
                </a:solidFill>
              </a:rPr>
              <a:t>allow PowerShell remoting to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use</a:t>
            </a:r>
            <a:r>
              <a:rPr lang="en-US" sz="2400" b="1" dirty="0">
                <a:solidFill>
                  <a:srgbClr val="33CC33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HTTPS port 5986 </a:t>
            </a:r>
            <a:r>
              <a:rPr lang="en-US" sz="2400" b="1" dirty="0">
                <a:solidFill>
                  <a:schemeClr val="tx1"/>
                </a:solidFill>
              </a:rPr>
              <a:t>in addition to HTTP port 5985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Logging activity </a:t>
            </a:r>
            <a:r>
              <a:rPr lang="en-US" sz="2400" b="1" dirty="0">
                <a:solidFill>
                  <a:srgbClr val="FF0000"/>
                </a:solidFill>
              </a:rPr>
              <a:t>is critical </a:t>
            </a:r>
            <a:r>
              <a:rPr lang="en-US" sz="2400" b="1" dirty="0">
                <a:solidFill>
                  <a:schemeClr val="tx1"/>
                </a:solidFill>
              </a:rPr>
              <a:t>for understanding what is happening </a:t>
            </a:r>
          </a:p>
        </p:txBody>
      </p:sp>
    </p:spTree>
    <p:extLst>
      <p:ext uri="{BB962C8B-B14F-4D97-AF65-F5344CB8AC3E}">
        <p14:creationId xmlns:p14="http://schemas.microsoft.com/office/powerpoint/2010/main" val="14006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679" y="335631"/>
            <a:ext cx="5304639" cy="1507067"/>
          </a:xfrm>
        </p:spPr>
        <p:txBody>
          <a:bodyPr/>
          <a:lstStyle/>
          <a:p>
            <a:pPr algn="ctr"/>
            <a:r>
              <a:rPr lang="en-US" dirty="0" err="1"/>
              <a:t>Powershell</a:t>
            </a:r>
            <a:r>
              <a:rPr lang="en-US" dirty="0"/>
              <a:t> Logging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E523E7B-4740-4889-BB2E-A07867633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332954"/>
              </p:ext>
            </p:extLst>
          </p:nvPr>
        </p:nvGraphicFramePr>
        <p:xfrm>
          <a:off x="2900597" y="1583734"/>
          <a:ext cx="6390805" cy="4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52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5026123" cy="1507067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2" name="Graphic 9" descr="Computer">
            <a:extLst>
              <a:ext uri="{FF2B5EF4-FFF2-40B4-BE49-F238E27FC236}">
                <a16:creationId xmlns:a16="http://schemas.microsoft.com/office/drawing/2014/main" id="{C4B09E1A-8559-432E-A567-C09D716E8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40" y="924676"/>
            <a:ext cx="3185108" cy="318510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Module logging </a:t>
            </a:r>
            <a:r>
              <a:rPr lang="en-US" b="1" dirty="0">
                <a:solidFill>
                  <a:srgbClr val="33CC33"/>
                </a:solidFill>
              </a:rPr>
              <a:t>grabs activity </a:t>
            </a:r>
            <a:r>
              <a:rPr lang="en-US" b="1" dirty="0">
                <a:solidFill>
                  <a:schemeClr val="tx1"/>
                </a:solidFill>
              </a:rPr>
              <a:t>related to specific modules </a:t>
            </a:r>
            <a:br>
              <a:rPr lang="en-US" b="1" dirty="0">
                <a:solidFill>
                  <a:schemeClr val="tx1"/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Example: logging all activity from the Active Directory Module cmdlets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Events are written to the </a:t>
            </a:r>
            <a:r>
              <a:rPr lang="en-US" b="1" dirty="0">
                <a:solidFill>
                  <a:srgbClr val="33CC33"/>
                </a:solidFill>
              </a:rPr>
              <a:t>Windows PowerShell log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Can produce a large volume of events. Increase log size to</a:t>
            </a:r>
            <a:r>
              <a:rPr lang="en-US" b="1" dirty="0">
                <a:solidFill>
                  <a:srgbClr val="FF66FF"/>
                </a:solidFill>
              </a:rPr>
              <a:t> 1 GB </a:t>
            </a:r>
            <a:r>
              <a:rPr lang="en-US" b="1" dirty="0">
                <a:solidFill>
                  <a:schemeClr val="tx1"/>
                </a:solidFill>
              </a:rPr>
              <a:t>if possible</a:t>
            </a:r>
          </a:p>
        </p:txBody>
      </p:sp>
    </p:spTree>
    <p:extLst>
      <p:ext uri="{BB962C8B-B14F-4D97-AF65-F5344CB8AC3E}">
        <p14:creationId xmlns:p14="http://schemas.microsoft.com/office/powerpoint/2010/main" val="29968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273161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1708508" y="5382916"/>
            <a:ext cx="8774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Computer Configuration &gt; Policies &gt; Administrative Templates &gt; </a:t>
            </a:r>
            <a:b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35453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8A49-B184-456D-8587-91827AE2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99" y="1374967"/>
            <a:ext cx="5328971" cy="382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ED2D7-01A4-4E1C-A9CE-173C33D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58" y="2326102"/>
            <a:ext cx="5119128" cy="22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01595"/>
            <a:ext cx="9109268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7410" name="Picture 2" descr="get-smbshare.png (748Ã143)">
            <a:extLst>
              <a:ext uri="{FF2B5EF4-FFF2-40B4-BE49-F238E27FC236}">
                <a16:creationId xmlns:a16="http://schemas.microsoft.com/office/drawing/2014/main" id="{822348B8-A2A8-4690-A8C5-90F23A7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" y="1341109"/>
            <a:ext cx="7124700" cy="13620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532A8-761A-40E2-BA0F-8727177C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6" y="1625028"/>
            <a:ext cx="7674797" cy="45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 block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F462D8-83CA-4742-807D-8AC7D28D700F}"/>
              </a:ext>
            </a:extLst>
          </p:cNvPr>
          <p:cNvSpPr txBox="1">
            <a:spLocks/>
          </p:cNvSpPr>
          <p:nvPr/>
        </p:nvSpPr>
        <p:spPr>
          <a:xfrm>
            <a:off x="5900057" y="534329"/>
            <a:ext cx="5340253" cy="413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Script Block logging </a:t>
            </a:r>
            <a:r>
              <a:rPr lang="en-US" sz="2400" b="1" dirty="0">
                <a:solidFill>
                  <a:srgbClr val="33CC33"/>
                </a:solidFill>
              </a:rPr>
              <a:t>records blocks of code as they are executed </a:t>
            </a:r>
            <a:r>
              <a:rPr lang="en-US" sz="2400" b="1" dirty="0">
                <a:solidFill>
                  <a:schemeClr val="tx1"/>
                </a:solidFill>
              </a:rPr>
              <a:t>by the PowerShell engine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Events are written to the Windows PowerShell log (Event IDs# 4104, 4105 &amp; 4106)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PowerShell 5.0 </a:t>
            </a:r>
            <a:r>
              <a:rPr lang="en-US" sz="2400" b="1" dirty="0">
                <a:solidFill>
                  <a:srgbClr val="33CC33"/>
                </a:solidFill>
              </a:rPr>
              <a:t>automatically logs code blocks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if the block’s contents match on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 list of suspicious commands or scripting techniques</a:t>
            </a:r>
            <a:r>
              <a:rPr lang="en-US" sz="2400" b="1" dirty="0">
                <a:solidFill>
                  <a:schemeClr val="tx1"/>
                </a:solidFill>
              </a:rPr>
              <a:t>, even if script block logging is not enabled.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Produces less logs than Module Logging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but still can be noisy.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0135DB24-AB40-4009-8CBF-7E22C187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0894" y="1025810"/>
            <a:ext cx="2883683" cy="288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308009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SCRIPT block Logging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1278557" y="5428721"/>
            <a:ext cx="9145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Computer Configuration &gt; Policies &gt; Administrative Templates &gt; </a:t>
            </a:r>
            <a:b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33CC33"/>
                </a:solidFill>
                <a:latin typeface="Consolas" panose="020B0609020204030204" pitchFamily="49" charset="0"/>
              </a:rPr>
              <a:t>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74496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SCRIPT block 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B50E9-C6B5-4B0C-889A-CBFD3210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2" y="1546203"/>
            <a:ext cx="7248956" cy="44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77012"/>
            <a:ext cx="10707332" cy="939514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SCRIPT block Logging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918DF-9289-45B3-95F8-A17188A9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17" y="1668264"/>
            <a:ext cx="9493321" cy="43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E37D-A20C-4AB0-AFD8-D3645F80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0A59-B9BB-4D9E-8115-FE6ADC97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</a:t>
            </a:r>
            <a:r>
              <a:rPr lang="en-US" b="1" dirty="0" err="1">
                <a:solidFill>
                  <a:schemeClr val="tx1"/>
                </a:solidFill>
              </a:rPr>
              <a:t>PSRemoting</a:t>
            </a:r>
            <a:r>
              <a:rPr lang="en-US" b="1" dirty="0">
                <a:solidFill>
                  <a:schemeClr val="tx1"/>
                </a:solidFill>
              </a:rPr>
              <a:t>? </a:t>
            </a:r>
          </a:p>
          <a:p>
            <a:r>
              <a:rPr lang="en-US" b="1" dirty="0">
                <a:solidFill>
                  <a:schemeClr val="tx1"/>
                </a:solidFill>
              </a:rPr>
              <a:t>How does it work and Is it safe? </a:t>
            </a:r>
          </a:p>
          <a:p>
            <a:r>
              <a:rPr lang="en-US" b="1" dirty="0">
                <a:solidFill>
                  <a:schemeClr val="tx1"/>
                </a:solidFill>
              </a:rPr>
              <a:t>PowerShell Authentication</a:t>
            </a:r>
          </a:p>
          <a:p>
            <a:r>
              <a:rPr lang="en-US" b="1" dirty="0">
                <a:solidFill>
                  <a:schemeClr val="tx1"/>
                </a:solidFill>
              </a:rPr>
              <a:t>WMI vs CIM</a:t>
            </a:r>
          </a:p>
          <a:p>
            <a:r>
              <a:rPr lang="en-US" b="1" dirty="0">
                <a:solidFill>
                  <a:schemeClr val="tx1"/>
                </a:solidFill>
              </a:rPr>
              <a:t>How to Enable Remoting</a:t>
            </a:r>
          </a:p>
          <a:p>
            <a:r>
              <a:rPr lang="en-US" b="1" dirty="0">
                <a:solidFill>
                  <a:schemeClr val="tx1"/>
                </a:solidFill>
              </a:rPr>
              <a:t>Controlling Access to Remote Nodes</a:t>
            </a:r>
          </a:p>
          <a:p>
            <a:r>
              <a:rPr lang="en-US" b="1" dirty="0">
                <a:solidFill>
                  <a:schemeClr val="tx1"/>
                </a:solidFill>
              </a:rPr>
              <a:t>Logging PS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812066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Transcription creates a unique record of every PowerShell session, including all input and output, exactly as it appears in the session.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Transcripts are written to </a:t>
            </a:r>
            <a:r>
              <a:rPr lang="en-US" sz="2400" b="1" dirty="0">
                <a:solidFill>
                  <a:srgbClr val="33CC33"/>
                </a:solidFill>
              </a:rPr>
              <a:t>text files</a:t>
            </a:r>
            <a:r>
              <a:rPr lang="en-US" sz="2400" b="1" dirty="0">
                <a:solidFill>
                  <a:schemeClr val="tx1"/>
                </a:solidFill>
              </a:rPr>
              <a:t>, broken out by user and session. 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WARNING: Transcription will </a:t>
            </a:r>
            <a:r>
              <a:rPr lang="en-US" sz="2400" b="1" dirty="0">
                <a:solidFill>
                  <a:srgbClr val="33CC33"/>
                </a:solidFill>
              </a:rPr>
              <a:t>capture passwords </a:t>
            </a:r>
            <a:r>
              <a:rPr lang="en-US" sz="2400" b="1" dirty="0">
                <a:solidFill>
                  <a:schemeClr val="tx1"/>
                </a:solidFill>
              </a:rPr>
              <a:t>to the log in 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clear text! </a:t>
            </a:r>
          </a:p>
        </p:txBody>
      </p:sp>
    </p:spTree>
    <p:extLst>
      <p:ext uri="{BB962C8B-B14F-4D97-AF65-F5344CB8AC3E}">
        <p14:creationId xmlns:p14="http://schemas.microsoft.com/office/powerpoint/2010/main" val="1431127379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904345"/>
            <a:ext cx="10092035" cy="969472"/>
          </a:xfrm>
        </p:spPr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Logging: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common config for transcription is to </a:t>
            </a:r>
            <a:r>
              <a:rPr lang="en-US" sz="2400" b="1" dirty="0">
                <a:solidFill>
                  <a:srgbClr val="33CC33"/>
                </a:solidFill>
              </a:rPr>
              <a:t>write the logs to a local folder </a:t>
            </a:r>
            <a:r>
              <a:rPr lang="en-US" sz="2400" b="1" dirty="0">
                <a:solidFill>
                  <a:schemeClr val="tx1"/>
                </a:solidFill>
              </a:rPr>
              <a:t>on each pc you want to capture history 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Then, </a:t>
            </a:r>
            <a:r>
              <a:rPr lang="en-US" sz="2400" b="1" dirty="0">
                <a:solidFill>
                  <a:srgbClr val="33CC33"/>
                </a:solidFill>
              </a:rPr>
              <a:t>create a scheduled task that sweeps the logs off </a:t>
            </a:r>
            <a:r>
              <a:rPr lang="en-US" sz="2400" b="1" dirty="0">
                <a:solidFill>
                  <a:schemeClr val="tx1"/>
                </a:solidFill>
              </a:rPr>
              <a:t>each machine into a share on a server once a day.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Finally </a:t>
            </a:r>
            <a:r>
              <a:rPr lang="en-US" sz="2400" b="1" dirty="0">
                <a:solidFill>
                  <a:srgbClr val="33CC33"/>
                </a:solidFill>
              </a:rPr>
              <a:t>compress the text files </a:t>
            </a:r>
            <a:r>
              <a:rPr lang="en-US" sz="2400" b="1" dirty="0">
                <a:solidFill>
                  <a:schemeClr val="tx1"/>
                </a:solidFill>
              </a:rPr>
              <a:t>in a daily zipped archive. </a:t>
            </a:r>
          </a:p>
        </p:txBody>
      </p:sp>
    </p:spTree>
    <p:extLst>
      <p:ext uri="{BB962C8B-B14F-4D97-AF65-F5344CB8AC3E}">
        <p14:creationId xmlns:p14="http://schemas.microsoft.com/office/powerpoint/2010/main" val="315352967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10683"/>
            <a:ext cx="10707332" cy="939514"/>
          </a:xfrm>
        </p:spPr>
        <p:txBody>
          <a:bodyPr/>
          <a:lstStyle/>
          <a:p>
            <a:pPr algn="ctr"/>
            <a:r>
              <a:rPr lang="en-US" dirty="0"/>
              <a:t>PowerShell Logging: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Transcription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C0743-F64D-49F7-99B8-4598F072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826" y="1543017"/>
            <a:ext cx="6508348" cy="47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388" y="318405"/>
            <a:ext cx="8737224" cy="939514"/>
          </a:xfrm>
        </p:spPr>
        <p:txBody>
          <a:bodyPr/>
          <a:lstStyle/>
          <a:p>
            <a:r>
              <a:rPr lang="en-US" dirty="0"/>
              <a:t>PowerShell Logging: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Transcription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6B1C6-A495-4549-AC1F-984A4E93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28" y="1257919"/>
            <a:ext cx="6600344" cy="49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PSLogging</a:t>
            </a:r>
            <a:r>
              <a:rPr lang="en-US" dirty="0"/>
              <a:t>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498601"/>
              </p:ext>
            </p:extLst>
          </p:nvPr>
        </p:nvGraphicFramePr>
        <p:xfrm>
          <a:off x="1082180" y="1862356"/>
          <a:ext cx="10008066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8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9DEB-6C89-477C-9B7F-09A0DA51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33" y="410547"/>
            <a:ext cx="9808760" cy="11569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PS REMOTING &amp; LOGGING: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Wrapping it all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58C8CC-0736-40A7-918B-37D32B62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501233"/>
              </p:ext>
            </p:extLst>
          </p:nvPr>
        </p:nvGraphicFramePr>
        <p:xfrm>
          <a:off x="1674113" y="1466897"/>
          <a:ext cx="8534400" cy="486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773143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7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D50-E468-4BAD-8F80-5CC99FB9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64" y="5589142"/>
            <a:ext cx="8534400" cy="775127"/>
          </a:xfrm>
        </p:spPr>
        <p:txBody>
          <a:bodyPr/>
          <a:lstStyle/>
          <a:p>
            <a:r>
              <a:rPr lang="en-US" dirty="0"/>
              <a:t>PS Saturday: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Raleigh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BA1F86-3570-4253-8548-6B011F61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42" y="493731"/>
            <a:ext cx="3819961" cy="49198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6F06E6-67C0-4C63-855B-A75EBD0D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638805"/>
            <a:ext cx="6614445" cy="462365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NC State Campus: </a:t>
            </a:r>
            <a:r>
              <a:rPr lang="en-US" sz="2400" b="1" dirty="0">
                <a:solidFill>
                  <a:srgbClr val="FF66FF"/>
                </a:solidFill>
              </a:rPr>
              <a:t>Sept 21</a:t>
            </a:r>
            <a:r>
              <a:rPr lang="en-US" sz="2400" b="1" baseline="30000" dirty="0">
                <a:solidFill>
                  <a:srgbClr val="FF66FF"/>
                </a:solidFill>
              </a:rPr>
              <a:t>st</a:t>
            </a:r>
            <a:r>
              <a:rPr lang="en-US" sz="2400" b="1" dirty="0">
                <a:solidFill>
                  <a:srgbClr val="FF66FF"/>
                </a:solidFill>
              </a:rPr>
              <a:t> &amp; 22</a:t>
            </a:r>
            <a:r>
              <a:rPr lang="en-US" sz="2400" b="1" baseline="30000" dirty="0">
                <a:solidFill>
                  <a:srgbClr val="FF66FF"/>
                </a:solidFill>
              </a:rPr>
              <a:t>nd</a:t>
            </a:r>
            <a:endParaRPr lang="en-US" sz="2400" b="1" dirty="0">
              <a:solidFill>
                <a:srgbClr val="FF66FF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33CC33"/>
                </a:solidFill>
              </a:rPr>
              <a:t>18 speakers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Sunday: </a:t>
            </a:r>
            <a:r>
              <a:rPr lang="en-US" sz="2400" b="1" dirty="0" err="1">
                <a:solidFill>
                  <a:schemeClr val="tx1"/>
                </a:solidFill>
              </a:rPr>
              <a:t>CyberOps</a:t>
            </a:r>
            <a:r>
              <a:rPr lang="en-US" sz="2400" b="1" dirty="0">
                <a:solidFill>
                  <a:schemeClr val="tx1"/>
                </a:solidFill>
              </a:rPr>
              <a:t> &amp; PowerShell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33CC33"/>
                </a:solidFill>
              </a:rPr>
              <a:t>6 </a:t>
            </a:r>
            <a:r>
              <a:rPr lang="en-US" sz="2400" b="1" dirty="0" err="1">
                <a:solidFill>
                  <a:srgbClr val="33CC33"/>
                </a:solidFill>
              </a:rPr>
              <a:t>hr</a:t>
            </a:r>
            <a:r>
              <a:rPr lang="en-US" sz="2400" b="1" dirty="0">
                <a:solidFill>
                  <a:srgbClr val="33CC33"/>
                </a:solidFill>
              </a:rPr>
              <a:t> deep dive on offensive &amp; </a:t>
            </a:r>
            <a:br>
              <a:rPr lang="en-US" sz="2400" b="1" dirty="0">
                <a:solidFill>
                  <a:srgbClr val="33CC33"/>
                </a:solidFill>
              </a:rPr>
            </a:br>
            <a:r>
              <a:rPr lang="en-US" sz="2400" b="1" dirty="0">
                <a:solidFill>
                  <a:srgbClr val="33CC33"/>
                </a:solidFill>
              </a:rPr>
              <a:t>defensive tactics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66FF"/>
                </a:solidFill>
              </a:rPr>
              <a:t>www.rtpsug.com/pssaturday</a:t>
            </a:r>
          </a:p>
        </p:txBody>
      </p:sp>
    </p:spTree>
    <p:extLst>
      <p:ext uri="{BB962C8B-B14F-4D97-AF65-F5344CB8AC3E}">
        <p14:creationId xmlns:p14="http://schemas.microsoft.com/office/powerpoint/2010/main" val="4248138795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B8578-65CE-4B6C-B9E1-29693731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Thank you !</a:t>
            </a:r>
          </a:p>
        </p:txBody>
      </p:sp>
      <p:sp useBgFill="1">
        <p:nvSpPr>
          <p:cNvPr id="48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Sunglasses Face with Solid Fill">
            <a:extLst>
              <a:ext uri="{FF2B5EF4-FFF2-40B4-BE49-F238E27FC236}">
                <a16:creationId xmlns:a16="http://schemas.microsoft.com/office/drawing/2014/main" id="{8CF23866-A029-46E8-B27C-8AD39FB99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354" y="1097060"/>
            <a:ext cx="4334162" cy="4334162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368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65000"/>
                <a:lumOff val="35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E37D-A20C-4AB0-AFD8-D3645F80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So why do I need to know this?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0A59-B9BB-4D9E-8115-FE6ADC97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Eliminate FUD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You need to know </a:t>
            </a:r>
            <a:r>
              <a:rPr lang="en-US" sz="2800" b="1" dirty="0">
                <a:solidFill>
                  <a:srgbClr val="FFFF00"/>
                </a:solidFill>
              </a:rPr>
              <a:t>what runs</a:t>
            </a:r>
            <a:r>
              <a:rPr lang="en-US" sz="2800" b="1" dirty="0">
                <a:solidFill>
                  <a:schemeClr val="tx1"/>
                </a:solidFill>
              </a:rPr>
              <a:t> on your network 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how things run</a:t>
            </a:r>
          </a:p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Knowledge is Power!</a:t>
            </a:r>
          </a:p>
        </p:txBody>
      </p:sp>
    </p:spTree>
    <p:extLst>
      <p:ext uri="{BB962C8B-B14F-4D97-AF65-F5344CB8AC3E}">
        <p14:creationId xmlns:p14="http://schemas.microsoft.com/office/powerpoint/2010/main" val="1999391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351-3F5F-4416-A135-70C4EDE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6631-1F64-4AAF-924C-A3F2BBCC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360508" cy="40195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PowerShell Remoting is a feature in PowerShell that lets admins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securely</a:t>
            </a:r>
            <a:r>
              <a:rPr lang="en-US" sz="2400" b="1" dirty="0">
                <a:solidFill>
                  <a:schemeClr val="tx1"/>
                </a:solidFill>
              </a:rPr>
              <a:t> run commands on remote systems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PS Remoting runs via the </a:t>
            </a:r>
            <a:r>
              <a:rPr lang="en-US" sz="2400" b="1" dirty="0">
                <a:solidFill>
                  <a:srgbClr val="FFFF00"/>
                </a:solidFill>
              </a:rPr>
              <a:t>Windows Remote Management (WinRM) </a:t>
            </a:r>
            <a:r>
              <a:rPr lang="en-US" sz="2400" b="1" dirty="0">
                <a:solidFill>
                  <a:schemeClr val="tx1"/>
                </a:solidFill>
              </a:rPr>
              <a:t>service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WInRM</a:t>
            </a:r>
            <a:r>
              <a:rPr lang="en-US" sz="2400" b="1" dirty="0">
                <a:solidFill>
                  <a:schemeClr val="tx1"/>
                </a:solidFill>
              </a:rPr>
              <a:t> uses the </a:t>
            </a:r>
            <a:r>
              <a:rPr lang="en-US" sz="2400" b="1" dirty="0">
                <a:solidFill>
                  <a:srgbClr val="FFFF00"/>
                </a:solidFill>
              </a:rPr>
              <a:t>Web Services for Management 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FF00"/>
                </a:solidFill>
              </a:rPr>
              <a:t>WS-MAN)</a:t>
            </a:r>
            <a:r>
              <a:rPr lang="en-US" sz="2400" b="1" dirty="0">
                <a:solidFill>
                  <a:schemeClr val="tx1"/>
                </a:solidFill>
              </a:rPr>
              <a:t> protocol to make </a:t>
            </a:r>
            <a:r>
              <a:rPr lang="en-US" sz="2400" b="1" dirty="0">
                <a:solidFill>
                  <a:srgbClr val="FF0000"/>
                </a:solidFill>
              </a:rPr>
              <a:t>secure, authenticated and encrypted connections </a:t>
            </a:r>
            <a:r>
              <a:rPr lang="en-US" sz="2400" b="1" dirty="0">
                <a:solidFill>
                  <a:schemeClr val="tx1"/>
                </a:solidFill>
              </a:rPr>
              <a:t>between computers</a:t>
            </a:r>
          </a:p>
          <a:p>
            <a:pPr marL="0" indent="0">
              <a:buNone/>
            </a:pPr>
            <a:endParaRPr lang="en-US" sz="12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WS-Man is an</a:t>
            </a:r>
            <a:r>
              <a:rPr lang="en-US" sz="2400" b="1" dirty="0">
                <a:solidFill>
                  <a:srgbClr val="FFFF00"/>
                </a:solidFill>
              </a:rPr>
              <a:t> open standard </a:t>
            </a:r>
            <a:r>
              <a:rPr lang="en-US" sz="2400" b="1" dirty="0">
                <a:solidFill>
                  <a:schemeClr val="tx1"/>
                </a:solidFill>
              </a:rPr>
              <a:t>for exchanging management data securely</a:t>
            </a:r>
          </a:p>
        </p:txBody>
      </p:sp>
    </p:spTree>
    <p:extLst>
      <p:ext uri="{BB962C8B-B14F-4D97-AF65-F5344CB8AC3E}">
        <p14:creationId xmlns:p14="http://schemas.microsoft.com/office/powerpoint/2010/main" val="2390739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67D-E413-4756-8B0D-ACA88E7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75302-4FAE-4EED-9E68-71A77A751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524526"/>
              </p:ext>
            </p:extLst>
          </p:nvPr>
        </p:nvGraphicFramePr>
        <p:xfrm>
          <a:off x="895739" y="2519003"/>
          <a:ext cx="9937102" cy="240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8" name="Graphic 27" descr="Monitor">
            <a:extLst>
              <a:ext uri="{FF2B5EF4-FFF2-40B4-BE49-F238E27FC236}">
                <a16:creationId xmlns:a16="http://schemas.microsoft.com/office/drawing/2014/main" id="{676CE333-1B18-4664-9A49-299F9122EF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400" y="362853"/>
            <a:ext cx="1542497" cy="15741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7F10D4-F935-43F6-92B0-86F9507D05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48897" y="886879"/>
            <a:ext cx="646633" cy="526065"/>
          </a:xfrm>
          <a:prstGeom prst="rect">
            <a:avLst/>
          </a:prstGeom>
        </p:spPr>
      </p:pic>
      <p:pic>
        <p:nvPicPr>
          <p:cNvPr id="33" name="Graphic 32" descr="Monitor">
            <a:extLst>
              <a:ext uri="{FF2B5EF4-FFF2-40B4-BE49-F238E27FC236}">
                <a16:creationId xmlns:a16="http://schemas.microsoft.com/office/drawing/2014/main" id="{DB8BC195-852D-4414-AFFF-C483E3A754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69680" y="362853"/>
            <a:ext cx="1542497" cy="1574117"/>
          </a:xfrm>
          <a:prstGeom prst="rect">
            <a:avLst/>
          </a:prstGeom>
        </p:spPr>
      </p:pic>
      <p:pic>
        <p:nvPicPr>
          <p:cNvPr id="1038" name="Picture 14" descr="Image result for processing icon">
            <a:extLst>
              <a:ext uri="{FF2B5EF4-FFF2-40B4-BE49-F238E27FC236}">
                <a16:creationId xmlns:a16="http://schemas.microsoft.com/office/drawing/2014/main" id="{0B85E6E7-23F0-47BE-BC86-7166B370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57" y="1573728"/>
            <a:ext cx="726484" cy="7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CB1CEF-A25E-463B-B57D-FE502EBCD786}"/>
              </a:ext>
            </a:extLst>
          </p:cNvPr>
          <p:cNvSpPr txBox="1"/>
          <p:nvPr/>
        </p:nvSpPr>
        <p:spPr>
          <a:xfrm>
            <a:off x="4377893" y="146344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http 5985 / https 5986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3E39E4-B125-4D20-8BD2-F1AA11A63F6E}"/>
              </a:ext>
            </a:extLst>
          </p:cNvPr>
          <p:cNvCxnSpPr>
            <a:cxnSpLocks/>
          </p:cNvCxnSpPr>
          <p:nvPr/>
        </p:nvCxnSpPr>
        <p:spPr>
          <a:xfrm flipV="1">
            <a:off x="2252428" y="742737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952E75-7E16-4AD5-8590-A513158473FB}"/>
              </a:ext>
            </a:extLst>
          </p:cNvPr>
          <p:cNvCxnSpPr>
            <a:cxnSpLocks/>
          </p:cNvCxnSpPr>
          <p:nvPr/>
        </p:nvCxnSpPr>
        <p:spPr>
          <a:xfrm flipV="1">
            <a:off x="2208696" y="1487835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BE15B12-2A51-4B9A-B979-3D12605218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2316" y="886879"/>
            <a:ext cx="646633" cy="52606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5D346E-41B6-4A32-9D31-FE7E638CCEE5}"/>
              </a:ext>
            </a:extLst>
          </p:cNvPr>
          <p:cNvSpPr txBox="1"/>
          <p:nvPr/>
        </p:nvSpPr>
        <p:spPr>
          <a:xfrm>
            <a:off x="3837422" y="1567638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Encrypted connection (256 bit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722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1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722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20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1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PSREMOTING SAFE?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2858E-3D20-4A5A-9E37-AE7A3F89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E7CB5-D308-4B26-9FA3-63C1CC661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8" y="263785"/>
            <a:ext cx="8497486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E2841-B823-4F57-B42F-B50FC6436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45" y="661195"/>
            <a:ext cx="7944959" cy="16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E56BD-2129-463D-8A22-5E89329D1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72" y="1499661"/>
            <a:ext cx="11060068" cy="180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DFA9E-6745-439B-8481-C4D8F745D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9683" y="972425"/>
            <a:ext cx="6613857" cy="3291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A8A67C-5C8E-4BA2-8804-ADF2C1DB81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38" y="2182548"/>
            <a:ext cx="6716062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7EB-68FB-4F70-BCDB-41E895DA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Who needs malware?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9CB1-24A8-4FF0-9892-50364653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02788" cy="361526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IBM says </a:t>
            </a:r>
            <a:r>
              <a:rPr lang="en-US" sz="2400" b="1" dirty="0">
                <a:solidFill>
                  <a:srgbClr val="FFFF00"/>
                </a:solidFill>
              </a:rPr>
              <a:t>most hackers just PowerShell through boxes now</a:t>
            </a:r>
            <a:r>
              <a:rPr lang="en-US" sz="2400" b="1" dirty="0">
                <a:solidFill>
                  <a:schemeClr val="tx1"/>
                </a:solidFill>
              </a:rPr>
              <a:t>, leaving little in the way of footprints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IBM's X-Force, found that in 2018 </a:t>
            </a:r>
            <a:r>
              <a:rPr lang="en-US" sz="2400" b="1" dirty="0">
                <a:solidFill>
                  <a:srgbClr val="FFFF00"/>
                </a:solidFill>
              </a:rPr>
              <a:t>just 43 percent of the attacks it analyzed utilized any sort of locally installed files</a:t>
            </a:r>
            <a:r>
              <a:rPr lang="en-US" sz="2400" b="1" dirty="0">
                <a:solidFill>
                  <a:schemeClr val="tx1"/>
                </a:solidFill>
              </a:rPr>
              <a:t>. Rather, the hackers utilized PowerShell scripts to execute their dirty deeds in memory </a:t>
            </a:r>
            <a:r>
              <a:rPr lang="en-US" sz="2400" b="1" dirty="0">
                <a:solidFill>
                  <a:srgbClr val="FF0000"/>
                </a:solidFill>
              </a:rPr>
              <a:t>without significantly touching file systems</a:t>
            </a:r>
            <a:r>
              <a:rPr lang="en-US" sz="2400" b="1" dirty="0">
                <a:solidFill>
                  <a:schemeClr val="tx1"/>
                </a:solidFill>
              </a:rPr>
              <a:t>, if at all.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217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6483</TotalTime>
  <Words>1478</Words>
  <Application>Microsoft Office PowerPoint</Application>
  <PresentationFormat>Widescreen</PresentationFormat>
  <Paragraphs>289</Paragraphs>
  <Slides>47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Franklin Gothic Book</vt:lpstr>
      <vt:lpstr>Franklin Gothic Medium</vt:lpstr>
      <vt:lpstr>Wingdings 3</vt:lpstr>
      <vt:lpstr>Slice</vt:lpstr>
      <vt:lpstr>PS Remoting</vt:lpstr>
      <vt:lpstr>Who am i? </vt:lpstr>
      <vt:lpstr>How many slides do I have today? </vt:lpstr>
      <vt:lpstr>Agenda for today</vt:lpstr>
      <vt:lpstr>So why do I need to know this? </vt:lpstr>
      <vt:lpstr>What is PSRemoting?</vt:lpstr>
      <vt:lpstr>How Does Psremoting work?</vt:lpstr>
      <vt:lpstr>Is PSREMOTING SAFE?</vt:lpstr>
      <vt:lpstr>Who needs malware? </vt:lpstr>
      <vt:lpstr>How is Powershell used by attackers?</vt:lpstr>
      <vt:lpstr>Is PSREMOTING SAFE?</vt:lpstr>
      <vt:lpstr>PSREMOTING is the connection &amp; HANDSHAKE between NODES….</vt:lpstr>
      <vt:lpstr>Powershell authentication</vt:lpstr>
      <vt:lpstr>Powershell authentication</vt:lpstr>
      <vt:lpstr>CIM vs WMI: What’s the difference?</vt:lpstr>
      <vt:lpstr>CIM vs WMI: What’s the difference?</vt:lpstr>
      <vt:lpstr>CIM vs WMI: What’s the difference?</vt:lpstr>
      <vt:lpstr>CIM vs WMI: What’s the difference?</vt:lpstr>
      <vt:lpstr>Enabling PSREMOTING VIA POWERSHELL</vt:lpstr>
      <vt:lpstr>Enabling PSREMOTING VIA GROUP POLICY</vt:lpstr>
      <vt:lpstr>Enabling PSREMOTING VIA GROUP POLICY</vt:lpstr>
      <vt:lpstr>Enabling PSREMOTING VIA GROUP POLICY</vt:lpstr>
      <vt:lpstr>Enabling PSREMOTING VIA GROUP POLICY</vt:lpstr>
      <vt:lpstr>Controlling access to remote nodes</vt:lpstr>
      <vt:lpstr>Controlling access to remote nodes</vt:lpstr>
      <vt:lpstr>PSRemoting &amp; IP Filtering</vt:lpstr>
      <vt:lpstr>Trusted hosts</vt:lpstr>
      <vt:lpstr>Trusted hosts</vt:lpstr>
      <vt:lpstr>Enabling PSREMOTING: Summary</vt:lpstr>
      <vt:lpstr>PS REMOTING: What ELSE?</vt:lpstr>
      <vt:lpstr>Powershell Logging</vt:lpstr>
      <vt:lpstr>Powershell Logging: Module LogginG</vt:lpstr>
      <vt:lpstr>Powershell Logging: Module LogginG</vt:lpstr>
      <vt:lpstr>Powershell Logging: Module LogginG</vt:lpstr>
      <vt:lpstr>Powershell Logging: Module LogginG</vt:lpstr>
      <vt:lpstr>Powershell Logging: Script block LogginG</vt:lpstr>
      <vt:lpstr>Powershell Logging: SCRIPT block Logging</vt:lpstr>
      <vt:lpstr>Powershell Logging: SCRIPT block Logging</vt:lpstr>
      <vt:lpstr>Powershell Logging: SCRIPT block Logging</vt:lpstr>
      <vt:lpstr>Powershell Logging: TRANSCRIPTION</vt:lpstr>
      <vt:lpstr>Powershell Logging: TRANSCRIPTION</vt:lpstr>
      <vt:lpstr>PowerShell Logging: Transcription</vt:lpstr>
      <vt:lpstr>PowerShell Logging: Transcription</vt:lpstr>
      <vt:lpstr>PSLogging: Summary</vt:lpstr>
      <vt:lpstr>PS REMOTING &amp; LOGGING: Wrapping it all up</vt:lpstr>
      <vt:lpstr>PS Saturday: Raleigh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PowerShell?</dc:title>
  <dc:creator>Kanakos, Michael</dc:creator>
  <cp:lastModifiedBy>Kanakos, Michael</cp:lastModifiedBy>
  <cp:revision>163</cp:revision>
  <dcterms:created xsi:type="dcterms:W3CDTF">2019-07-18T03:49:21Z</dcterms:created>
  <dcterms:modified xsi:type="dcterms:W3CDTF">2019-08-14T00:49:05Z</dcterms:modified>
</cp:coreProperties>
</file>