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  <p:sldMasterId id="2147483687" r:id="rId2"/>
  </p:sldMasterIdLst>
  <p:sldIdLst>
    <p:sldId id="304" r:id="rId3"/>
    <p:sldId id="272" r:id="rId4"/>
    <p:sldId id="262" r:id="rId5"/>
    <p:sldId id="256" r:id="rId6"/>
    <p:sldId id="264" r:id="rId7"/>
    <p:sldId id="259" r:id="rId8"/>
    <p:sldId id="258" r:id="rId9"/>
    <p:sldId id="266" r:id="rId10"/>
    <p:sldId id="265" r:id="rId11"/>
    <p:sldId id="263" r:id="rId12"/>
    <p:sldId id="267" r:id="rId13"/>
    <p:sldId id="257" r:id="rId14"/>
    <p:sldId id="299" r:id="rId15"/>
    <p:sldId id="269" r:id="rId16"/>
    <p:sldId id="270" r:id="rId17"/>
    <p:sldId id="271" r:id="rId18"/>
    <p:sldId id="261" r:id="rId19"/>
    <p:sldId id="275" r:id="rId20"/>
    <p:sldId id="278" r:id="rId21"/>
    <p:sldId id="279" r:id="rId22"/>
    <p:sldId id="280" r:id="rId23"/>
    <p:sldId id="277" r:id="rId24"/>
    <p:sldId id="281" r:id="rId25"/>
    <p:sldId id="283" r:id="rId26"/>
    <p:sldId id="284" r:id="rId27"/>
    <p:sldId id="303" r:id="rId28"/>
    <p:sldId id="301" r:id="rId29"/>
    <p:sldId id="274" r:id="rId30"/>
    <p:sldId id="285" r:id="rId31"/>
    <p:sldId id="286" r:id="rId32"/>
    <p:sldId id="287" r:id="rId33"/>
    <p:sldId id="288" r:id="rId34"/>
    <p:sldId id="292" r:id="rId35"/>
    <p:sldId id="289" r:id="rId36"/>
    <p:sldId id="290" r:id="rId37"/>
    <p:sldId id="291" r:id="rId38"/>
    <p:sldId id="293" r:id="rId39"/>
    <p:sldId id="294" r:id="rId40"/>
    <p:sldId id="295" r:id="rId41"/>
    <p:sldId id="297" r:id="rId42"/>
    <p:sldId id="282" r:id="rId43"/>
    <p:sldId id="302" r:id="rId44"/>
    <p:sldId id="273" r:id="rId45"/>
    <p:sldId id="298" r:id="rId46"/>
    <p:sldId id="30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162BD01-CF5B-4ADE-B8CD-F570FE3234F1}" type="presOf" srcId="{E2197532-A72D-4E73-A239-42379B9362A6}" destId="{0EDF3677-9D12-4A9F-ADCD-04DB3A038DF2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FDC46F64-F572-4BC5-AD2C-B4FC2A08B710}" type="presOf" srcId="{26E91640-690C-4B73-B199-35CBEF6B3341}" destId="{95C45C43-86C5-4A35-A378-769AA92B3CFE}" srcOrd="0" destOrd="0" presId="urn:microsoft.com/office/officeart/2005/8/layout/venn1"/>
    <dgm:cxn modelId="{9CF8FF74-7048-4B1B-B47A-D14D9451FABB}" type="presOf" srcId="{D53A1236-3E59-4DA3-B52E-A6434645291C}" destId="{D90550B6-546A-4765-9C72-A11C9F961E6F}" srcOrd="0" destOrd="0" presId="urn:microsoft.com/office/officeart/2005/8/layout/venn1"/>
    <dgm:cxn modelId="{F5ECDE8E-2DDF-4087-B413-9537BE284F64}" type="presOf" srcId="{78CE65E5-A55C-4769-96A1-D0095D4ED136}" destId="{99635338-FE25-4F4F-BD39-9B0D3BD74049}" srcOrd="1" destOrd="0" presId="urn:microsoft.com/office/officeart/2005/8/layout/venn1"/>
    <dgm:cxn modelId="{98C3239D-B118-4228-B28A-ED8E7777208E}" type="presOf" srcId="{D53A1236-3E59-4DA3-B52E-A6434645291C}" destId="{C3511A99-2979-4218-AB43-0D2332D5CC2D}" srcOrd="1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8339EACA-4A88-413C-A35E-73463561A8F5}" type="presOf" srcId="{78CE65E5-A55C-4769-96A1-D0095D4ED136}" destId="{D8F183EB-4510-43DC-87EB-B60218D2B078}" srcOrd="0" destOrd="0" presId="urn:microsoft.com/office/officeart/2005/8/layout/venn1"/>
    <dgm:cxn modelId="{C26462ED-2DB4-4412-A502-F81D685B17B7}" type="presOf" srcId="{26E91640-690C-4B73-B199-35CBEF6B3341}" destId="{79614DE5-2712-4578-8BF3-6138C14E4B36}" srcOrd="1" destOrd="0" presId="urn:microsoft.com/office/officeart/2005/8/layout/venn1"/>
    <dgm:cxn modelId="{83CFA149-F581-43DD-A44D-29963EE62447}" type="presParOf" srcId="{0EDF3677-9D12-4A9F-ADCD-04DB3A038DF2}" destId="{D90550B6-546A-4765-9C72-A11C9F961E6F}" srcOrd="0" destOrd="0" presId="urn:microsoft.com/office/officeart/2005/8/layout/venn1"/>
    <dgm:cxn modelId="{E1DBEF21-5BDC-4F76-B7A5-2A0D0F104FC9}" type="presParOf" srcId="{0EDF3677-9D12-4A9F-ADCD-04DB3A038DF2}" destId="{C3511A99-2979-4218-AB43-0D2332D5CC2D}" srcOrd="1" destOrd="0" presId="urn:microsoft.com/office/officeart/2005/8/layout/venn1"/>
    <dgm:cxn modelId="{53AF1653-E00B-45F0-8C7B-5828165B2F14}" type="presParOf" srcId="{0EDF3677-9D12-4A9F-ADCD-04DB3A038DF2}" destId="{D8F183EB-4510-43DC-87EB-B60218D2B078}" srcOrd="2" destOrd="0" presId="urn:microsoft.com/office/officeart/2005/8/layout/venn1"/>
    <dgm:cxn modelId="{4816EEC7-6250-4CFB-A6B2-09C5C9388001}" type="presParOf" srcId="{0EDF3677-9D12-4A9F-ADCD-04DB3A038DF2}" destId="{99635338-FE25-4F4F-BD39-9B0D3BD74049}" srcOrd="3" destOrd="0" presId="urn:microsoft.com/office/officeart/2005/8/layout/venn1"/>
    <dgm:cxn modelId="{DB7D8146-4CA5-41AD-87B9-BC2BDBDCBEEB}" type="presParOf" srcId="{0EDF3677-9D12-4A9F-ADCD-04DB3A038DF2}" destId="{95C45C43-86C5-4A35-A378-769AA92B3CFE}" srcOrd="4" destOrd="0" presId="urn:microsoft.com/office/officeart/2005/8/layout/venn1"/>
    <dgm:cxn modelId="{7EF93DB4-96AF-4908-B73A-72705D351CD0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up the </a:t>
          </a:r>
          <a:r>
            <a:rPr lang="en-US" b="1" dirty="0" err="1"/>
            <a:t>eventlog</a:t>
          </a:r>
          <a:r>
            <a:rPr lang="en-US" b="1" dirty="0"/>
            <a:t> quickly. </a:t>
          </a:r>
          <a:br>
            <a:rPr lang="en-US" b="1" dirty="0"/>
          </a:br>
          <a:br>
            <a:rPr lang="en-US" b="1" dirty="0"/>
          </a:br>
          <a:r>
            <a:rPr lang="en-US" b="1" dirty="0"/>
            <a:t>Increase log size to 1GB or greater 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 custScaleY="126327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 custScaleY="126327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 custScaleY="126327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 custScaleX="148144" custScaleY="126327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 custScaleY="126327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0077129"/>
                <a:satOff val="-4709"/>
                <a:lumOff val="-529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0077129"/>
                <a:satOff val="-4709"/>
                <a:lumOff val="-529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357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Three different logging options</a:t>
          </a:r>
          <a:endParaRPr lang="en-US" sz="1500" kern="1200" dirty="0"/>
        </a:p>
      </dsp:txBody>
      <dsp:txXfrm>
        <a:off x="44940" y="637908"/>
        <a:ext cx="1329543" cy="1426770"/>
      </dsp:txXfrm>
    </dsp:sp>
    <dsp:sp modelId="{F786469A-65F6-4D0F-88D9-08322B919C4D}">
      <dsp:nvSpPr>
        <dsp:cNvPr id="0" name=""/>
        <dsp:cNvSpPr/>
      </dsp:nvSpPr>
      <dsp:spPr>
        <a:xfrm>
          <a:off x="155707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7074" y="1246220"/>
        <a:ext cx="209581" cy="210145"/>
      </dsp:txXfrm>
    </dsp:sp>
    <dsp:sp modelId="{6D67AE28-6B95-4EA2-9047-BC6EEDCD4178}">
      <dsp:nvSpPr>
        <dsp:cNvPr id="0" name=""/>
        <dsp:cNvSpPr/>
      </dsp:nvSpPr>
      <dsp:spPr>
        <a:xfrm>
          <a:off x="198075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9876"/>
            <a:satOff val="-20565"/>
            <a:lumOff val="11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Two options write to event logs</a:t>
          </a:r>
          <a:endParaRPr lang="en-US" sz="1500" kern="1200" dirty="0"/>
        </a:p>
      </dsp:txBody>
      <dsp:txXfrm>
        <a:off x="2022120" y="637908"/>
        <a:ext cx="1329543" cy="1426770"/>
      </dsp:txXfrm>
    </dsp:sp>
    <dsp:sp modelId="{79C55D41-E5AC-439C-B991-9E34E63C9561}">
      <dsp:nvSpPr>
        <dsp:cNvPr id="0" name=""/>
        <dsp:cNvSpPr/>
      </dsp:nvSpPr>
      <dsp:spPr>
        <a:xfrm>
          <a:off x="353425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6350"/>
            <a:satOff val="-27249"/>
            <a:lumOff val="14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34254" y="1246220"/>
        <a:ext cx="209581" cy="210145"/>
      </dsp:txXfrm>
    </dsp:sp>
    <dsp:sp modelId="{BE95DEB1-1111-461E-94AD-C14F6FDA2ED3}">
      <dsp:nvSpPr>
        <dsp:cNvPr id="0" name=""/>
        <dsp:cNvSpPr/>
      </dsp:nvSpPr>
      <dsp:spPr>
        <a:xfrm>
          <a:off x="3957935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Transcription produces flat text files</a:t>
          </a:r>
          <a:endParaRPr lang="en-US" sz="1500" kern="1200" dirty="0"/>
        </a:p>
      </dsp:txBody>
      <dsp:txXfrm>
        <a:off x="3999299" y="637908"/>
        <a:ext cx="1329543" cy="1426770"/>
      </dsp:txXfrm>
    </dsp:sp>
    <dsp:sp modelId="{66815C73-8A07-422F-965F-0101AF524FB2}">
      <dsp:nvSpPr>
        <dsp:cNvPr id="0" name=""/>
        <dsp:cNvSpPr/>
      </dsp:nvSpPr>
      <dsp:spPr>
        <a:xfrm>
          <a:off x="5511433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12700"/>
            <a:satOff val="-54498"/>
            <a:lumOff val="28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11433" y="1246220"/>
        <a:ext cx="209581" cy="210145"/>
      </dsp:txXfrm>
    </dsp:sp>
    <dsp:sp modelId="{7EBA245D-D6D0-48E5-862A-F51D0CB74C5E}">
      <dsp:nvSpPr>
        <dsp:cNvPr id="0" name=""/>
        <dsp:cNvSpPr/>
      </dsp:nvSpPr>
      <dsp:spPr>
        <a:xfrm>
          <a:off x="5935115" y="596544"/>
          <a:ext cx="2092194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69628"/>
            <a:satOff val="-61695"/>
            <a:lumOff val="33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Logging can fill up the </a:t>
          </a:r>
          <a:r>
            <a:rPr lang="en-US" sz="1500" b="1" kern="1200" dirty="0" err="1"/>
            <a:t>eventlog</a:t>
          </a:r>
          <a:r>
            <a:rPr lang="en-US" sz="1500" b="1" kern="1200" dirty="0"/>
            <a:t> quickly. </a:t>
          </a:r>
          <a:br>
            <a:rPr lang="en-US" sz="1500" b="1" kern="1200" dirty="0"/>
          </a:br>
          <a:br>
            <a:rPr lang="en-US" sz="1500" b="1" kern="1200" dirty="0"/>
          </a:br>
          <a:r>
            <a:rPr lang="en-US" sz="1500" b="1" kern="1200" dirty="0"/>
            <a:t>Increase log size to 1GB or greater if possible</a:t>
          </a:r>
          <a:endParaRPr lang="en-US" sz="1500" kern="1200" dirty="0"/>
        </a:p>
      </dsp:txBody>
      <dsp:txXfrm>
        <a:off x="5979327" y="640756"/>
        <a:ext cx="2003770" cy="1421074"/>
      </dsp:txXfrm>
    </dsp:sp>
    <dsp:sp modelId="{CEE6FE93-928F-4743-A142-BB37F7A51004}">
      <dsp:nvSpPr>
        <dsp:cNvPr id="0" name=""/>
        <dsp:cNvSpPr/>
      </dsp:nvSpPr>
      <dsp:spPr>
        <a:xfrm>
          <a:off x="8168536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68536" y="1246220"/>
        <a:ext cx="209581" cy="210145"/>
      </dsp:txXfrm>
    </dsp:sp>
    <dsp:sp modelId="{B40405FA-C33E-41D5-83A9-772FCB8F754D}">
      <dsp:nvSpPr>
        <dsp:cNvPr id="0" name=""/>
        <dsp:cNvSpPr/>
      </dsp:nvSpPr>
      <dsp:spPr>
        <a:xfrm>
          <a:off x="8592218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right combination of logging is determined by you</a:t>
          </a:r>
          <a:endParaRPr lang="en-US" sz="1500" kern="1200" dirty="0"/>
        </a:p>
      </dsp:txBody>
      <dsp:txXfrm>
        <a:off x="8633582" y="637908"/>
        <a:ext cx="1329543" cy="1426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807" t="11021" r="2933" b="13804"/>
          <a:stretch/>
        </p:blipFill>
        <p:spPr>
          <a:xfrm>
            <a:off x="3270985" y="3429000"/>
            <a:ext cx="5650029" cy="20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31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5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7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68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388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190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54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1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208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06333" y="4613656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3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3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6604-7EFB-154F-8A83-E6819F4DA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315611"/>
            <a:ext cx="10993549" cy="890579"/>
          </a:xfrm>
        </p:spPr>
        <p:txBody>
          <a:bodyPr>
            <a:normAutofit/>
          </a:bodyPr>
          <a:lstStyle/>
          <a:p>
            <a:r>
              <a:rPr lang="en-US" sz="4800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25BB7-0C48-5C49-A385-1FD2B166D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206191"/>
            <a:ext cx="10993546" cy="590321"/>
          </a:xfrm>
        </p:spPr>
        <p:txBody>
          <a:bodyPr>
            <a:normAutofit/>
          </a:bodyPr>
          <a:lstStyle/>
          <a:p>
            <a:r>
              <a:rPr lang="en-US" sz="2400" dirty="0"/>
              <a:t>FROM ZERO to LOCKDOWN!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2481D-5A86-1A4C-8AC8-CD01F8693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78" y="3429000"/>
            <a:ext cx="5970373" cy="26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51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  <p:pic>
        <p:nvPicPr>
          <p:cNvPr id="17" name="Picture 16" descr="A close up of a sign&#10;&#10;Description generated with high confidence">
            <a:extLst>
              <a:ext uri="{FF2B5EF4-FFF2-40B4-BE49-F238E27FC236}">
                <a16:creationId xmlns:a16="http://schemas.microsoft.com/office/drawing/2014/main" id="{DED16A78-C484-476F-B8FD-DF549568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  <p:pic>
        <p:nvPicPr>
          <p:cNvPr id="28" name="Picture 27" descr="A close up of a sign&#10;&#10;Description generated with high confidence">
            <a:extLst>
              <a:ext uri="{FF2B5EF4-FFF2-40B4-BE49-F238E27FC236}">
                <a16:creationId xmlns:a16="http://schemas.microsoft.com/office/drawing/2014/main" id="{5FDBCC48-6E70-4747-B730-75149439C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 descr="A close up of a sign&#10;&#10;Description generated with high confidence">
            <a:extLst>
              <a:ext uri="{FF2B5EF4-FFF2-40B4-BE49-F238E27FC236}">
                <a16:creationId xmlns:a16="http://schemas.microsoft.com/office/drawing/2014/main" id="{131C760B-171D-4CF5-9A03-B517E078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high confidence">
            <a:extLst>
              <a:ext uri="{FF2B5EF4-FFF2-40B4-BE49-F238E27FC236}">
                <a16:creationId xmlns:a16="http://schemas.microsoft.com/office/drawing/2014/main" id="{BD025026-A2E8-4E11-A2C7-4F7165C30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3947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Uh ok…. So what’s different between WMI and CIM?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CC84545E-5117-4CBE-9B53-FEB4F162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99101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C5B303F-0408-467A-A055-6BB22E12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00572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5077081-3B54-43AB-A78D-CD31A9C4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03" y="4867275"/>
            <a:ext cx="9211818" cy="13405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0C1B34D-6D97-4208-B7A0-B470BFB9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0" y="5037081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371FCB7-6E40-4B1F-9543-4CE4065B8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507379" y="5634239"/>
            <a:ext cx="9177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1D89EC9-EBCE-4AD9-A013-4A96DAF2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568304"/>
            <a:ext cx="8313490" cy="44005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E2BDDDF7-F0DE-4FE8-80B1-627428217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438275" y="5506914"/>
            <a:ext cx="931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3530A655-7342-4BD3-A496-1D0AA6335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45" y="344041"/>
            <a:ext cx="9074509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2085104" y="5572684"/>
            <a:ext cx="828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593522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9DB1CA9-F262-4859-B862-87F84A3E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21052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A5BA2BFE-45FC-45E7-BDF0-4EDF0306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79389"/>
            <a:ext cx="9066539" cy="6618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2224087" y="1224906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1326022" y="5670417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CF4CFEA-A15D-48D8-8574-4394E6C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924" y="642711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162398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9F12ABB-98EA-458A-8417-F571DA9A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667125"/>
            <a:ext cx="4072347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0F2D-B4D3-48F9-8EBE-A99F850E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50" y="2193860"/>
            <a:ext cx="7715898" cy="2721232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8C1F444B-B972-4A6E-9F61-AB5DE41CE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2" y="595360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D78E-4F21-4FE6-AE69-4307130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54" y="1425056"/>
            <a:ext cx="9691657" cy="2099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217309-39C9-4460-9931-61AA0D47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4" y="3582672"/>
            <a:ext cx="9691658" cy="2771333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E8F1912C-D138-4811-9979-23A1B0B5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PSREMOTING: </a:t>
            </a:r>
            <a:r>
              <a:rPr lang="en-US" dirty="0"/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AB810BD7-91B4-4E42-8147-877D1AD9D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79" y="335631"/>
            <a:ext cx="5304639" cy="1507067"/>
          </a:xfrm>
        </p:spPr>
        <p:txBody>
          <a:bodyPr/>
          <a:lstStyle/>
          <a:p>
            <a:pPr algn="ctr"/>
            <a:r>
              <a:rPr lang="en-US" dirty="0" err="1"/>
              <a:t>Powershell</a:t>
            </a:r>
            <a:r>
              <a:rPr lang="en-US" dirty="0"/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32954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close up of a sign&#10;&#10;Description generated with high confidence">
            <a:extLst>
              <a:ext uri="{FF2B5EF4-FFF2-40B4-BE49-F238E27FC236}">
                <a16:creationId xmlns:a16="http://schemas.microsoft.com/office/drawing/2014/main" id="{D1AE7F7C-DA7A-4B96-8AF9-F6FFA8CF0E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026123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Graphic 9" descr="Computer">
            <a:extLst>
              <a:ext uri="{FF2B5EF4-FFF2-40B4-BE49-F238E27FC236}">
                <a16:creationId xmlns:a16="http://schemas.microsoft.com/office/drawing/2014/main" id="{C4B09E1A-8559-432E-A567-C09D716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Module logging </a:t>
            </a:r>
            <a:r>
              <a:rPr lang="en-US" b="1" dirty="0">
                <a:solidFill>
                  <a:srgbClr val="33CC33"/>
                </a:solidFill>
              </a:rPr>
              <a:t>grabs activity </a:t>
            </a:r>
            <a:r>
              <a:rPr lang="en-US" b="1" dirty="0">
                <a:solidFill>
                  <a:schemeClr val="tx1"/>
                </a:solidFill>
              </a:rPr>
              <a:t>related to specific modules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Example: logging all activity from the Active Directory Module cmdlets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Events are written to the </a:t>
            </a:r>
            <a:r>
              <a:rPr lang="en-US" b="1" dirty="0">
                <a:solidFill>
                  <a:srgbClr val="33CC33"/>
                </a:solidFill>
              </a:rPr>
              <a:t>Windows PowerShell log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Can produce a large volume of events. Increase log size to</a:t>
            </a:r>
            <a:r>
              <a:rPr lang="en-US" b="1" dirty="0">
                <a:solidFill>
                  <a:srgbClr val="FF66FF"/>
                </a:solidFill>
              </a:rPr>
              <a:t> 1 GB </a:t>
            </a:r>
            <a:r>
              <a:rPr lang="en-US" b="1" dirty="0">
                <a:solidFill>
                  <a:schemeClr val="tx1"/>
                </a:solidFill>
              </a:rPr>
              <a:t>if possible</a:t>
            </a:r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AFFCB99A-9217-484C-8292-E44644474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2E5E9EF1-643A-41C4-9FAF-8AAC214C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708508" y="5382916"/>
            <a:ext cx="877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12821AA-6422-4CB0-A5F1-C8E0E57C6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A98DB-528A-42E0-A1F4-926E0379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CB3765-3DD9-4ED5-A050-36D3FCC0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462D8-83CA-4742-807D-8AC7D28D700F}"/>
              </a:ext>
            </a:extLst>
          </p:cNvPr>
          <p:cNvSpPr txBox="1">
            <a:spLocks/>
          </p:cNvSpPr>
          <p:nvPr/>
        </p:nvSpPr>
        <p:spPr>
          <a:xfrm>
            <a:off x="5900057" y="534329"/>
            <a:ext cx="5340253" cy="413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33CC33"/>
                </a:solidFill>
              </a:rPr>
              <a:t>records blocks of code as they are executed </a:t>
            </a:r>
            <a:r>
              <a:rPr lang="en-US" sz="2400" b="1" dirty="0">
                <a:solidFill>
                  <a:schemeClr val="tx1"/>
                </a:solidFill>
              </a:rPr>
              <a:t>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33CC33"/>
                </a:solidFill>
              </a:rPr>
              <a:t>automatically logs code blocks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but still can be noisy.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135DB24-AB40-4009-8CBF-7E22C187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894" y="1025810"/>
            <a:ext cx="2883683" cy="2883683"/>
          </a:xfrm>
          <a:prstGeom prst="rect">
            <a:avLst/>
          </a:prstGeom>
        </p:spPr>
      </p:pic>
      <p:pic>
        <p:nvPicPr>
          <p:cNvPr id="12" name="Picture 11" descr="A close up of a sign&#10;&#10;Description generated with high confidence">
            <a:extLst>
              <a:ext uri="{FF2B5EF4-FFF2-40B4-BE49-F238E27FC236}">
                <a16:creationId xmlns:a16="http://schemas.microsoft.com/office/drawing/2014/main" id="{4997044A-7B99-4B43-AAD4-C1912AB8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278557" y="5428721"/>
            <a:ext cx="914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56BF9A71-975E-4AFD-B849-59FDDE97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2CA13A35-58D2-4D87-856B-27032C908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6A339840-AFA7-46DA-885B-F944AB2DE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33CC33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33CC33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clear text!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80BAE920-8008-48CA-913E-82FE517F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33CC33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33CC33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33CC33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6DED0F6-A64F-4089-B3E0-20BC1226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/>
              <a:t>PowerShell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2D5CD8DF-B0CB-4AED-AA46-2B3889A56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/>
              <a:t>PowerShell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E9DB487-84C0-4ACC-803D-A0642C42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PSLogging</a:t>
            </a:r>
            <a:r>
              <a:rPr lang="en-US" dirty="0"/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98601"/>
              </p:ext>
            </p:extLst>
          </p:nvPr>
        </p:nvGraphicFramePr>
        <p:xfrm>
          <a:off x="1082180" y="1862356"/>
          <a:ext cx="10008066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B4E30AEA-021F-460F-B0FD-EDAABDCC0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/>
              <a:t>PS REMOTING: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3663"/>
            <a:ext cx="8534400" cy="3806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Certificates &amp; SSL encryption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33CC33"/>
                </a:solidFill>
              </a:rPr>
              <a:t>authenticating users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33CC33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SSL &amp; Certificates </a:t>
            </a:r>
            <a:r>
              <a:rPr lang="en-US" sz="2400" b="1" dirty="0">
                <a:solidFill>
                  <a:schemeClr val="tx1"/>
                </a:solidFill>
              </a:rPr>
              <a:t>allow PowerShell remoting to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use</a:t>
            </a:r>
            <a:r>
              <a:rPr lang="en-US" sz="2400" b="1" dirty="0">
                <a:solidFill>
                  <a:srgbClr val="33CC33"/>
                </a:solidFill>
              </a:rPr>
              <a:t> </a:t>
            </a:r>
            <a:r>
              <a:rPr lang="en-US" sz="2400" b="1" dirty="0">
                <a:solidFill>
                  <a:srgbClr val="FF66FF"/>
                </a:solidFill>
              </a:rPr>
              <a:t>HTTPS port 5986</a:t>
            </a:r>
            <a:r>
              <a:rPr lang="en-US" sz="2400" b="1" dirty="0">
                <a:solidFill>
                  <a:schemeClr val="tx1"/>
                </a:solidFill>
              </a:rPr>
              <a:t> in addition to HTTP port 5985</a:t>
            </a:r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7EB5703C-77A5-499D-9AB4-27587D21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3" y="410547"/>
            <a:ext cx="9808760" cy="11569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 REMOTING &amp;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48949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E2DED745-1DEB-41BE-8B4D-F99712861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/>
              <a:t>PS Saturday: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5"/>
            <a:ext cx="6614445" cy="46236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NC State Campus: </a:t>
            </a:r>
            <a:r>
              <a:rPr lang="en-US" sz="2400" b="1" dirty="0">
                <a:solidFill>
                  <a:srgbClr val="FF66FF"/>
                </a:solidFill>
              </a:rPr>
              <a:t>Sept 21</a:t>
            </a:r>
            <a:r>
              <a:rPr lang="en-US" sz="2400" b="1" baseline="30000" dirty="0">
                <a:solidFill>
                  <a:srgbClr val="FF66FF"/>
                </a:solidFill>
              </a:rPr>
              <a:t>st</a:t>
            </a:r>
            <a:r>
              <a:rPr lang="en-US" sz="2400" b="1" dirty="0">
                <a:solidFill>
                  <a:srgbClr val="FF66FF"/>
                </a:solidFill>
              </a:rPr>
              <a:t> &amp; 22</a:t>
            </a:r>
            <a:r>
              <a:rPr lang="en-US" sz="2400" b="1" baseline="30000" dirty="0">
                <a:solidFill>
                  <a:srgbClr val="FF66FF"/>
                </a:solidFill>
              </a:rPr>
              <a:t>nd</a:t>
            </a:r>
            <a:endParaRPr lang="en-US" sz="2400" b="1" dirty="0">
              <a:solidFill>
                <a:srgbClr val="FF66FF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18 speakers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6 </a:t>
            </a:r>
            <a:r>
              <a:rPr lang="en-US" sz="2400" b="1" dirty="0" err="1">
                <a:solidFill>
                  <a:srgbClr val="33CC33"/>
                </a:solidFill>
              </a:rPr>
              <a:t>hr</a:t>
            </a:r>
            <a:r>
              <a:rPr lang="en-US" sz="2400" b="1" dirty="0">
                <a:solidFill>
                  <a:srgbClr val="33CC33"/>
                </a:solidFill>
              </a:rPr>
              <a:t> deep dive on offensive &amp; </a:t>
            </a:r>
            <a:br>
              <a:rPr lang="en-US" sz="2400" b="1" dirty="0">
                <a:solidFill>
                  <a:srgbClr val="33CC33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defensive tactics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66FF"/>
                </a:solidFill>
              </a:rPr>
              <a:t>www.rtpsug.com/pssaturday</a:t>
            </a:r>
          </a:p>
        </p:txBody>
      </p:sp>
      <p:pic>
        <p:nvPicPr>
          <p:cNvPr id="7" name="Picture 6" descr="A close up of a sign&#10;&#10;Description generated with high confidence">
            <a:extLst>
              <a:ext uri="{FF2B5EF4-FFF2-40B4-BE49-F238E27FC236}">
                <a16:creationId xmlns:a16="http://schemas.microsoft.com/office/drawing/2014/main" id="{C86FE317-6DC8-4ACD-BCAA-893B8A5B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06943C-BF32-4BF1-B6A7-69D90A70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023" y="2376151"/>
            <a:ext cx="5244001" cy="1239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66FF"/>
                </a:solidFill>
              </a:rPr>
              <a:t>Thank you 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78C6BF-28C8-4E12-B854-7A830D3E6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5747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FEEA9744-E037-43F0-B640-C7F0B07A6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01" y="1156575"/>
            <a:ext cx="1897451" cy="197450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E8C4125E-18DB-46A4-B0FB-C8061708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4152161"/>
            <a:ext cx="3725990" cy="165806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6A7568C-128C-4A8A-81BA-1BED2DD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ED0B87-F053-4FB5-ABC4-24F3C041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40DFC-0E04-4FC7-88F7-5D4AF780C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C4A8A1-0543-412C-B5E6-803A174A7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C29E161-7520-4B3D-B83D-41D496291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4BCAEE-76B1-447C-AFFB-F827F42F5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36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 </a:t>
            </a: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9B70F71D-DC39-4CFB-8931-A2753A64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  <p:pic>
        <p:nvPicPr>
          <p:cNvPr id="14" name="Picture 13" descr="A close up of a sign&#10;&#10;Description generated with high confidence">
            <a:extLst>
              <a:ext uri="{FF2B5EF4-FFF2-40B4-BE49-F238E27FC236}">
                <a16:creationId xmlns:a16="http://schemas.microsoft.com/office/drawing/2014/main" id="{FAC9E2A3-5449-4ACE-9AA6-11ADC356FC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  <p:pic>
        <p:nvPicPr>
          <p:cNvPr id="13" name="Picture 12" descr="A close up of a sign&#10;&#10;Description generated with high confidence">
            <a:extLst>
              <a:ext uri="{FF2B5EF4-FFF2-40B4-BE49-F238E27FC236}">
                <a16:creationId xmlns:a16="http://schemas.microsoft.com/office/drawing/2014/main" id="{45CD6263-DCB6-45B2-8365-404E467356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4D61DBEA-EEA1-4E18-AF63-00C962D6B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D35957E8-FEFE-42C2-9C1E-F1F42E8A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911" y="5428721"/>
            <a:ext cx="1016105" cy="10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4777FC7-3FF5-5247-B173-8886D4D2CBE4}" vid="{5268805F-9633-834B-A793-C92FF00C6B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1165</Words>
  <Application>Microsoft Office PowerPoint</Application>
  <PresentationFormat>Widescreen</PresentationFormat>
  <Paragraphs>196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Consolas</vt:lpstr>
      <vt:lpstr>Franklin Gothic Book</vt:lpstr>
      <vt:lpstr>Franklin Gothic Medium</vt:lpstr>
      <vt:lpstr>Gill Sans MT</vt:lpstr>
      <vt:lpstr>Wingdings 2</vt:lpstr>
      <vt:lpstr>Wingdings 3</vt:lpstr>
      <vt:lpstr>Slice</vt:lpstr>
      <vt:lpstr>Dividend</vt:lpstr>
      <vt:lpstr>PS REMOTING</vt:lpstr>
      <vt:lpstr>Who am i? </vt:lpstr>
      <vt:lpstr>Agenda for today</vt:lpstr>
      <vt:lpstr>PS Remoting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Trusted hosts</vt:lpstr>
      <vt:lpstr>Enabling PSREMOTING: Summary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PS REMOTING: What ELSE?</vt:lpstr>
      <vt:lpstr>PS REMOTING &amp; LOGGING: Wrapping it all up</vt:lpstr>
      <vt:lpstr>PS Saturday: Raleigh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129</cp:revision>
  <dcterms:created xsi:type="dcterms:W3CDTF">2019-07-18T03:49:21Z</dcterms:created>
  <dcterms:modified xsi:type="dcterms:W3CDTF">2019-08-07T03:39:20Z</dcterms:modified>
</cp:coreProperties>
</file>