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6" r:id="rId6"/>
    <p:sldId id="264" r:id="rId7"/>
    <p:sldId id="258" r:id="rId8"/>
    <p:sldId id="259" r:id="rId9"/>
    <p:sldId id="265" r:id="rId10"/>
    <p:sldId id="261" r:id="rId11"/>
    <p:sldId id="263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9C5D46-2392-4FD0-890E-B470CF150ED2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659495-1A44-44FB-A814-06BF6A1AC3DF}">
      <dgm:prSet custT="1"/>
      <dgm:spPr/>
      <dgm:t>
        <a:bodyPr/>
        <a:lstStyle/>
        <a:p>
          <a:r>
            <a:rPr lang="en-US" sz="1400" dirty="0"/>
            <a:t>Local PowerShell session authenticates against remote client.</a:t>
          </a:r>
          <a:br>
            <a:rPr lang="en-US" sz="1400" dirty="0"/>
          </a:br>
          <a:br>
            <a:rPr lang="en-US" sz="1400" dirty="0"/>
          </a:br>
          <a:r>
            <a:rPr lang="en-US" sz="1400" dirty="0"/>
            <a:t>- Enter-</a:t>
          </a:r>
          <a:r>
            <a:rPr lang="en-US" sz="1400" dirty="0" err="1"/>
            <a:t>PSSession</a:t>
          </a:r>
          <a:endParaRPr lang="en-US" sz="1400" dirty="0"/>
        </a:p>
        <a:p>
          <a:r>
            <a:rPr lang="en-US" sz="1400" b="0" dirty="0"/>
            <a:t>- Invoke-Command</a:t>
          </a:r>
        </a:p>
        <a:p>
          <a:r>
            <a:rPr lang="en-US" sz="1400" b="0" dirty="0"/>
            <a:t>- Any CIM cmdlets</a:t>
          </a:r>
        </a:p>
      </dgm:t>
    </dgm:pt>
    <dgm:pt modelId="{4887AAC2-0F35-455E-8E7B-1E1988F792CC}" type="parTrans" cxnId="{B2FA311A-2641-4531-9552-7633A7656936}">
      <dgm:prSet/>
      <dgm:spPr/>
      <dgm:t>
        <a:bodyPr/>
        <a:lstStyle/>
        <a:p>
          <a:endParaRPr lang="en-US"/>
        </a:p>
      </dgm:t>
    </dgm:pt>
    <dgm:pt modelId="{EBC35E77-1A70-4129-B562-7247086991B7}" type="sibTrans" cxnId="{B2FA311A-2641-4531-9552-7633A76569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88D1E64C-F40C-4E22-9452-4202B4DC7355}">
      <dgm:prSet/>
      <dgm:spPr/>
      <dgm:t>
        <a:bodyPr/>
        <a:lstStyle/>
        <a:p>
          <a:r>
            <a:rPr lang="en-US" dirty="0"/>
            <a:t>Commands typed on the local system are sent to a remote computer and executed locally </a:t>
          </a:r>
          <a:r>
            <a:rPr lang="en-US" b="1" dirty="0"/>
            <a:t>ON THE REMOTE SYSTEM</a:t>
          </a:r>
          <a:r>
            <a:rPr lang="en-US" dirty="0"/>
            <a:t>.</a:t>
          </a:r>
        </a:p>
      </dgm:t>
    </dgm:pt>
    <dgm:pt modelId="{C541CF15-B35F-4FF0-A8A2-34113D3476A5}" type="sibTrans" cxnId="{7B640A8D-39E1-4233-8D6E-26D538D383E2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79FC17EB-59D0-4D90-95D8-3AEAA5990D81}" type="parTrans" cxnId="{7B640A8D-39E1-4233-8D6E-26D538D383E2}">
      <dgm:prSet/>
      <dgm:spPr/>
      <dgm:t>
        <a:bodyPr/>
        <a:lstStyle/>
        <a:p>
          <a:endParaRPr lang="en-US"/>
        </a:p>
      </dgm:t>
    </dgm:pt>
    <dgm:pt modelId="{92D42E33-1FAC-4AE0-A1F1-81BEF684D5EE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/>
            <a:t>The </a:t>
          </a:r>
          <a:r>
            <a:rPr lang="en-US" b="1" dirty="0"/>
            <a:t>remote system EXECUTES the commands locally </a:t>
          </a:r>
          <a:r>
            <a:rPr lang="en-US" dirty="0"/>
            <a:t>and  sends the results back to the local system.</a:t>
          </a:r>
        </a:p>
      </dgm:t>
    </dgm:pt>
    <dgm:pt modelId="{84C324A8-DB56-4C1E-A170-040A859DF479}" type="sibTrans" cxnId="{0B05E756-3DB0-42DB-9C40-486A17B12A1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78AEE75-E52D-4BAB-BA82-A63F9E32AD5B}" type="parTrans" cxnId="{0B05E756-3DB0-42DB-9C40-486A17B12A1B}">
      <dgm:prSet/>
      <dgm:spPr/>
      <dgm:t>
        <a:bodyPr/>
        <a:lstStyle/>
        <a:p>
          <a:endParaRPr lang="en-US"/>
        </a:p>
      </dgm:t>
    </dgm:pt>
    <dgm:pt modelId="{4F6329D2-6DBE-46E8-880F-2716DABB281D}">
      <dgm:prSet custT="1"/>
      <dgm:spPr/>
      <dgm:t>
        <a:bodyPr/>
        <a:lstStyle/>
        <a:p>
          <a:r>
            <a:rPr lang="en-US" sz="1400" dirty="0"/>
            <a:t>Identity confirmed. Privileges granted based on </a:t>
          </a:r>
          <a:r>
            <a:rPr lang="en-US" sz="1400" b="1" dirty="0"/>
            <a:t>local group membership on remote PC</a:t>
          </a:r>
        </a:p>
        <a:p>
          <a:r>
            <a:rPr lang="en-US" sz="1400" dirty="0"/>
            <a:t>PS session created on remote system via </a:t>
          </a:r>
          <a:br>
            <a:rPr lang="en-US" sz="1400" dirty="0"/>
          </a:br>
          <a:r>
            <a:rPr lang="en-US" sz="1400" b="0" dirty="0"/>
            <a:t>WS-MAN / WinRM</a:t>
          </a:r>
        </a:p>
      </dgm:t>
    </dgm:pt>
    <dgm:pt modelId="{2207AB4A-2698-48A0-B844-604D503CF552}" type="parTrans" cxnId="{152F183B-CFCB-486F-9AE2-467D54F6F78D}">
      <dgm:prSet/>
      <dgm:spPr/>
      <dgm:t>
        <a:bodyPr/>
        <a:lstStyle/>
        <a:p>
          <a:endParaRPr lang="en-US"/>
        </a:p>
      </dgm:t>
    </dgm:pt>
    <dgm:pt modelId="{C3298EAA-B802-49CB-A71A-C0AB9FBCB92D}" type="sibTrans" cxnId="{152F183B-CFCB-486F-9AE2-467D54F6F78D}">
      <dgm:prSet phldrT="02" phldr="0"/>
      <dgm:spPr/>
      <dgm:t>
        <a:bodyPr/>
        <a:lstStyle/>
        <a:p>
          <a:r>
            <a:rPr lang="en-US" dirty="0"/>
            <a:t>02</a:t>
          </a:r>
        </a:p>
      </dgm:t>
    </dgm:pt>
    <dgm:pt modelId="{3E0A0CD5-C279-4602-8898-67DF4E519AF7}" type="pres">
      <dgm:prSet presAssocID="{BD9C5D46-2392-4FD0-890E-B470CF150ED2}" presName="Name0" presStyleCnt="0">
        <dgm:presLayoutVars>
          <dgm:animLvl val="lvl"/>
          <dgm:resizeHandles val="exact"/>
        </dgm:presLayoutVars>
      </dgm:prSet>
      <dgm:spPr/>
    </dgm:pt>
    <dgm:pt modelId="{AA99D4BC-9710-4F99-8F73-039B516BBCCF}" type="pres">
      <dgm:prSet presAssocID="{72659495-1A44-44FB-A814-06BF6A1AC3DF}" presName="compositeNode" presStyleCnt="0">
        <dgm:presLayoutVars>
          <dgm:bulletEnabled val="1"/>
        </dgm:presLayoutVars>
      </dgm:prSet>
      <dgm:spPr/>
    </dgm:pt>
    <dgm:pt modelId="{5040EC43-09C2-4B05-BCF2-F5643D9DE158}" type="pres">
      <dgm:prSet presAssocID="{72659495-1A44-44FB-A814-06BF6A1AC3DF}" presName="bgRect" presStyleLbl="alignNode1" presStyleIdx="0" presStyleCnt="4" custLinFactNeighborX="-3389"/>
      <dgm:spPr/>
    </dgm:pt>
    <dgm:pt modelId="{6B546BDB-31B3-4785-AFC6-B0655E9A7871}" type="pres">
      <dgm:prSet presAssocID="{EBC35E77-1A70-4129-B562-7247086991B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56E278F-E7AA-4F2E-A82F-432398529CBA}" type="pres">
      <dgm:prSet presAssocID="{72659495-1A44-44FB-A814-06BF6A1AC3DF}" presName="nodeRect" presStyleLbl="alignNode1" presStyleIdx="0" presStyleCnt="4">
        <dgm:presLayoutVars>
          <dgm:bulletEnabled val="1"/>
        </dgm:presLayoutVars>
      </dgm:prSet>
      <dgm:spPr/>
    </dgm:pt>
    <dgm:pt modelId="{9B8CA346-E6FF-4B9B-894C-25C51722642F}" type="pres">
      <dgm:prSet presAssocID="{EBC35E77-1A70-4129-B562-7247086991B7}" presName="sibTrans" presStyleCnt="0"/>
      <dgm:spPr/>
    </dgm:pt>
    <dgm:pt modelId="{66834570-7749-49D9-8253-E8A913C8926E}" type="pres">
      <dgm:prSet presAssocID="{4F6329D2-6DBE-46E8-880F-2716DABB281D}" presName="compositeNode" presStyleCnt="0">
        <dgm:presLayoutVars>
          <dgm:bulletEnabled val="1"/>
        </dgm:presLayoutVars>
      </dgm:prSet>
      <dgm:spPr/>
    </dgm:pt>
    <dgm:pt modelId="{E189E888-5598-45EE-8610-C8648049A653}" type="pres">
      <dgm:prSet presAssocID="{4F6329D2-6DBE-46E8-880F-2716DABB281D}" presName="bgRect" presStyleLbl="alignNode1" presStyleIdx="1" presStyleCnt="4" custLinFactNeighborX="-1690"/>
      <dgm:spPr/>
    </dgm:pt>
    <dgm:pt modelId="{09F9F82A-5A35-4DD9-91AC-034653773F98}" type="pres">
      <dgm:prSet presAssocID="{C3298EAA-B802-49CB-A71A-C0AB9FBCB92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FDD095A-FDC6-4986-8262-B0A614322469}" type="pres">
      <dgm:prSet presAssocID="{4F6329D2-6DBE-46E8-880F-2716DABB281D}" presName="nodeRect" presStyleLbl="alignNode1" presStyleIdx="1" presStyleCnt="4">
        <dgm:presLayoutVars>
          <dgm:bulletEnabled val="1"/>
        </dgm:presLayoutVars>
      </dgm:prSet>
      <dgm:spPr/>
    </dgm:pt>
    <dgm:pt modelId="{DC4B0A19-355D-4851-A2A1-EA6AD38FAD49}" type="pres">
      <dgm:prSet presAssocID="{C3298EAA-B802-49CB-A71A-C0AB9FBCB92D}" presName="sibTrans" presStyleCnt="0"/>
      <dgm:spPr/>
    </dgm:pt>
    <dgm:pt modelId="{13D7DAE6-55EF-4072-8F5B-EC9373A5AE1C}" type="pres">
      <dgm:prSet presAssocID="{88D1E64C-F40C-4E22-9452-4202B4DC7355}" presName="compositeNode" presStyleCnt="0">
        <dgm:presLayoutVars>
          <dgm:bulletEnabled val="1"/>
        </dgm:presLayoutVars>
      </dgm:prSet>
      <dgm:spPr/>
    </dgm:pt>
    <dgm:pt modelId="{B1FA9668-F131-4C6A-AC0D-5295B01B03DB}" type="pres">
      <dgm:prSet presAssocID="{88D1E64C-F40C-4E22-9452-4202B4DC7355}" presName="bgRect" presStyleLbl="alignNode1" presStyleIdx="2" presStyleCnt="4"/>
      <dgm:spPr/>
    </dgm:pt>
    <dgm:pt modelId="{4FCC62AD-C32B-4206-80F1-E10C5458E267}" type="pres">
      <dgm:prSet presAssocID="{C541CF15-B35F-4FF0-A8A2-34113D3476A5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9C2C473-E98E-47C0-9DAD-AF7767F3E8EF}" type="pres">
      <dgm:prSet presAssocID="{88D1E64C-F40C-4E22-9452-4202B4DC7355}" presName="nodeRect" presStyleLbl="alignNode1" presStyleIdx="2" presStyleCnt="4">
        <dgm:presLayoutVars>
          <dgm:bulletEnabled val="1"/>
        </dgm:presLayoutVars>
      </dgm:prSet>
      <dgm:spPr/>
    </dgm:pt>
    <dgm:pt modelId="{376C8595-3F97-4FCA-8EEA-A5F2847DCCD2}" type="pres">
      <dgm:prSet presAssocID="{C541CF15-B35F-4FF0-A8A2-34113D3476A5}" presName="sibTrans" presStyleCnt="0"/>
      <dgm:spPr/>
    </dgm:pt>
    <dgm:pt modelId="{65DA27B1-5343-4EEA-A8A8-42FEBC9C1C2E}" type="pres">
      <dgm:prSet presAssocID="{92D42E33-1FAC-4AE0-A1F1-81BEF684D5EE}" presName="compositeNode" presStyleCnt="0">
        <dgm:presLayoutVars>
          <dgm:bulletEnabled val="1"/>
        </dgm:presLayoutVars>
      </dgm:prSet>
      <dgm:spPr/>
    </dgm:pt>
    <dgm:pt modelId="{9409DED0-C427-4C16-90E1-5A1663A5AE5D}" type="pres">
      <dgm:prSet presAssocID="{92D42E33-1FAC-4AE0-A1F1-81BEF684D5EE}" presName="bgRect" presStyleLbl="alignNode1" presStyleIdx="3" presStyleCnt="4"/>
      <dgm:spPr/>
    </dgm:pt>
    <dgm:pt modelId="{60A8BA8C-22BB-4838-BB1E-96D25F1EFC30}" type="pres">
      <dgm:prSet presAssocID="{84C324A8-DB56-4C1E-A170-040A859DF47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A268A4F-5E70-47BF-A11B-B96CD38BF8A1}" type="pres">
      <dgm:prSet presAssocID="{92D42E33-1FAC-4AE0-A1F1-81BEF684D5E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E8E9A06-FB4B-4F45-A259-DE05AA0D5745}" type="presOf" srcId="{C541CF15-B35F-4FF0-A8A2-34113D3476A5}" destId="{4FCC62AD-C32B-4206-80F1-E10C5458E267}" srcOrd="0" destOrd="0" presId="urn:microsoft.com/office/officeart/2016/7/layout/LinearBlockProcessNumbered"/>
    <dgm:cxn modelId="{B2FA311A-2641-4531-9552-7633A7656936}" srcId="{BD9C5D46-2392-4FD0-890E-B470CF150ED2}" destId="{72659495-1A44-44FB-A814-06BF6A1AC3DF}" srcOrd="0" destOrd="0" parTransId="{4887AAC2-0F35-455E-8E7B-1E1988F792CC}" sibTransId="{EBC35E77-1A70-4129-B562-7247086991B7}"/>
    <dgm:cxn modelId="{506FD829-06C4-4904-AEDA-A7B050A6F20F}" type="presOf" srcId="{4F6329D2-6DBE-46E8-880F-2716DABB281D}" destId="{BFDD095A-FDC6-4986-8262-B0A614322469}" srcOrd="1" destOrd="0" presId="urn:microsoft.com/office/officeart/2016/7/layout/LinearBlockProcessNumbered"/>
    <dgm:cxn modelId="{C2D3762F-8B63-47A8-83FB-AE37418B0FC7}" type="presOf" srcId="{EBC35E77-1A70-4129-B562-7247086991B7}" destId="{6B546BDB-31B3-4785-AFC6-B0655E9A7871}" srcOrd="0" destOrd="0" presId="urn:microsoft.com/office/officeart/2016/7/layout/LinearBlockProcessNumbered"/>
    <dgm:cxn modelId="{152F183B-CFCB-486F-9AE2-467D54F6F78D}" srcId="{BD9C5D46-2392-4FD0-890E-B470CF150ED2}" destId="{4F6329D2-6DBE-46E8-880F-2716DABB281D}" srcOrd="1" destOrd="0" parTransId="{2207AB4A-2698-48A0-B844-604D503CF552}" sibTransId="{C3298EAA-B802-49CB-A71A-C0AB9FBCB92D}"/>
    <dgm:cxn modelId="{27F1ED60-5425-4705-92CC-4AFCED44416D}" type="presOf" srcId="{92D42E33-1FAC-4AE0-A1F1-81BEF684D5EE}" destId="{2A268A4F-5E70-47BF-A11B-B96CD38BF8A1}" srcOrd="1" destOrd="0" presId="urn:microsoft.com/office/officeart/2016/7/layout/LinearBlockProcessNumbered"/>
    <dgm:cxn modelId="{85174142-4980-4EF8-814F-25E29DE1E829}" type="presOf" srcId="{88D1E64C-F40C-4E22-9452-4202B4DC7355}" destId="{B1FA9668-F131-4C6A-AC0D-5295B01B03DB}" srcOrd="0" destOrd="0" presId="urn:microsoft.com/office/officeart/2016/7/layout/LinearBlockProcessNumbered"/>
    <dgm:cxn modelId="{31986B62-7D03-41A0-A229-5BA0B9A14F8A}" type="presOf" srcId="{88D1E64C-F40C-4E22-9452-4202B4DC7355}" destId="{49C2C473-E98E-47C0-9DAD-AF7767F3E8EF}" srcOrd="1" destOrd="0" presId="urn:microsoft.com/office/officeart/2016/7/layout/LinearBlockProcessNumbered"/>
    <dgm:cxn modelId="{E6169F6E-65B8-493A-960B-70D6FC251441}" type="presOf" srcId="{4F6329D2-6DBE-46E8-880F-2716DABB281D}" destId="{E189E888-5598-45EE-8610-C8648049A653}" srcOrd="0" destOrd="0" presId="urn:microsoft.com/office/officeart/2016/7/layout/LinearBlockProcessNumbered"/>
    <dgm:cxn modelId="{C6CC9D51-2CED-4641-AC73-E329BB6F6191}" type="presOf" srcId="{92D42E33-1FAC-4AE0-A1F1-81BEF684D5EE}" destId="{9409DED0-C427-4C16-90E1-5A1663A5AE5D}" srcOrd="0" destOrd="0" presId="urn:microsoft.com/office/officeart/2016/7/layout/LinearBlockProcessNumbered"/>
    <dgm:cxn modelId="{0B05E756-3DB0-42DB-9C40-486A17B12A1B}" srcId="{BD9C5D46-2392-4FD0-890E-B470CF150ED2}" destId="{92D42E33-1FAC-4AE0-A1F1-81BEF684D5EE}" srcOrd="3" destOrd="0" parTransId="{078AEE75-E52D-4BAB-BA82-A63F9E32AD5B}" sibTransId="{84C324A8-DB56-4C1E-A170-040A859DF479}"/>
    <dgm:cxn modelId="{0BC6D381-1DAF-4AAB-AB56-1CE122E96924}" type="presOf" srcId="{BD9C5D46-2392-4FD0-890E-B470CF150ED2}" destId="{3E0A0CD5-C279-4602-8898-67DF4E519AF7}" srcOrd="0" destOrd="0" presId="urn:microsoft.com/office/officeart/2016/7/layout/LinearBlockProcessNumbered"/>
    <dgm:cxn modelId="{7B640A8D-39E1-4233-8D6E-26D538D383E2}" srcId="{BD9C5D46-2392-4FD0-890E-B470CF150ED2}" destId="{88D1E64C-F40C-4E22-9452-4202B4DC7355}" srcOrd="2" destOrd="0" parTransId="{79FC17EB-59D0-4D90-95D8-3AEAA5990D81}" sibTransId="{C541CF15-B35F-4FF0-A8A2-34113D3476A5}"/>
    <dgm:cxn modelId="{2AE0F0B6-4A9D-44BF-BF33-75DE75D94BF4}" type="presOf" srcId="{72659495-1A44-44FB-A814-06BF6A1AC3DF}" destId="{5040EC43-09C2-4B05-BCF2-F5643D9DE158}" srcOrd="0" destOrd="0" presId="urn:microsoft.com/office/officeart/2016/7/layout/LinearBlockProcessNumbered"/>
    <dgm:cxn modelId="{1FA010BB-CB5C-488E-9DF9-1D430311D2E2}" type="presOf" srcId="{84C324A8-DB56-4C1E-A170-040A859DF479}" destId="{60A8BA8C-22BB-4838-BB1E-96D25F1EFC30}" srcOrd="0" destOrd="0" presId="urn:microsoft.com/office/officeart/2016/7/layout/LinearBlockProcessNumbered"/>
    <dgm:cxn modelId="{D2F006ED-3706-4A18-B83A-6C4889B97D40}" type="presOf" srcId="{C3298EAA-B802-49CB-A71A-C0AB9FBCB92D}" destId="{09F9F82A-5A35-4DD9-91AC-034653773F98}" srcOrd="0" destOrd="0" presId="urn:microsoft.com/office/officeart/2016/7/layout/LinearBlockProcessNumbered"/>
    <dgm:cxn modelId="{8F4F06EF-4BE1-4C5B-9864-5CB988231984}" type="presOf" srcId="{72659495-1A44-44FB-A814-06BF6A1AC3DF}" destId="{356E278F-E7AA-4F2E-A82F-432398529CBA}" srcOrd="1" destOrd="0" presId="urn:microsoft.com/office/officeart/2016/7/layout/LinearBlockProcessNumbered"/>
    <dgm:cxn modelId="{4AE4FB25-C652-4277-AB79-3D60E7FB8EAA}" type="presParOf" srcId="{3E0A0CD5-C279-4602-8898-67DF4E519AF7}" destId="{AA99D4BC-9710-4F99-8F73-039B516BBCCF}" srcOrd="0" destOrd="0" presId="urn:microsoft.com/office/officeart/2016/7/layout/LinearBlockProcessNumbered"/>
    <dgm:cxn modelId="{64F7668F-D747-4012-8895-6A31FA30D8A7}" type="presParOf" srcId="{AA99D4BC-9710-4F99-8F73-039B516BBCCF}" destId="{5040EC43-09C2-4B05-BCF2-F5643D9DE158}" srcOrd="0" destOrd="0" presId="urn:microsoft.com/office/officeart/2016/7/layout/LinearBlockProcessNumbered"/>
    <dgm:cxn modelId="{C3EFD254-3F4C-4A54-B190-FBBA41DB34F9}" type="presParOf" srcId="{AA99D4BC-9710-4F99-8F73-039B516BBCCF}" destId="{6B546BDB-31B3-4785-AFC6-B0655E9A7871}" srcOrd="1" destOrd="0" presId="urn:microsoft.com/office/officeart/2016/7/layout/LinearBlockProcessNumbered"/>
    <dgm:cxn modelId="{B7CC97FC-C5FF-44D5-AF90-06E66242579A}" type="presParOf" srcId="{AA99D4BC-9710-4F99-8F73-039B516BBCCF}" destId="{356E278F-E7AA-4F2E-A82F-432398529CBA}" srcOrd="2" destOrd="0" presId="urn:microsoft.com/office/officeart/2016/7/layout/LinearBlockProcessNumbered"/>
    <dgm:cxn modelId="{1E002382-B29C-418A-A5B9-40507669499F}" type="presParOf" srcId="{3E0A0CD5-C279-4602-8898-67DF4E519AF7}" destId="{9B8CA346-E6FF-4B9B-894C-25C51722642F}" srcOrd="1" destOrd="0" presId="urn:microsoft.com/office/officeart/2016/7/layout/LinearBlockProcessNumbered"/>
    <dgm:cxn modelId="{589F3DE0-6FF3-441A-9097-D09D0F98736E}" type="presParOf" srcId="{3E0A0CD5-C279-4602-8898-67DF4E519AF7}" destId="{66834570-7749-49D9-8253-E8A913C8926E}" srcOrd="2" destOrd="0" presId="urn:microsoft.com/office/officeart/2016/7/layout/LinearBlockProcessNumbered"/>
    <dgm:cxn modelId="{F16169F5-6660-481A-BBA0-6A6970606E5A}" type="presParOf" srcId="{66834570-7749-49D9-8253-E8A913C8926E}" destId="{E189E888-5598-45EE-8610-C8648049A653}" srcOrd="0" destOrd="0" presId="urn:microsoft.com/office/officeart/2016/7/layout/LinearBlockProcessNumbered"/>
    <dgm:cxn modelId="{598D905B-65DD-47E3-812B-319CA9D01CE0}" type="presParOf" srcId="{66834570-7749-49D9-8253-E8A913C8926E}" destId="{09F9F82A-5A35-4DD9-91AC-034653773F98}" srcOrd="1" destOrd="0" presId="urn:microsoft.com/office/officeart/2016/7/layout/LinearBlockProcessNumbered"/>
    <dgm:cxn modelId="{B0709A84-0540-40A0-BD84-E75B662F9E4F}" type="presParOf" srcId="{66834570-7749-49D9-8253-E8A913C8926E}" destId="{BFDD095A-FDC6-4986-8262-B0A614322469}" srcOrd="2" destOrd="0" presId="urn:microsoft.com/office/officeart/2016/7/layout/LinearBlockProcessNumbered"/>
    <dgm:cxn modelId="{5469F548-71A7-4B58-B6E1-6C171BBC2919}" type="presParOf" srcId="{3E0A0CD5-C279-4602-8898-67DF4E519AF7}" destId="{DC4B0A19-355D-4851-A2A1-EA6AD38FAD49}" srcOrd="3" destOrd="0" presId="urn:microsoft.com/office/officeart/2016/7/layout/LinearBlockProcessNumbered"/>
    <dgm:cxn modelId="{62F4173C-9E14-4FFF-88B6-12617883C67D}" type="presParOf" srcId="{3E0A0CD5-C279-4602-8898-67DF4E519AF7}" destId="{13D7DAE6-55EF-4072-8F5B-EC9373A5AE1C}" srcOrd="4" destOrd="0" presId="urn:microsoft.com/office/officeart/2016/7/layout/LinearBlockProcessNumbered"/>
    <dgm:cxn modelId="{282B9437-44ED-4415-8C94-EE76F6795A94}" type="presParOf" srcId="{13D7DAE6-55EF-4072-8F5B-EC9373A5AE1C}" destId="{B1FA9668-F131-4C6A-AC0D-5295B01B03DB}" srcOrd="0" destOrd="0" presId="urn:microsoft.com/office/officeart/2016/7/layout/LinearBlockProcessNumbered"/>
    <dgm:cxn modelId="{514719CA-96D7-4CFD-B44B-62B049FEA73D}" type="presParOf" srcId="{13D7DAE6-55EF-4072-8F5B-EC9373A5AE1C}" destId="{4FCC62AD-C32B-4206-80F1-E10C5458E267}" srcOrd="1" destOrd="0" presId="urn:microsoft.com/office/officeart/2016/7/layout/LinearBlockProcessNumbered"/>
    <dgm:cxn modelId="{AA96B03D-3511-4A98-BBE8-A5D0DC0E56A5}" type="presParOf" srcId="{13D7DAE6-55EF-4072-8F5B-EC9373A5AE1C}" destId="{49C2C473-E98E-47C0-9DAD-AF7767F3E8EF}" srcOrd="2" destOrd="0" presId="urn:microsoft.com/office/officeart/2016/7/layout/LinearBlockProcessNumbered"/>
    <dgm:cxn modelId="{793D9337-3883-411C-92CD-E068288B8830}" type="presParOf" srcId="{3E0A0CD5-C279-4602-8898-67DF4E519AF7}" destId="{376C8595-3F97-4FCA-8EEA-A5F2847DCCD2}" srcOrd="5" destOrd="0" presId="urn:microsoft.com/office/officeart/2016/7/layout/LinearBlockProcessNumbered"/>
    <dgm:cxn modelId="{B0BDE6D6-FA67-4D1B-855E-211063A4F08B}" type="presParOf" srcId="{3E0A0CD5-C279-4602-8898-67DF4E519AF7}" destId="{65DA27B1-5343-4EEA-A8A8-42FEBC9C1C2E}" srcOrd="6" destOrd="0" presId="urn:microsoft.com/office/officeart/2016/7/layout/LinearBlockProcessNumbered"/>
    <dgm:cxn modelId="{00681A38-A3DA-4482-AC33-15FE1F6C5074}" type="presParOf" srcId="{65DA27B1-5343-4EEA-A8A8-42FEBC9C1C2E}" destId="{9409DED0-C427-4C16-90E1-5A1663A5AE5D}" srcOrd="0" destOrd="0" presId="urn:microsoft.com/office/officeart/2016/7/layout/LinearBlockProcessNumbered"/>
    <dgm:cxn modelId="{FD088FC5-826B-4194-9730-E311683D5994}" type="presParOf" srcId="{65DA27B1-5343-4EEA-A8A8-42FEBC9C1C2E}" destId="{60A8BA8C-22BB-4838-BB1E-96D25F1EFC30}" srcOrd="1" destOrd="0" presId="urn:microsoft.com/office/officeart/2016/7/layout/LinearBlockProcessNumbered"/>
    <dgm:cxn modelId="{40D7A0C8-EA15-474B-A303-EE4CD046EBA6}" type="presParOf" srcId="{65DA27B1-5343-4EEA-A8A8-42FEBC9C1C2E}" destId="{2A268A4F-5E70-47BF-A11B-B96CD38BF8A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0EC43-09C2-4B05-BCF2-F5643D9DE158}">
      <dsp:nvSpPr>
        <dsp:cNvPr id="0" name=""/>
        <dsp:cNvSpPr/>
      </dsp:nvSpPr>
      <dsp:spPr>
        <a:xfrm>
          <a:off x="0" y="0"/>
          <a:ext cx="2479997" cy="260779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Local PowerShell session authenticates against remote client.</a:t>
          </a:r>
          <a:br>
            <a:rPr lang="en-US" sz="1400" kern="1200" dirty="0"/>
          </a:br>
          <a:br>
            <a:rPr lang="en-US" sz="1400" kern="1200" dirty="0"/>
          </a:br>
          <a:r>
            <a:rPr lang="en-US" sz="1400" kern="1200" dirty="0"/>
            <a:t>- Enter-</a:t>
          </a:r>
          <a:r>
            <a:rPr lang="en-US" sz="1400" kern="1200" dirty="0" err="1"/>
            <a:t>PSSession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Invoke-Command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Any CIM cmdlets</a:t>
          </a:r>
        </a:p>
      </dsp:txBody>
      <dsp:txXfrm>
        <a:off x="0" y="1043116"/>
        <a:ext cx="2479997" cy="1564675"/>
      </dsp:txXfrm>
    </dsp:sp>
    <dsp:sp modelId="{6B546BDB-31B3-4785-AFC6-B0655E9A7871}">
      <dsp:nvSpPr>
        <dsp:cNvPr id="0" name=""/>
        <dsp:cNvSpPr/>
      </dsp:nvSpPr>
      <dsp:spPr>
        <a:xfrm>
          <a:off x="205" y="0"/>
          <a:ext cx="2479997" cy="104311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01</a:t>
          </a:r>
        </a:p>
      </dsp:txBody>
      <dsp:txXfrm>
        <a:off x="205" y="0"/>
        <a:ext cx="2479997" cy="1043116"/>
      </dsp:txXfrm>
    </dsp:sp>
    <dsp:sp modelId="{E189E888-5598-45EE-8610-C8648049A653}">
      <dsp:nvSpPr>
        <dsp:cNvPr id="0" name=""/>
        <dsp:cNvSpPr/>
      </dsp:nvSpPr>
      <dsp:spPr>
        <a:xfrm>
          <a:off x="2636690" y="0"/>
          <a:ext cx="2479997" cy="2607792"/>
        </a:xfrm>
        <a:prstGeom prst="rect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Identity confirmed. Privileges granted based on </a:t>
          </a:r>
          <a:r>
            <a:rPr lang="en-US" sz="1400" b="1" kern="1200" dirty="0"/>
            <a:t>local group membership on remote PC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PS session created on remote system via </a:t>
          </a:r>
          <a:br>
            <a:rPr lang="en-US" sz="1400" kern="1200" dirty="0"/>
          </a:br>
          <a:r>
            <a:rPr lang="en-US" sz="1400" b="0" kern="1200" dirty="0"/>
            <a:t>WS-MAN / WinRM</a:t>
          </a:r>
        </a:p>
      </dsp:txBody>
      <dsp:txXfrm>
        <a:off x="2636690" y="1043116"/>
        <a:ext cx="2479997" cy="1564675"/>
      </dsp:txXfrm>
    </dsp:sp>
    <dsp:sp modelId="{09F9F82A-5A35-4DD9-91AC-034653773F98}">
      <dsp:nvSpPr>
        <dsp:cNvPr id="0" name=""/>
        <dsp:cNvSpPr/>
      </dsp:nvSpPr>
      <dsp:spPr>
        <a:xfrm>
          <a:off x="2678602" y="0"/>
          <a:ext cx="2479997" cy="104311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02</a:t>
          </a:r>
        </a:p>
      </dsp:txBody>
      <dsp:txXfrm>
        <a:off x="2678602" y="0"/>
        <a:ext cx="2479997" cy="1043116"/>
      </dsp:txXfrm>
    </dsp:sp>
    <dsp:sp modelId="{B1FA9668-F131-4C6A-AC0D-5295B01B03DB}">
      <dsp:nvSpPr>
        <dsp:cNvPr id="0" name=""/>
        <dsp:cNvSpPr/>
      </dsp:nvSpPr>
      <dsp:spPr>
        <a:xfrm>
          <a:off x="5356999" y="0"/>
          <a:ext cx="2479997" cy="2607792"/>
        </a:xfrm>
        <a:prstGeom prst="rect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Commands typed on the local system are sent to a remote computer and executed locally </a:t>
          </a:r>
          <a:r>
            <a:rPr lang="en-US" sz="1500" b="1" kern="1200" dirty="0"/>
            <a:t>ON THE REMOTE SYSTEM</a:t>
          </a:r>
          <a:r>
            <a:rPr lang="en-US" sz="1500" kern="1200" dirty="0"/>
            <a:t>.</a:t>
          </a:r>
        </a:p>
      </dsp:txBody>
      <dsp:txXfrm>
        <a:off x="5356999" y="1043116"/>
        <a:ext cx="2479997" cy="1564675"/>
      </dsp:txXfrm>
    </dsp:sp>
    <dsp:sp modelId="{4FCC62AD-C32B-4206-80F1-E10C5458E267}">
      <dsp:nvSpPr>
        <dsp:cNvPr id="0" name=""/>
        <dsp:cNvSpPr/>
      </dsp:nvSpPr>
      <dsp:spPr>
        <a:xfrm>
          <a:off x="5356999" y="0"/>
          <a:ext cx="2479997" cy="104311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03</a:t>
          </a:r>
          <a:endParaRPr lang="en-US" sz="5100" kern="1200" dirty="0"/>
        </a:p>
      </dsp:txBody>
      <dsp:txXfrm>
        <a:off x="5356999" y="0"/>
        <a:ext cx="2479997" cy="1043116"/>
      </dsp:txXfrm>
    </dsp:sp>
    <dsp:sp modelId="{9409DED0-C427-4C16-90E1-5A1663A5AE5D}">
      <dsp:nvSpPr>
        <dsp:cNvPr id="0" name=""/>
        <dsp:cNvSpPr/>
      </dsp:nvSpPr>
      <dsp:spPr>
        <a:xfrm>
          <a:off x="8035397" y="0"/>
          <a:ext cx="2479997" cy="2607792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500" kern="1200" dirty="0"/>
            <a:t>The </a:t>
          </a:r>
          <a:r>
            <a:rPr lang="en-US" sz="1500" b="1" kern="1200" dirty="0"/>
            <a:t>remote system EXECUTES the commands locally </a:t>
          </a:r>
          <a:r>
            <a:rPr lang="en-US" sz="1500" kern="1200" dirty="0"/>
            <a:t>and  sends the results back to the local system.</a:t>
          </a:r>
        </a:p>
      </dsp:txBody>
      <dsp:txXfrm>
        <a:off x="8035397" y="1043116"/>
        <a:ext cx="2479997" cy="1564675"/>
      </dsp:txXfrm>
    </dsp:sp>
    <dsp:sp modelId="{60A8BA8C-22BB-4838-BB1E-96D25F1EFC30}">
      <dsp:nvSpPr>
        <dsp:cNvPr id="0" name=""/>
        <dsp:cNvSpPr/>
      </dsp:nvSpPr>
      <dsp:spPr>
        <a:xfrm>
          <a:off x="8035397" y="0"/>
          <a:ext cx="2479997" cy="104311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04</a:t>
          </a:r>
        </a:p>
      </dsp:txBody>
      <dsp:txXfrm>
        <a:off x="8035397" y="0"/>
        <a:ext cx="2479997" cy="1043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F6BB-1AFB-4E42-B8A5-BE9A4D056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2A38B-4048-47F0-B592-428C8DC02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C9A1B-641D-4333-9AD5-8D8CF49D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6EF17-162F-4486-B22F-94DDAA88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999E5-70F4-4FB9-A663-BFC7E3E1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0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B050-5AFC-460E-BB3C-CFAAE93E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B04DE-B6AA-4502-B029-5B8D7D17F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3E33A-3DC3-4442-B47E-F254CCB1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D870-C9A0-4AE5-9819-2EAB98F5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92848-5755-4028-8101-28864A1C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91430-8C59-4562-94E5-B99726CCE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A4AB1-1DA9-4461-B532-BEE8DC7AD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C2FE-A369-46A0-90B8-2CCB8604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01C-B4C6-42C7-BC28-25096839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3868-17D0-426A-93E4-F40DC808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2FC1-4252-492E-96F8-0A23CEBC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C40BA-016B-46C7-853B-4C4B8D7C4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E782-C6AC-4542-8C93-99AE0368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C8352-E6F8-412F-A432-7E1F93A2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6DEB-C5F0-4B03-907E-4D7369E1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0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9531-3C37-45D1-A7CE-5F5E48F8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238A2-48BE-4C8B-9DC0-DC96AA3AE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A37F3-E092-425F-8340-0F2093D0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43E41-8F3C-4B88-886E-4787E7A5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E8D30-F4CB-4220-8B7C-598E6311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0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FADC-6D5C-4CBF-BAFA-C01032CB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B145-E750-4B18-A8B8-D075989D3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CC5FD-165D-4367-8469-E6F81CD28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68988-A961-43C3-B204-FAC04B27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3959F-7DFF-44EA-A5F5-F178D208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A45F-72EA-4A87-8FF2-7A1C3D91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8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FD73-A39A-4B0A-BE59-33D7DE24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18206-95BD-4CC5-A940-801E01041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502D1-C4ED-4D12-ABC8-E03FFFE2F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60B41-0CE9-4C54-9063-FB6B1CD2A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54473-A491-4DCD-B192-0BCC13FE9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4B1C2-02BF-4FF6-ADAC-34ABB7AB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65960-8F05-419E-A47F-ED7B2E2F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9DF11-C1E9-433A-BED7-B5495311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1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EF2E-5733-4CA7-B37D-A2358A27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093F8-7CFF-440A-8B3D-47ED2AB8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456C7-BE36-4C3B-BA4D-97A1C82A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0DFE9-8B78-40F0-B397-A65887ED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7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F5905-3891-4A4A-A710-C2F09C80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A9668-5EA7-464D-860B-771DC851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D7FED-96E8-4F89-9803-E010B643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B758-8455-42C7-9EB3-8E31564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3AF2-C2FD-43DF-A541-3576A4CD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F4CE7-B499-40A5-8D8F-E03D132B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FF21-0787-4CFC-BA73-7C59ED29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E1A71-CDD7-45CE-A555-BF6F6840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83E86-383F-439C-A4F7-B3361D71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8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BA35-ECF6-4C5D-90E4-C5E74BF9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6CF61-FB69-4253-9CF6-11AEB5D36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42F9A-B6AA-4CBF-BC49-6D6C4A585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28053-25DF-4BE0-8DED-46352AFD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5088-C71E-457B-850C-EBC7430B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2A626-BBE0-4D25-B67B-F72B66B9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7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AA72B-BDCD-476F-A903-F3BD444B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AEF5C-3C94-4208-A428-6D143F2A5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747A-9CA0-4C10-BFE5-9C1125D0D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64B60-622F-4C2C-961E-04C9E6A04E7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B457-1908-4CA7-AACB-7C45F8629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218D-1AC0-4551-900B-4AF76EDE6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40991-D4B0-4216-BBA8-02BD63ACD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64" y="3388979"/>
            <a:ext cx="5443664" cy="1361914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+mn-lt"/>
              </a:rPr>
              <a:t>Configuring </a:t>
            </a:r>
            <a:r>
              <a:rPr lang="en-US" sz="4000" b="1" dirty="0" err="1">
                <a:solidFill>
                  <a:schemeClr val="bg1"/>
                </a:solidFill>
                <a:latin typeface="+mn-lt"/>
              </a:rPr>
              <a:t>PSRemoting</a:t>
            </a:r>
            <a:br>
              <a:rPr lang="en-US" sz="4700" b="1" dirty="0">
                <a:solidFill>
                  <a:schemeClr val="bg1"/>
                </a:solidFill>
                <a:latin typeface="+mn-lt"/>
              </a:rPr>
            </a:br>
            <a:r>
              <a:rPr lang="en-US" sz="4000" b="1" dirty="0">
                <a:solidFill>
                  <a:schemeClr val="bg1"/>
                </a:solidFill>
                <a:latin typeface="+mn-lt"/>
              </a:rPr>
              <a:t>security and logging</a:t>
            </a:r>
            <a:endParaRPr lang="en-US" sz="4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93913-EC40-423E-84D0-621B08072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Mike Kanakos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November 2019</a:t>
            </a:r>
          </a:p>
        </p:txBody>
      </p:sp>
      <p:sp>
        <p:nvSpPr>
          <p:cNvPr id="35" name="Freeform: Shape 3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4533DB9-D0AC-4CF1-92B5-FC472D6B4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5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FB6F-BDB8-425C-B5A8-39A287F5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everyone has REMOTING figured out yet…</a:t>
            </a:r>
          </a:p>
        </p:txBody>
      </p:sp>
      <p:pic>
        <p:nvPicPr>
          <p:cNvPr id="4" name="Content Placeholder 3" descr="A flat screen tv&#10;&#10;Description automatically generated">
            <a:extLst>
              <a:ext uri="{FF2B5EF4-FFF2-40B4-BE49-F238E27FC236}">
                <a16:creationId xmlns:a16="http://schemas.microsoft.com/office/drawing/2014/main" id="{24B4440D-70A3-4665-B9E5-CCD3631B3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16"/>
          <a:stretch/>
        </p:blipFill>
        <p:spPr>
          <a:xfrm>
            <a:off x="2223887" y="1825625"/>
            <a:ext cx="7744225" cy="4351338"/>
          </a:xfrm>
        </p:spPr>
      </p:pic>
    </p:spTree>
    <p:extLst>
      <p:ext uri="{BB962C8B-B14F-4D97-AF65-F5344CB8AC3E}">
        <p14:creationId xmlns:p14="http://schemas.microsoft.com/office/powerpoint/2010/main" val="289125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B3782B9-7ECF-4E86-AD7C-17C2AB82CB57}"/>
              </a:ext>
            </a:extLst>
          </p:cNvPr>
          <p:cNvSpPr/>
          <p:nvPr/>
        </p:nvSpPr>
        <p:spPr>
          <a:xfrm>
            <a:off x="0" y="0"/>
            <a:ext cx="12192000" cy="136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26E98-2ECB-463D-BBF6-92996662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12" y="8098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PSREMOTING is the connection &amp; HANDSHAKE between nodes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526A77-C5DB-4433-818D-3185411AD4A0}"/>
              </a:ext>
            </a:extLst>
          </p:cNvPr>
          <p:cNvCxnSpPr>
            <a:cxnSpLocks/>
          </p:cNvCxnSpPr>
          <p:nvPr/>
        </p:nvCxnSpPr>
        <p:spPr>
          <a:xfrm>
            <a:off x="4434991" y="2721954"/>
            <a:ext cx="2186632" cy="2180301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FF9B50-4E07-4A4B-8745-3EFC77A9B389}"/>
              </a:ext>
            </a:extLst>
          </p:cNvPr>
          <p:cNvCxnSpPr>
            <a:cxnSpLocks/>
          </p:cNvCxnSpPr>
          <p:nvPr/>
        </p:nvCxnSpPr>
        <p:spPr>
          <a:xfrm flipV="1">
            <a:off x="4329429" y="2721954"/>
            <a:ext cx="2091382" cy="2180301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EE59BDB7-7F1D-4690-8F77-52D8DC067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425" y="2121747"/>
            <a:ext cx="914400" cy="914400"/>
          </a:xfrm>
          <a:prstGeom prst="rect">
            <a:avLst/>
          </a:prstGeom>
        </p:spPr>
      </p:pic>
      <p:pic>
        <p:nvPicPr>
          <p:cNvPr id="8" name="Graphic 7" descr="Lock">
            <a:extLst>
              <a:ext uri="{FF2B5EF4-FFF2-40B4-BE49-F238E27FC236}">
                <a16:creationId xmlns:a16="http://schemas.microsoft.com/office/drawing/2014/main" id="{662C6B05-DC75-4387-88A8-74121029A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6160" y="2789025"/>
            <a:ext cx="494243" cy="494243"/>
          </a:xfrm>
          <a:prstGeom prst="rect">
            <a:avLst/>
          </a:prstGeom>
        </p:spPr>
      </p:pic>
      <p:pic>
        <p:nvPicPr>
          <p:cNvPr id="9" name="Graphic 8" descr="Unlock">
            <a:extLst>
              <a:ext uri="{FF2B5EF4-FFF2-40B4-BE49-F238E27FC236}">
                <a16:creationId xmlns:a16="http://schemas.microsoft.com/office/drawing/2014/main" id="{FE66CA19-8CAC-499B-891E-91B65D93A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4481" y="4082436"/>
            <a:ext cx="519971" cy="519971"/>
          </a:xfrm>
          <a:prstGeom prst="rect">
            <a:avLst/>
          </a:prstGeom>
        </p:spPr>
      </p:pic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B0FD9960-1D4E-4FCC-9C74-B36561998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811" y="2121747"/>
            <a:ext cx="914400" cy="914400"/>
          </a:xfrm>
          <a:prstGeom prst="rect">
            <a:avLst/>
          </a:prstGeom>
        </p:spPr>
      </p:pic>
      <p:pic>
        <p:nvPicPr>
          <p:cNvPr id="11" name="Graphic 10" descr="Lock">
            <a:extLst>
              <a:ext uri="{FF2B5EF4-FFF2-40B4-BE49-F238E27FC236}">
                <a16:creationId xmlns:a16="http://schemas.microsoft.com/office/drawing/2014/main" id="{39E1E8DA-85A1-4366-8BAA-87257171A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3506" y="2789025"/>
            <a:ext cx="494243" cy="494243"/>
          </a:xfrm>
          <a:prstGeom prst="rect">
            <a:avLst/>
          </a:prstGeom>
        </p:spPr>
      </p:pic>
      <p:pic>
        <p:nvPicPr>
          <p:cNvPr id="12" name="Graphic 11" descr="Computer">
            <a:extLst>
              <a:ext uri="{FF2B5EF4-FFF2-40B4-BE49-F238E27FC236}">
                <a16:creationId xmlns:a16="http://schemas.microsoft.com/office/drawing/2014/main" id="{C4500ECF-FE2B-4323-99B8-63E5DF311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8146" y="3311843"/>
            <a:ext cx="914400" cy="914400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AE55A57F-B29B-4B66-83A9-1AB3C100F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946" y="3956367"/>
            <a:ext cx="494243" cy="494243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81AAE619-31CD-4B2F-ADA6-7762612C6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0120" y="3311843"/>
            <a:ext cx="914400" cy="914400"/>
          </a:xfrm>
          <a:prstGeom prst="rect">
            <a:avLst/>
          </a:prstGeom>
        </p:spPr>
      </p:pic>
      <p:pic>
        <p:nvPicPr>
          <p:cNvPr id="15" name="Graphic 14" descr="Lock">
            <a:extLst>
              <a:ext uri="{FF2B5EF4-FFF2-40B4-BE49-F238E27FC236}">
                <a16:creationId xmlns:a16="http://schemas.microsoft.com/office/drawing/2014/main" id="{E2B4349D-4AFE-4BF5-B1C9-907CAE77B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4715" y="4019600"/>
            <a:ext cx="494243" cy="494243"/>
          </a:xfrm>
          <a:prstGeom prst="rect">
            <a:avLst/>
          </a:prstGeom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AB20C53C-655B-44BD-A2AC-5EFC8107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425" y="4685161"/>
            <a:ext cx="914400" cy="914400"/>
          </a:xfrm>
          <a:prstGeom prst="rect">
            <a:avLst/>
          </a:prstGeom>
        </p:spPr>
      </p:pic>
      <p:pic>
        <p:nvPicPr>
          <p:cNvPr id="17" name="Graphic 16" descr="Lock">
            <a:extLst>
              <a:ext uri="{FF2B5EF4-FFF2-40B4-BE49-F238E27FC236}">
                <a16:creationId xmlns:a16="http://schemas.microsoft.com/office/drawing/2014/main" id="{55A1A542-F273-4FD5-A909-9DAB58C23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9429" y="5352440"/>
            <a:ext cx="494243" cy="494243"/>
          </a:xfrm>
          <a:prstGeom prst="rect">
            <a:avLst/>
          </a:prstGeom>
        </p:spPr>
      </p:pic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211F0790-5E6F-4506-83C8-E30D8FE77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811" y="4723129"/>
            <a:ext cx="914400" cy="914400"/>
          </a:xfrm>
          <a:prstGeom prst="rect">
            <a:avLst/>
          </a:prstGeom>
        </p:spPr>
      </p:pic>
      <p:pic>
        <p:nvPicPr>
          <p:cNvPr id="19" name="Graphic 18" descr="Lock">
            <a:extLst>
              <a:ext uri="{FF2B5EF4-FFF2-40B4-BE49-F238E27FC236}">
                <a16:creationId xmlns:a16="http://schemas.microsoft.com/office/drawing/2014/main" id="{CBA71FE4-FE5C-4E25-B899-B03C9C956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3506" y="5390407"/>
            <a:ext cx="494243" cy="49424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305A58-FC45-4C29-A0D3-F135A0AE2B4A}"/>
              </a:ext>
            </a:extLst>
          </p:cNvPr>
          <p:cNvCxnSpPr>
            <a:cxnSpLocks/>
          </p:cNvCxnSpPr>
          <p:nvPr/>
        </p:nvCxnSpPr>
        <p:spPr>
          <a:xfrm flipV="1">
            <a:off x="3615655" y="3730943"/>
            <a:ext cx="4026716" cy="3810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1" name="Graphic 20" descr="Unlock">
            <a:extLst>
              <a:ext uri="{FF2B5EF4-FFF2-40B4-BE49-F238E27FC236}">
                <a16:creationId xmlns:a16="http://schemas.microsoft.com/office/drawing/2014/main" id="{12E269E8-B284-4B8A-BC6C-F1A77861F6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2409" y="2864400"/>
            <a:ext cx="519971" cy="519971"/>
          </a:xfrm>
          <a:prstGeom prst="rect">
            <a:avLst/>
          </a:prstGeom>
        </p:spPr>
      </p:pic>
      <p:pic>
        <p:nvPicPr>
          <p:cNvPr id="22" name="Graphic 21" descr="Unlock">
            <a:extLst>
              <a:ext uri="{FF2B5EF4-FFF2-40B4-BE49-F238E27FC236}">
                <a16:creationId xmlns:a16="http://schemas.microsoft.com/office/drawing/2014/main" id="{FCB2A1E3-7E79-48EC-B2E1-8AE516DB6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55611" y="2860202"/>
            <a:ext cx="519971" cy="519971"/>
          </a:xfrm>
          <a:prstGeom prst="rect">
            <a:avLst/>
          </a:prstGeom>
        </p:spPr>
      </p:pic>
      <p:pic>
        <p:nvPicPr>
          <p:cNvPr id="23" name="Graphic 22" descr="Unlock">
            <a:extLst>
              <a:ext uri="{FF2B5EF4-FFF2-40B4-BE49-F238E27FC236}">
                <a16:creationId xmlns:a16="http://schemas.microsoft.com/office/drawing/2014/main" id="{D080D714-5540-46D6-9D40-A4509E911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45360" y="4019600"/>
            <a:ext cx="519971" cy="519971"/>
          </a:xfrm>
          <a:prstGeom prst="rect">
            <a:avLst/>
          </a:prstGeom>
        </p:spPr>
      </p:pic>
      <p:pic>
        <p:nvPicPr>
          <p:cNvPr id="24" name="Graphic 23" descr="Unlock">
            <a:extLst>
              <a:ext uri="{FF2B5EF4-FFF2-40B4-BE49-F238E27FC236}">
                <a16:creationId xmlns:a16="http://schemas.microsoft.com/office/drawing/2014/main" id="{FB930A5C-D506-433E-9123-2C48445C6F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2018" y="5426931"/>
            <a:ext cx="519971" cy="519971"/>
          </a:xfrm>
          <a:prstGeom prst="rect">
            <a:avLst/>
          </a:prstGeom>
        </p:spPr>
      </p:pic>
      <p:pic>
        <p:nvPicPr>
          <p:cNvPr id="25" name="Graphic 24" descr="Unlock">
            <a:extLst>
              <a:ext uri="{FF2B5EF4-FFF2-40B4-BE49-F238E27FC236}">
                <a16:creationId xmlns:a16="http://schemas.microsoft.com/office/drawing/2014/main" id="{279C8690-4EEE-4A00-8B5E-ADA75F253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55610" y="5467893"/>
            <a:ext cx="519971" cy="51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9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9F479D8-AE10-4F25-AF0D-EC58250DA7A9}"/>
              </a:ext>
            </a:extLst>
          </p:cNvPr>
          <p:cNvSpPr/>
          <p:nvPr/>
        </p:nvSpPr>
        <p:spPr>
          <a:xfrm>
            <a:off x="0" y="0"/>
            <a:ext cx="12192000" cy="136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38B825-2A49-4774-AD4C-8E90B6C0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39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PowerShell Authentication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7BF1D6-78E3-4E0C-8342-BD0530F5B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84" y="2315361"/>
            <a:ext cx="4973016" cy="3861602"/>
          </a:xfrm>
        </p:spPr>
        <p:txBody>
          <a:bodyPr/>
          <a:lstStyle/>
          <a:p>
            <a:r>
              <a:rPr lang="en-US" b="1" dirty="0"/>
              <a:t>PS Remoting was designed to work with Active Directory</a:t>
            </a:r>
          </a:p>
          <a:p>
            <a:r>
              <a:rPr lang="en-US" b="1" dirty="0"/>
              <a:t>Authentication occurs using </a:t>
            </a:r>
            <a:r>
              <a:rPr lang="en-US" b="1" dirty="0">
                <a:solidFill>
                  <a:srgbClr val="FF0000"/>
                </a:solidFill>
              </a:rPr>
              <a:t>Kerberos </a:t>
            </a:r>
            <a:r>
              <a:rPr lang="en-US" b="1" dirty="0"/>
              <a:t>for </a:t>
            </a:r>
            <a:r>
              <a:rPr lang="en-US" b="1" dirty="0">
                <a:solidFill>
                  <a:srgbClr val="FF0000"/>
                </a:solidFill>
              </a:rPr>
              <a:t>AD Domain-joined computers</a:t>
            </a:r>
          </a:p>
          <a:p>
            <a:r>
              <a:rPr lang="en-US" b="1" dirty="0"/>
              <a:t>Authentication occurs using 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NTLM or SSL </a:t>
            </a:r>
            <a:r>
              <a:rPr lang="en-US" b="1" dirty="0"/>
              <a:t>for </a:t>
            </a:r>
            <a:r>
              <a:rPr lang="en-US" b="1" dirty="0">
                <a:solidFill>
                  <a:srgbClr val="FF0000"/>
                </a:solidFill>
              </a:rPr>
              <a:t>workgroup computers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AFEA4C-1FB1-4430-93B2-F1D838C8E0B7}"/>
              </a:ext>
            </a:extLst>
          </p:cNvPr>
          <p:cNvGrpSpPr/>
          <p:nvPr/>
        </p:nvGrpSpPr>
        <p:grpSpPr>
          <a:xfrm>
            <a:off x="818426" y="2691220"/>
            <a:ext cx="2343564" cy="960811"/>
            <a:chOff x="194" y="0"/>
            <a:chExt cx="2343564" cy="9608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9ACD38-8B4A-46AC-9232-810F0EF5770F}"/>
                </a:ext>
              </a:extLst>
            </p:cNvPr>
            <p:cNvSpPr/>
            <p:nvPr/>
          </p:nvSpPr>
          <p:spPr>
            <a:xfrm>
              <a:off x="194" y="0"/>
              <a:ext cx="2343564" cy="96081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0365E6-31E6-47DE-97D0-F5BBE47AB5E0}"/>
                </a:ext>
              </a:extLst>
            </p:cNvPr>
            <p:cNvSpPr txBox="1"/>
            <p:nvPr/>
          </p:nvSpPr>
          <p:spPr>
            <a:xfrm>
              <a:off x="194" y="0"/>
              <a:ext cx="2343564" cy="96081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165100" rIns="231492" bIns="165100" numCol="1" spcCol="1270" anchor="ctr" anchorCtr="0">
              <a:noAutofit/>
            </a:bodyPr>
            <a:lstStyle/>
            <a:p>
              <a:pPr marL="0" lvl="0" indent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01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9BF00D-9997-4D18-BE49-59AD16560B8C}"/>
              </a:ext>
            </a:extLst>
          </p:cNvPr>
          <p:cNvGrpSpPr/>
          <p:nvPr/>
        </p:nvGrpSpPr>
        <p:grpSpPr>
          <a:xfrm>
            <a:off x="3467654" y="2756481"/>
            <a:ext cx="2343564" cy="960811"/>
            <a:chOff x="2531243" y="0"/>
            <a:chExt cx="2343564" cy="9608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C77D1E6-0F3E-4524-9C8B-5D4695BD3ECB}"/>
                </a:ext>
              </a:extLst>
            </p:cNvPr>
            <p:cNvSpPr/>
            <p:nvPr/>
          </p:nvSpPr>
          <p:spPr>
            <a:xfrm>
              <a:off x="2531243" y="0"/>
              <a:ext cx="2343564" cy="96081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1">
              <a:schemeClr val="accent5">
                <a:hueOff val="6718086"/>
                <a:satOff val="-3139"/>
                <a:lumOff val="-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30E94B-6D48-40C5-9385-01F88C12FBB0}"/>
                </a:ext>
              </a:extLst>
            </p:cNvPr>
            <p:cNvSpPr txBox="1"/>
            <p:nvPr/>
          </p:nvSpPr>
          <p:spPr>
            <a:xfrm>
              <a:off x="2531243" y="0"/>
              <a:ext cx="2343564" cy="96081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165100" rIns="231492" bIns="165100" numCol="1" spcCol="1270" anchor="ctr" anchorCtr="0">
              <a:noAutofit/>
            </a:bodyPr>
            <a:lstStyle/>
            <a:p>
              <a:pPr marL="0" lvl="0" indent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A0E5BF-D002-469E-8986-1E86293592A5}"/>
              </a:ext>
            </a:extLst>
          </p:cNvPr>
          <p:cNvGrpSpPr/>
          <p:nvPr/>
        </p:nvGrpSpPr>
        <p:grpSpPr>
          <a:xfrm>
            <a:off x="903513" y="2756481"/>
            <a:ext cx="2479997" cy="2607792"/>
            <a:chOff x="0" y="0"/>
            <a:chExt cx="2479997" cy="26077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1DBF2C-4B5E-4943-AF49-DACBD1FEEBEA}"/>
                </a:ext>
              </a:extLst>
            </p:cNvPr>
            <p:cNvSpPr/>
            <p:nvPr/>
          </p:nvSpPr>
          <p:spPr>
            <a:xfrm>
              <a:off x="0" y="0"/>
              <a:ext cx="2479997" cy="2607792"/>
            </a:xfrm>
            <a:prstGeom prst="rect">
              <a:avLst/>
            </a:pr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B41554-88E2-4086-A7C6-7978D854316A}"/>
                </a:ext>
              </a:extLst>
            </p:cNvPr>
            <p:cNvSpPr txBox="1"/>
            <p:nvPr/>
          </p:nvSpPr>
          <p:spPr>
            <a:xfrm>
              <a:off x="0" y="1043116"/>
              <a:ext cx="2479997" cy="1564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44969" tIns="0" rIns="244969" bIns="33020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Local PowerShell session authenticates against remote client.</a:t>
              </a:r>
              <a:br>
                <a:rPr lang="en-US" sz="1400" kern="1200" dirty="0"/>
              </a:br>
              <a:br>
                <a:rPr lang="en-US" sz="1400" kern="1200" dirty="0"/>
              </a:br>
              <a:r>
                <a:rPr lang="en-US" sz="1400" kern="1200" dirty="0"/>
                <a:t>- Enter-</a:t>
              </a:r>
              <a:r>
                <a:rPr lang="en-US" sz="1400" kern="1200" dirty="0" err="1"/>
                <a:t>PSSession</a:t>
              </a:r>
              <a:endParaRPr lang="en-US" sz="1400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/>
                <a:t>- Invoke-Command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/>
                <a:t>- Any CIM cmdlets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F707CF-7C16-466C-B6CE-1A0617DF3302}"/>
              </a:ext>
            </a:extLst>
          </p:cNvPr>
          <p:cNvGrpSpPr/>
          <p:nvPr/>
        </p:nvGrpSpPr>
        <p:grpSpPr>
          <a:xfrm>
            <a:off x="3540203" y="2756481"/>
            <a:ext cx="2479997" cy="2607792"/>
            <a:chOff x="2636690" y="0"/>
            <a:chExt cx="2479997" cy="26077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732E7C-4B8E-4028-B79E-AD131C3D8F9A}"/>
                </a:ext>
              </a:extLst>
            </p:cNvPr>
            <p:cNvSpPr/>
            <p:nvPr/>
          </p:nvSpPr>
          <p:spPr>
            <a:xfrm>
              <a:off x="2636690" y="0"/>
              <a:ext cx="2479997" cy="2607792"/>
            </a:xfrm>
            <a:prstGeom prst="rect">
              <a:avLst/>
            </a:prstGeom>
          </p:spPr>
          <p:style>
            <a:lnRef idx="1">
              <a:schemeClr val="accent4">
                <a:hueOff val="3266964"/>
                <a:satOff val="-13592"/>
                <a:lumOff val="3203"/>
                <a:alphaOff val="0"/>
              </a:schemeClr>
            </a:lnRef>
            <a:fillRef idx="2">
              <a:schemeClr val="accent4">
                <a:hueOff val="3266964"/>
                <a:satOff val="-13592"/>
                <a:lumOff val="3203"/>
                <a:alphaOff val="0"/>
              </a:schemeClr>
            </a:fillRef>
            <a:effectRef idx="1">
              <a:schemeClr val="accent4">
                <a:hueOff val="3266964"/>
                <a:satOff val="-13592"/>
                <a:lumOff val="320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773693-747D-40C3-B178-0D7982E75F16}"/>
                </a:ext>
              </a:extLst>
            </p:cNvPr>
            <p:cNvSpPr txBox="1"/>
            <p:nvPr/>
          </p:nvSpPr>
          <p:spPr>
            <a:xfrm>
              <a:off x="2636690" y="1043116"/>
              <a:ext cx="2479997" cy="1564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44969" tIns="0" rIns="244969" bIns="33020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Identity confirmed. Privileges granted based on </a:t>
              </a:r>
              <a:r>
                <a:rPr lang="en-US" sz="1400" b="1" kern="1200" dirty="0"/>
                <a:t>local group membership on remote PC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PS session created on remote system via </a:t>
              </a:r>
              <a:br>
                <a:rPr lang="en-US" sz="1400" kern="1200" dirty="0"/>
              </a:br>
              <a:r>
                <a:rPr lang="en-US" sz="1400" b="0" kern="1200" dirty="0"/>
                <a:t>WS-MAN / WinRM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44DB29-3E33-401F-ACF8-DE83694440DB}"/>
              </a:ext>
            </a:extLst>
          </p:cNvPr>
          <p:cNvGrpSpPr/>
          <p:nvPr/>
        </p:nvGrpSpPr>
        <p:grpSpPr>
          <a:xfrm>
            <a:off x="903513" y="2821742"/>
            <a:ext cx="2479997" cy="1043116"/>
            <a:chOff x="205" y="0"/>
            <a:chExt cx="2479997" cy="104311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FED542-57E7-4C46-A890-58719212B948}"/>
                </a:ext>
              </a:extLst>
            </p:cNvPr>
            <p:cNvSpPr/>
            <p:nvPr/>
          </p:nvSpPr>
          <p:spPr>
            <a:xfrm>
              <a:off x="205" y="0"/>
              <a:ext cx="2479997" cy="1043116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84BB3B-B4AA-41C0-B191-3C34544FBD9C}"/>
                </a:ext>
              </a:extLst>
            </p:cNvPr>
            <p:cNvSpPr txBox="1"/>
            <p:nvPr/>
          </p:nvSpPr>
          <p:spPr>
            <a:xfrm>
              <a:off x="205" y="0"/>
              <a:ext cx="2479997" cy="104311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44969" tIns="165100" rIns="244969" bIns="165100" numCol="1" spcCol="1270" anchor="ctr" anchorCtr="0">
              <a:noAutofit/>
            </a:bodyPr>
            <a:lstStyle/>
            <a:p>
              <a:pPr marL="0" lvl="0" indent="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100" kern="1200" dirty="0"/>
                <a:t>01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2F5A49-0FAC-4F91-91C5-90F15DB07A09}"/>
              </a:ext>
            </a:extLst>
          </p:cNvPr>
          <p:cNvGrpSpPr/>
          <p:nvPr/>
        </p:nvGrpSpPr>
        <p:grpSpPr>
          <a:xfrm>
            <a:off x="3540204" y="2821742"/>
            <a:ext cx="2479996" cy="1043116"/>
            <a:chOff x="2678602" y="0"/>
            <a:chExt cx="2479997" cy="104311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D3AFD7-DA08-468B-9072-27B84D9DD519}"/>
                </a:ext>
              </a:extLst>
            </p:cNvPr>
            <p:cNvSpPr/>
            <p:nvPr/>
          </p:nvSpPr>
          <p:spPr>
            <a:xfrm>
              <a:off x="2678602" y="0"/>
              <a:ext cx="2479997" cy="1043116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4">
                <a:hueOff val="3266964"/>
                <a:satOff val="-13592"/>
                <a:lumOff val="320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0DAB84-ADE6-4576-98B2-E4B485D45C16}"/>
                </a:ext>
              </a:extLst>
            </p:cNvPr>
            <p:cNvSpPr txBox="1"/>
            <p:nvPr/>
          </p:nvSpPr>
          <p:spPr>
            <a:xfrm>
              <a:off x="2678602" y="0"/>
              <a:ext cx="2479997" cy="104311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44969" tIns="165100" rIns="244969" bIns="165100" numCol="1" spcCol="1270" anchor="ctr" anchorCtr="0">
              <a:noAutofit/>
            </a:bodyPr>
            <a:lstStyle/>
            <a:p>
              <a:pPr marL="0" lvl="0" indent="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100" kern="1200" dirty="0"/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73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0822BA5-477E-4BE4-8D86-064614EF1F55}"/>
              </a:ext>
            </a:extLst>
          </p:cNvPr>
          <p:cNvSpPr/>
          <p:nvPr/>
        </p:nvSpPr>
        <p:spPr>
          <a:xfrm>
            <a:off x="0" y="0"/>
            <a:ext cx="12192000" cy="136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1DEA2-5F8A-4E99-B4F7-AA00B85D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Local Group Membership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B657859-E9D3-4F47-8D89-760B9B939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24"/>
          <a:stretch/>
        </p:blipFill>
        <p:spPr>
          <a:xfrm>
            <a:off x="209025" y="1727394"/>
            <a:ext cx="11553974" cy="441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57CC80-8960-44D1-97C5-AD3EFB67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Who Am I 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190966-6280-433E-8D08-436B920C1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713064"/>
            <a:ext cx="5306084" cy="531943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MetLife:			AD Engineer &amp;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			PowerShell Fanatic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PowerShell.org: 		Director of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			Community Engagement</a:t>
            </a:r>
            <a:br>
              <a:rPr lang="en-US" sz="1800" dirty="0">
                <a:solidFill>
                  <a:srgbClr val="000000"/>
                </a:solidFill>
              </a:rPr>
            </a:b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Blog: 			www.networkadm.in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Writer: 			4sysops.com &amp; 				ipswitch.com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Contributor: 		PowerShell Conference 			Book vol. 1 &amp; vol. 2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Twitter: 			@</a:t>
            </a:r>
            <a:r>
              <a:rPr lang="en-US" sz="1800" dirty="0" err="1">
                <a:solidFill>
                  <a:srgbClr val="000000"/>
                </a:solidFill>
              </a:rPr>
              <a:t>MikeKanakos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Email:			mkanakos@gmail.com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GitHub:			github.com/compwiz32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10E0F2-2AAB-4BA3-83E0-ACC204469566}"/>
              </a:ext>
            </a:extLst>
          </p:cNvPr>
          <p:cNvCxnSpPr/>
          <p:nvPr/>
        </p:nvCxnSpPr>
        <p:spPr>
          <a:xfrm>
            <a:off x="6294922" y="2415941"/>
            <a:ext cx="4754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5479ED-33AC-41C5-BEE5-B63DFF3E3214}"/>
              </a:ext>
            </a:extLst>
          </p:cNvPr>
          <p:cNvCxnSpPr/>
          <p:nvPr/>
        </p:nvCxnSpPr>
        <p:spPr>
          <a:xfrm>
            <a:off x="6294922" y="4339390"/>
            <a:ext cx="4754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98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C8A8-1A3E-49BC-B905-EFA1FEF9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4400" b="1"/>
              <a:t>Today’s Agenda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4120-34CE-4AB4-A17E-89231EB37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795245"/>
            <a:ext cx="6467867" cy="415255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What is </a:t>
            </a:r>
            <a:r>
              <a:rPr lang="en-US" sz="2400" dirty="0" err="1"/>
              <a:t>PSRemoting</a:t>
            </a:r>
            <a:r>
              <a:rPr lang="en-US" sz="2400" dirty="0"/>
              <a:t>? </a:t>
            </a:r>
          </a:p>
          <a:p>
            <a:r>
              <a:rPr lang="en-US" sz="2400" dirty="0"/>
              <a:t>WMI vs CIM</a:t>
            </a:r>
          </a:p>
          <a:p>
            <a:r>
              <a:rPr lang="en-US" sz="2400" dirty="0"/>
              <a:t>How to Enable Remoting</a:t>
            </a:r>
          </a:p>
          <a:p>
            <a:r>
              <a:rPr lang="en-US" sz="2400" dirty="0" err="1"/>
              <a:t>PSRemoting</a:t>
            </a:r>
            <a:r>
              <a:rPr lang="en-US" sz="2400" dirty="0"/>
              <a:t> Session Creation</a:t>
            </a:r>
          </a:p>
          <a:p>
            <a:r>
              <a:rPr lang="en-US" sz="2400" dirty="0"/>
              <a:t>PowerShell Authentication</a:t>
            </a:r>
          </a:p>
          <a:p>
            <a:r>
              <a:rPr lang="en-US" sz="2400" dirty="0"/>
              <a:t>Controlling Access to Remote Nodes</a:t>
            </a:r>
          </a:p>
          <a:p>
            <a:r>
              <a:rPr lang="en-US" sz="2400" dirty="0"/>
              <a:t>Logging PS Activity</a:t>
            </a:r>
          </a:p>
          <a:p>
            <a:r>
              <a:rPr lang="en-US" sz="2400" dirty="0"/>
              <a:t>Tips for talking to your InfoSec team/CISO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990AC5DE-B95C-4FF2-8668-507AB0BA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D3AF93-5D1B-47BE-9D7C-CA48BD7D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chemeClr val="accent1"/>
                </a:solidFill>
              </a:rPr>
              <a:t>Have you heard this in your org?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E560F8-A7B6-42AA-8B5D-0D84902C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b="1" dirty="0"/>
              <a:t>“I would like to enable PS Remoting for our computers…”</a:t>
            </a:r>
          </a:p>
          <a:p>
            <a:pPr marL="45720" indent="0">
              <a:spcBef>
                <a:spcPts val="0"/>
              </a:spcBef>
              <a:spcAft>
                <a:spcPts val="1800"/>
              </a:spcAft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b="1" dirty="0"/>
              <a:t>Are you </a:t>
            </a:r>
            <a:r>
              <a:rPr lang="en-US" sz="2200" b="1" dirty="0">
                <a:solidFill>
                  <a:srgbClr val="FF0000"/>
                </a:solidFill>
              </a:rPr>
              <a:t>crazy?</a:t>
            </a:r>
            <a:br>
              <a:rPr lang="en-US" sz="2200" b="1" dirty="0"/>
            </a:br>
            <a:r>
              <a:rPr lang="en-US" sz="2200" b="1" dirty="0"/>
              <a:t>PowerShell is used in all the malware attacks now…</a:t>
            </a:r>
            <a:br>
              <a:rPr lang="en-US" sz="2200" b="1" dirty="0"/>
            </a:br>
            <a:r>
              <a:rPr lang="en-US" sz="2200" b="1" dirty="0"/>
              <a:t>Why would we run this on our network?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b="1" dirty="0"/>
              <a:t>What if we get </a:t>
            </a:r>
            <a:r>
              <a:rPr lang="en-US" sz="2200" b="1" dirty="0">
                <a:solidFill>
                  <a:srgbClr val="FF0000"/>
                </a:solidFill>
              </a:rPr>
              <a:t>owned?</a:t>
            </a:r>
            <a:r>
              <a:rPr lang="en-US" sz="2200" b="1" dirty="0"/>
              <a:t> </a:t>
            </a:r>
            <a:br>
              <a:rPr lang="en-US" sz="2200" b="1" dirty="0"/>
            </a:br>
            <a:r>
              <a:rPr lang="en-US" sz="2200" b="1" dirty="0"/>
              <a:t>I don’t want an attacker having unlimited access in my network? 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b="1" dirty="0"/>
              <a:t>We </a:t>
            </a:r>
            <a:r>
              <a:rPr lang="en-US" sz="2200" b="1" dirty="0">
                <a:solidFill>
                  <a:srgbClr val="FF0000"/>
                </a:solidFill>
              </a:rPr>
              <a:t>will not allow</a:t>
            </a:r>
            <a:r>
              <a:rPr lang="en-US" sz="2200" b="1" dirty="0"/>
              <a:t> running WINRM/Remoting on our network.</a:t>
            </a:r>
          </a:p>
        </p:txBody>
      </p:sp>
    </p:spTree>
    <p:extLst>
      <p:ext uri="{BB962C8B-B14F-4D97-AF65-F5344CB8AC3E}">
        <p14:creationId xmlns:p14="http://schemas.microsoft.com/office/powerpoint/2010/main" val="274298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8CCF563-D0F9-40BD-822C-F772A11B54DC}"/>
              </a:ext>
            </a:extLst>
          </p:cNvPr>
          <p:cNvSpPr/>
          <p:nvPr/>
        </p:nvSpPr>
        <p:spPr>
          <a:xfrm>
            <a:off x="0" y="0"/>
            <a:ext cx="12192000" cy="136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CE9B9-7B6E-47CF-86A1-D323FA8D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14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IT world has changed…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F911E0-0118-4C12-BF0B-E4E31C2D9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71" y="1658286"/>
            <a:ext cx="5076825" cy="1209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B354F9-E8A1-4051-B41A-7B693021C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72" y="3200025"/>
            <a:ext cx="4704799" cy="311534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2C5D95C-2777-4E94-BDED-C7B95BD4EAB6}"/>
              </a:ext>
            </a:extLst>
          </p:cNvPr>
          <p:cNvGrpSpPr/>
          <p:nvPr/>
        </p:nvGrpSpPr>
        <p:grpSpPr>
          <a:xfrm>
            <a:off x="1344693" y="3650514"/>
            <a:ext cx="4341980" cy="2214362"/>
            <a:chOff x="993418" y="3783766"/>
            <a:chExt cx="5102582" cy="2596304"/>
          </a:xfrm>
        </p:grpSpPr>
        <p:pic>
          <p:nvPicPr>
            <p:cNvPr id="14" name="Graphic 13" descr="Monitor">
              <a:extLst>
                <a:ext uri="{FF2B5EF4-FFF2-40B4-BE49-F238E27FC236}">
                  <a16:creationId xmlns:a16="http://schemas.microsoft.com/office/drawing/2014/main" id="{EC2259B8-9181-4C77-8197-BA6EC5F20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1600" y="4589008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Server">
              <a:extLst>
                <a:ext uri="{FF2B5EF4-FFF2-40B4-BE49-F238E27FC236}">
                  <a16:creationId xmlns:a16="http://schemas.microsoft.com/office/drawing/2014/main" id="{71D3B8A1-8F8D-4D8C-95C2-CB96663AA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18" y="3795185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Server">
              <a:extLst>
                <a:ext uri="{FF2B5EF4-FFF2-40B4-BE49-F238E27FC236}">
                  <a16:creationId xmlns:a16="http://schemas.microsoft.com/office/drawing/2014/main" id="{84C07D37-411F-4114-A647-035821752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42977" y="3795185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Server">
              <a:extLst>
                <a:ext uri="{FF2B5EF4-FFF2-40B4-BE49-F238E27FC236}">
                  <a16:creationId xmlns:a16="http://schemas.microsoft.com/office/drawing/2014/main" id="{E844591F-37C8-4D79-B0E3-2C9D79D01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78844" y="3795185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Server">
              <a:extLst>
                <a:ext uri="{FF2B5EF4-FFF2-40B4-BE49-F238E27FC236}">
                  <a16:creationId xmlns:a16="http://schemas.microsoft.com/office/drawing/2014/main" id="{B4CD7631-5FD2-47D5-9409-228364740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28403" y="3783766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Server">
              <a:extLst>
                <a:ext uri="{FF2B5EF4-FFF2-40B4-BE49-F238E27FC236}">
                  <a16:creationId xmlns:a16="http://schemas.microsoft.com/office/drawing/2014/main" id="{5838E362-86B8-4FC8-B916-568E7EB36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18" y="4629902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Server">
              <a:extLst>
                <a:ext uri="{FF2B5EF4-FFF2-40B4-BE49-F238E27FC236}">
                  <a16:creationId xmlns:a16="http://schemas.microsoft.com/office/drawing/2014/main" id="{7B076D44-65D3-471A-9786-D0F215FC2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42977" y="4629902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Server">
              <a:extLst>
                <a:ext uri="{FF2B5EF4-FFF2-40B4-BE49-F238E27FC236}">
                  <a16:creationId xmlns:a16="http://schemas.microsoft.com/office/drawing/2014/main" id="{144B98E2-59A7-4E3C-852D-FC4553AA6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78844" y="4629902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Server">
              <a:extLst>
                <a:ext uri="{FF2B5EF4-FFF2-40B4-BE49-F238E27FC236}">
                  <a16:creationId xmlns:a16="http://schemas.microsoft.com/office/drawing/2014/main" id="{56FC98B1-2F82-4B97-B009-A02D4AA9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28403" y="4629902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Server">
              <a:extLst>
                <a:ext uri="{FF2B5EF4-FFF2-40B4-BE49-F238E27FC236}">
                  <a16:creationId xmlns:a16="http://schemas.microsoft.com/office/drawing/2014/main" id="{2227DBF7-07B3-40A8-AF39-69856EEEA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18" y="5464619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Server">
              <a:extLst>
                <a:ext uri="{FF2B5EF4-FFF2-40B4-BE49-F238E27FC236}">
                  <a16:creationId xmlns:a16="http://schemas.microsoft.com/office/drawing/2014/main" id="{3AE15D80-0E63-48E8-AD89-CA7D9AE35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42977" y="5464619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Server">
              <a:extLst>
                <a:ext uri="{FF2B5EF4-FFF2-40B4-BE49-F238E27FC236}">
                  <a16:creationId xmlns:a16="http://schemas.microsoft.com/office/drawing/2014/main" id="{D90273A2-204E-4610-AF98-A749D8447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78844" y="5464619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Server">
              <a:extLst>
                <a:ext uri="{FF2B5EF4-FFF2-40B4-BE49-F238E27FC236}">
                  <a16:creationId xmlns:a16="http://schemas.microsoft.com/office/drawing/2014/main" id="{1C5D2AF8-9511-44B4-BEB5-48D4E90FD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28403" y="5464619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Server">
              <a:extLst>
                <a:ext uri="{FF2B5EF4-FFF2-40B4-BE49-F238E27FC236}">
                  <a16:creationId xmlns:a16="http://schemas.microsoft.com/office/drawing/2014/main" id="{19199608-F4C9-4F26-B31D-C721873CB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96528" y="3784817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Server">
              <a:extLst>
                <a:ext uri="{FF2B5EF4-FFF2-40B4-BE49-F238E27FC236}">
                  <a16:creationId xmlns:a16="http://schemas.microsoft.com/office/drawing/2014/main" id="{0F51C577-CAB9-42FA-993E-684088A17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96528" y="4630953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Server">
              <a:extLst>
                <a:ext uri="{FF2B5EF4-FFF2-40B4-BE49-F238E27FC236}">
                  <a16:creationId xmlns:a16="http://schemas.microsoft.com/office/drawing/2014/main" id="{8C95937A-16BC-4451-BB79-CB4A10C96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96528" y="5465670"/>
              <a:ext cx="914400" cy="914400"/>
            </a:xfrm>
            <a:prstGeom prst="rect">
              <a:avLst/>
            </a:prstGeom>
          </p:spPr>
        </p:pic>
      </p:grpSp>
      <p:pic>
        <p:nvPicPr>
          <p:cNvPr id="1028" name="Picture 4" descr="Image result for devops">
            <a:extLst>
              <a:ext uri="{FF2B5EF4-FFF2-40B4-BE49-F238E27FC236}">
                <a16:creationId xmlns:a16="http://schemas.microsoft.com/office/drawing/2014/main" id="{623596D3-E417-484E-B0F3-5DD32593F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08" y="1448386"/>
            <a:ext cx="29813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85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5606-F5FA-4484-A3C5-37FFC427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25355F-AF9B-4D59-89D7-C28572AD9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10" y="1852517"/>
            <a:ext cx="7669180" cy="451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37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DBEE7C-D044-4DD1-A424-8B079F4E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What is PowerShell Remoting?</a:t>
            </a:r>
            <a:r>
              <a:rPr lang="en-US" sz="40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3E5E-F83D-4D59-9046-2128AC36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Connecting to a remote computer via Windows Remoting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CIM cmdlets &amp; Invoke-Command = </a:t>
            </a:r>
            <a:r>
              <a:rPr lang="en-US" sz="2000" dirty="0" err="1"/>
              <a:t>PSRemoting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PS Remoting runs via the Windows Remote Management service (</a:t>
            </a:r>
            <a:r>
              <a:rPr lang="en-US" sz="2000" dirty="0" err="1"/>
              <a:t>WinRM</a:t>
            </a:r>
            <a:r>
              <a:rPr lang="en-US" sz="2000" dirty="0"/>
              <a:t>)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err="1"/>
              <a:t>WinRM</a:t>
            </a:r>
            <a:r>
              <a:rPr lang="en-US" sz="2000" dirty="0"/>
              <a:t> uses the </a:t>
            </a:r>
            <a:r>
              <a:rPr lang="en-US" sz="2000" dirty="0" err="1"/>
              <a:t>WSMan</a:t>
            </a:r>
            <a:r>
              <a:rPr lang="en-US" sz="2000" dirty="0"/>
              <a:t> protocol </a:t>
            </a:r>
            <a:br>
              <a:rPr lang="en-US" sz="2000" dirty="0"/>
            </a:br>
            <a:r>
              <a:rPr lang="en-US" sz="2000" dirty="0"/>
              <a:t>to make the connection to another machine</a:t>
            </a:r>
            <a:br>
              <a:rPr lang="en-US" sz="2000" dirty="0"/>
            </a:br>
            <a:r>
              <a:rPr lang="en-US" sz="2000" dirty="0"/>
              <a:t>(http: 5985 &amp; https:5986)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All connections are encrypted </a:t>
            </a:r>
            <a:r>
              <a:rPr lang="en-US" sz="2000" u="sng" dirty="0"/>
              <a:t>by default</a:t>
            </a:r>
          </a:p>
        </p:txBody>
      </p:sp>
    </p:spTree>
    <p:extLst>
      <p:ext uri="{BB962C8B-B14F-4D97-AF65-F5344CB8AC3E}">
        <p14:creationId xmlns:p14="http://schemas.microsoft.com/office/powerpoint/2010/main" val="372213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28DDB7E-00EB-4A7E-968D-001CC8C55A2B}"/>
              </a:ext>
            </a:extLst>
          </p:cNvPr>
          <p:cNvSpPr/>
          <p:nvPr/>
        </p:nvSpPr>
        <p:spPr>
          <a:xfrm>
            <a:off x="0" y="0"/>
            <a:ext cx="12192000" cy="136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FBFA2-2C34-4127-B378-B64F2AEF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02" y="176665"/>
            <a:ext cx="10515600" cy="102507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does Remoting work?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21E2C1-42E6-4FBE-9AB1-F4B900227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932625"/>
              </p:ext>
            </p:extLst>
          </p:nvPr>
        </p:nvGraphicFramePr>
        <p:xfrm>
          <a:off x="608202" y="3712535"/>
          <a:ext cx="10515600" cy="2607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00B9062A-6801-4850-9F17-B676622659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6400" y="1556385"/>
            <a:ext cx="1542497" cy="1574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08238-E62E-4F53-B5D0-C6C45DC942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8897" y="2080411"/>
            <a:ext cx="646633" cy="526065"/>
          </a:xfrm>
          <a:prstGeom prst="rect">
            <a:avLst/>
          </a:prstGeom>
        </p:spPr>
      </p:pic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98F61FF4-E8A5-48D0-875C-AD85FD60D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9680" y="1556385"/>
            <a:ext cx="1542497" cy="1574117"/>
          </a:xfrm>
          <a:prstGeom prst="rect">
            <a:avLst/>
          </a:prstGeom>
        </p:spPr>
      </p:pic>
      <p:pic>
        <p:nvPicPr>
          <p:cNvPr id="9" name="Picture 14" descr="Image result for processing icon">
            <a:extLst>
              <a:ext uri="{FF2B5EF4-FFF2-40B4-BE49-F238E27FC236}">
                <a16:creationId xmlns:a16="http://schemas.microsoft.com/office/drawing/2014/main" id="{ED590F06-E52B-46A7-B122-85749D0EF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357" y="2767260"/>
            <a:ext cx="726484" cy="72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AE5487-389A-439C-96CE-23EE2645A643}"/>
              </a:ext>
            </a:extLst>
          </p:cNvPr>
          <p:cNvSpPr txBox="1"/>
          <p:nvPr/>
        </p:nvSpPr>
        <p:spPr>
          <a:xfrm>
            <a:off x="4377893" y="1339876"/>
            <a:ext cx="249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/>
            </a:br>
            <a:r>
              <a:rPr lang="en-US" b="1" dirty="0"/>
              <a:t>http 5985 / https 5986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BBDC08-87E7-422A-B4AE-A69A19474848}"/>
              </a:ext>
            </a:extLst>
          </p:cNvPr>
          <p:cNvCxnSpPr>
            <a:cxnSpLocks/>
          </p:cNvCxnSpPr>
          <p:nvPr/>
        </p:nvCxnSpPr>
        <p:spPr>
          <a:xfrm flipV="1">
            <a:off x="2252428" y="1936269"/>
            <a:ext cx="6573520" cy="12843"/>
          </a:xfrm>
          <a:prstGeom prst="line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2B5E88-6DC9-48B9-A855-99B3D69B77CF}"/>
              </a:ext>
            </a:extLst>
          </p:cNvPr>
          <p:cNvCxnSpPr>
            <a:cxnSpLocks/>
          </p:cNvCxnSpPr>
          <p:nvPr/>
        </p:nvCxnSpPr>
        <p:spPr>
          <a:xfrm flipV="1">
            <a:off x="2208696" y="2681367"/>
            <a:ext cx="6573520" cy="12843"/>
          </a:xfrm>
          <a:prstGeom prst="line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13B85C6-C04A-4186-AB35-A3F2D4CB5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2316" y="2080411"/>
            <a:ext cx="646633" cy="5260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DF73E9-411D-4A41-901A-C32625533AD5}"/>
              </a:ext>
            </a:extLst>
          </p:cNvPr>
          <p:cNvSpPr txBox="1"/>
          <p:nvPr/>
        </p:nvSpPr>
        <p:spPr>
          <a:xfrm>
            <a:off x="3837422" y="2761170"/>
            <a:ext cx="35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Encrypted connection (256 bit key)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6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722 3.33333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8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722 3.3333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07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2EC6941-56D3-4B81-B1F7-062FCE4CF3BC}"/>
              </a:ext>
            </a:extLst>
          </p:cNvPr>
          <p:cNvSpPr/>
          <p:nvPr/>
        </p:nvSpPr>
        <p:spPr>
          <a:xfrm>
            <a:off x="0" y="0"/>
            <a:ext cx="12192000" cy="136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A855FE-3251-424C-BD7F-0CC52D299D03}"/>
              </a:ext>
            </a:extLst>
          </p:cNvPr>
          <p:cNvSpPr/>
          <p:nvPr/>
        </p:nvSpPr>
        <p:spPr>
          <a:xfrm>
            <a:off x="5997430" y="1469186"/>
            <a:ext cx="47946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PS C:\&gt; get-command -Noun *</a:t>
            </a:r>
            <a:r>
              <a:rPr lang="en-US" sz="1600" b="1" dirty="0" err="1"/>
              <a:t>pssess</a:t>
            </a:r>
            <a:r>
              <a:rPr lang="en-US" sz="1600" b="1" dirty="0"/>
              <a:t>*</a:t>
            </a:r>
          </a:p>
          <a:p>
            <a:endParaRPr lang="en-US" sz="1200" dirty="0"/>
          </a:p>
          <a:p>
            <a:r>
              <a:rPr lang="en-US" sz="1400" b="1" dirty="0" err="1"/>
              <a:t>CommandType</a:t>
            </a:r>
            <a:r>
              <a:rPr lang="en-US" sz="1400" b="1" dirty="0"/>
              <a:t>             Name                              </a:t>
            </a:r>
          </a:p>
          <a:p>
            <a:r>
              <a:rPr lang="en-US" sz="1400" b="1" dirty="0"/>
              <a:t>-----------    	              ------</a:t>
            </a:r>
          </a:p>
          <a:p>
            <a:r>
              <a:rPr lang="en-US" sz="1400" b="1" dirty="0"/>
              <a:t>Cmdlet          </a:t>
            </a:r>
            <a:r>
              <a:rPr lang="en-US" sz="1400" b="1" dirty="0">
                <a:highlight>
                  <a:srgbClr val="FFFF00"/>
                </a:highlight>
              </a:rPr>
              <a:t>Connect-</a:t>
            </a:r>
            <a:r>
              <a:rPr lang="en-US" sz="1400" b="1" dirty="0" err="1">
                <a:highlight>
                  <a:srgbClr val="FFFF00"/>
                </a:highlight>
              </a:rPr>
              <a:t>PSSession</a:t>
            </a:r>
            <a:r>
              <a:rPr lang="en-US" sz="1400" b="1" dirty="0">
                <a:highlight>
                  <a:srgbClr val="FFFF00"/>
                </a:highlight>
              </a:rPr>
              <a:t>  </a:t>
            </a:r>
            <a:r>
              <a:rPr lang="en-US" sz="1400" b="1" dirty="0"/>
              <a:t>                                </a:t>
            </a:r>
          </a:p>
          <a:p>
            <a:r>
              <a:rPr lang="en-US" sz="1400" b="1" dirty="0"/>
              <a:t>Cmdlet          Disable-</a:t>
            </a:r>
            <a:r>
              <a:rPr lang="en-US" sz="1400" b="1" dirty="0" err="1"/>
              <a:t>PSSessionConfiguration</a:t>
            </a:r>
            <a:r>
              <a:rPr lang="en-US" sz="1400" b="1" dirty="0"/>
              <a:t>            </a:t>
            </a:r>
          </a:p>
          <a:p>
            <a:r>
              <a:rPr lang="en-US" sz="1400" b="1" dirty="0"/>
              <a:t>Cmdlet          Disconnect-</a:t>
            </a:r>
            <a:r>
              <a:rPr lang="en-US" sz="1400" b="1" dirty="0" err="1"/>
              <a:t>PSSession</a:t>
            </a:r>
            <a:r>
              <a:rPr lang="en-US" sz="1400" b="1" dirty="0"/>
              <a:t>                               </a:t>
            </a:r>
          </a:p>
          <a:p>
            <a:r>
              <a:rPr lang="en-US" sz="1400" b="1" dirty="0"/>
              <a:t>Cmdlet          Enable-</a:t>
            </a:r>
            <a:r>
              <a:rPr lang="en-US" sz="1400" b="1" dirty="0" err="1"/>
              <a:t>PSSessionConfiguration</a:t>
            </a:r>
            <a:r>
              <a:rPr lang="en-US" sz="1400" b="1" dirty="0"/>
              <a:t>             </a:t>
            </a:r>
          </a:p>
          <a:p>
            <a:r>
              <a:rPr lang="en-US" sz="1400" b="1" dirty="0"/>
              <a:t>Cmdlet          </a:t>
            </a:r>
            <a:r>
              <a:rPr lang="en-US" sz="1400" b="1" dirty="0">
                <a:highlight>
                  <a:srgbClr val="FFFF00"/>
                </a:highlight>
              </a:rPr>
              <a:t>Enter-</a:t>
            </a:r>
            <a:r>
              <a:rPr lang="en-US" sz="1400" b="1" dirty="0" err="1">
                <a:highlight>
                  <a:srgbClr val="FFFF00"/>
                </a:highlight>
              </a:rPr>
              <a:t>PSSession</a:t>
            </a:r>
            <a:r>
              <a:rPr lang="en-US" sz="1400" b="1" dirty="0">
                <a:highlight>
                  <a:srgbClr val="FFFF00"/>
                </a:highlight>
              </a:rPr>
              <a:t>  </a:t>
            </a:r>
            <a:r>
              <a:rPr lang="en-US" sz="1400" b="1" dirty="0"/>
              <a:t>                         </a:t>
            </a:r>
          </a:p>
          <a:p>
            <a:r>
              <a:rPr lang="en-US" sz="1400" b="1" dirty="0"/>
              <a:t>Cmdlet          Exit-</a:t>
            </a:r>
            <a:r>
              <a:rPr lang="en-US" sz="1400" b="1" dirty="0" err="1"/>
              <a:t>PSSession</a:t>
            </a:r>
            <a:r>
              <a:rPr lang="en-US" sz="1400" b="1" dirty="0"/>
              <a:t>                            </a:t>
            </a:r>
          </a:p>
          <a:p>
            <a:r>
              <a:rPr lang="en-US" sz="1400" b="1" dirty="0"/>
              <a:t>Cmdlet          Export-</a:t>
            </a:r>
            <a:r>
              <a:rPr lang="en-US" sz="1400" b="1" dirty="0" err="1"/>
              <a:t>PSSession</a:t>
            </a:r>
            <a:r>
              <a:rPr lang="en-US" sz="1400" b="1" dirty="0"/>
              <a:t>                                   </a:t>
            </a:r>
          </a:p>
          <a:p>
            <a:r>
              <a:rPr lang="en-US" sz="1400" b="1" dirty="0"/>
              <a:t>Cmdlet          </a:t>
            </a:r>
            <a:r>
              <a:rPr lang="en-US" sz="1400" b="1" dirty="0">
                <a:highlight>
                  <a:srgbClr val="FFFF00"/>
                </a:highlight>
              </a:rPr>
              <a:t>Get-</a:t>
            </a:r>
            <a:r>
              <a:rPr lang="en-US" sz="1400" b="1" dirty="0" err="1">
                <a:highlight>
                  <a:srgbClr val="FFFF00"/>
                </a:highlight>
              </a:rPr>
              <a:t>PSSession</a:t>
            </a:r>
            <a:r>
              <a:rPr lang="en-US" sz="1400" b="1" dirty="0">
                <a:highlight>
                  <a:srgbClr val="FFFF00"/>
                </a:highlight>
              </a:rPr>
              <a:t> </a:t>
            </a:r>
            <a:r>
              <a:rPr lang="en-US" sz="1400" b="1" dirty="0"/>
              <a:t>                            </a:t>
            </a:r>
          </a:p>
          <a:p>
            <a:r>
              <a:rPr lang="en-US" sz="1400" b="1" dirty="0"/>
              <a:t>Cmdlet          Get-</a:t>
            </a:r>
            <a:r>
              <a:rPr lang="en-US" sz="1400" b="1" dirty="0" err="1"/>
              <a:t>PSSessionCapability</a:t>
            </a:r>
            <a:r>
              <a:rPr lang="en-US" sz="1400" b="1" dirty="0"/>
              <a:t>                   </a:t>
            </a:r>
          </a:p>
          <a:p>
            <a:r>
              <a:rPr lang="en-US" sz="1400" b="1" dirty="0"/>
              <a:t>Cmdlet          Get-</a:t>
            </a:r>
            <a:r>
              <a:rPr lang="en-US" sz="1400" b="1" dirty="0" err="1"/>
              <a:t>PSSessionConfiguration</a:t>
            </a:r>
            <a:r>
              <a:rPr lang="en-US" sz="1400" b="1" dirty="0"/>
              <a:t>                </a:t>
            </a:r>
          </a:p>
          <a:p>
            <a:r>
              <a:rPr lang="en-US" sz="1400" b="1" dirty="0"/>
              <a:t>Cmdlet          Import-</a:t>
            </a:r>
            <a:r>
              <a:rPr lang="en-US" sz="1400" b="1" dirty="0" err="1"/>
              <a:t>PSSession</a:t>
            </a:r>
            <a:r>
              <a:rPr lang="en-US" sz="1400" b="1" dirty="0"/>
              <a:t>                                   </a:t>
            </a:r>
          </a:p>
          <a:p>
            <a:r>
              <a:rPr lang="en-US" sz="1400" b="1" dirty="0"/>
              <a:t>Cmdlet          </a:t>
            </a:r>
            <a:r>
              <a:rPr lang="en-US" sz="1400" b="1" dirty="0">
                <a:highlight>
                  <a:srgbClr val="FFFF00"/>
                </a:highlight>
              </a:rPr>
              <a:t>New-</a:t>
            </a:r>
            <a:r>
              <a:rPr lang="en-US" sz="1400" b="1" dirty="0" err="1">
                <a:highlight>
                  <a:srgbClr val="FFFF00"/>
                </a:highlight>
              </a:rPr>
              <a:t>PSSession</a:t>
            </a:r>
            <a:r>
              <a:rPr lang="en-US" sz="1400" b="1" dirty="0">
                <a:highlight>
                  <a:srgbClr val="FFFF00"/>
                </a:highlight>
              </a:rPr>
              <a:t>  </a:t>
            </a:r>
            <a:r>
              <a:rPr lang="en-US" sz="1400" b="1" dirty="0"/>
              <a:t>                           </a:t>
            </a:r>
          </a:p>
          <a:p>
            <a:r>
              <a:rPr lang="en-US" sz="1400" b="1" dirty="0"/>
              <a:t>Cmdlet          New-</a:t>
            </a:r>
            <a:r>
              <a:rPr lang="en-US" sz="1400" b="1" dirty="0" err="1"/>
              <a:t>PSSessionConfigurationFile</a:t>
            </a:r>
            <a:r>
              <a:rPr lang="en-US" sz="1400" b="1" dirty="0"/>
              <a:t>            </a:t>
            </a:r>
          </a:p>
          <a:p>
            <a:r>
              <a:rPr lang="en-US" sz="1400" b="1" dirty="0"/>
              <a:t>Cmdlet          New-</a:t>
            </a:r>
            <a:r>
              <a:rPr lang="en-US" sz="1400" b="1" dirty="0" err="1"/>
              <a:t>PSSessionOption</a:t>
            </a:r>
            <a:r>
              <a:rPr lang="en-US" sz="1400" b="1" dirty="0"/>
              <a:t>                       </a:t>
            </a:r>
          </a:p>
          <a:p>
            <a:r>
              <a:rPr lang="en-US" sz="1400" b="1" dirty="0"/>
              <a:t>Cmdlet          Receive-</a:t>
            </a:r>
            <a:r>
              <a:rPr lang="en-US" sz="1400" b="1" dirty="0" err="1"/>
              <a:t>PSSession</a:t>
            </a:r>
            <a:r>
              <a:rPr lang="en-US" sz="1400" b="1" dirty="0"/>
              <a:t>                         </a:t>
            </a:r>
          </a:p>
          <a:p>
            <a:r>
              <a:rPr lang="en-US" sz="1400" b="1" dirty="0"/>
              <a:t>Cmdlet          Register-</a:t>
            </a:r>
            <a:r>
              <a:rPr lang="en-US" sz="1400" b="1" dirty="0" err="1"/>
              <a:t>PSSessionConfiguration</a:t>
            </a:r>
            <a:r>
              <a:rPr lang="en-US" sz="1400" b="1" dirty="0"/>
              <a:t>           </a:t>
            </a:r>
          </a:p>
          <a:p>
            <a:r>
              <a:rPr lang="en-US" sz="1400" b="1" dirty="0"/>
              <a:t>Cmdlet          Remove-</a:t>
            </a:r>
            <a:r>
              <a:rPr lang="en-US" sz="1400" b="1" dirty="0" err="1"/>
              <a:t>PSSession</a:t>
            </a:r>
            <a:r>
              <a:rPr lang="en-US" sz="1400" b="1" dirty="0"/>
              <a:t>                          </a:t>
            </a:r>
          </a:p>
          <a:p>
            <a:r>
              <a:rPr lang="en-US" sz="1400" b="1" dirty="0"/>
              <a:t>Cmdlet          Set-</a:t>
            </a:r>
            <a:r>
              <a:rPr lang="en-US" sz="1400" b="1" dirty="0" err="1"/>
              <a:t>PSSessionConfiguration</a:t>
            </a:r>
            <a:r>
              <a:rPr lang="en-US" sz="1400" b="1" dirty="0"/>
              <a:t>                </a:t>
            </a:r>
          </a:p>
          <a:p>
            <a:r>
              <a:rPr lang="en-US" sz="1400" b="1" dirty="0"/>
              <a:t>Cmdlet          Test-</a:t>
            </a:r>
            <a:r>
              <a:rPr lang="en-US" sz="1400" b="1" dirty="0" err="1"/>
              <a:t>PSSessionConfigurationFile</a:t>
            </a:r>
            <a:r>
              <a:rPr lang="en-US" sz="1400" b="1" dirty="0"/>
              <a:t>           </a:t>
            </a:r>
          </a:p>
          <a:p>
            <a:r>
              <a:rPr lang="en-US" sz="1400" b="1" dirty="0"/>
              <a:t>Cmdlet          Unregister-</a:t>
            </a:r>
            <a:r>
              <a:rPr lang="en-US" sz="1400" b="1" dirty="0" err="1"/>
              <a:t>PSSessionConfiguration</a:t>
            </a:r>
            <a:r>
              <a:rPr lang="en-US" sz="1400" b="1" dirty="0"/>
              <a:t> </a:t>
            </a:r>
            <a:endParaRPr lang="en-US" sz="1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E1A51B-3BA5-413D-B0E6-9AFEA4E4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30" y="276467"/>
            <a:ext cx="10515600" cy="80933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PS cmdlets that support remoting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BBEB5-BF9B-48D6-9320-90CC13E3B897}"/>
              </a:ext>
            </a:extLst>
          </p:cNvPr>
          <p:cNvSpPr/>
          <p:nvPr/>
        </p:nvSpPr>
        <p:spPr>
          <a:xfrm>
            <a:off x="838200" y="1469186"/>
            <a:ext cx="479465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PS C:\&gt; get-command -Noun *cim*</a:t>
            </a:r>
          </a:p>
          <a:p>
            <a:br>
              <a:rPr lang="en-US" sz="1200" dirty="0"/>
            </a:br>
            <a:r>
              <a:rPr lang="en-US" sz="1400" b="1" dirty="0" err="1"/>
              <a:t>CommandType</a:t>
            </a:r>
            <a:r>
              <a:rPr lang="en-US" sz="1400" b="1" dirty="0"/>
              <a:t>     Name                                               </a:t>
            </a:r>
          </a:p>
          <a:p>
            <a:r>
              <a:rPr lang="en-US" sz="1400" b="1" dirty="0"/>
              <a:t>----------                   -------    </a:t>
            </a:r>
          </a:p>
          <a:p>
            <a:r>
              <a:rPr lang="en-US" sz="1400" b="1" dirty="0"/>
              <a:t>Cmdlet          Get-</a:t>
            </a:r>
            <a:r>
              <a:rPr lang="en-US" sz="1400" b="1" dirty="0" err="1"/>
              <a:t>CimAssociatedInstance</a:t>
            </a:r>
            <a:r>
              <a:rPr lang="en-US" sz="1400" b="1" dirty="0"/>
              <a:t>                          </a:t>
            </a:r>
          </a:p>
          <a:p>
            <a:r>
              <a:rPr lang="en-US" sz="1400" b="1" dirty="0"/>
              <a:t>Cmdlet          Get-</a:t>
            </a:r>
            <a:r>
              <a:rPr lang="en-US" sz="1400" b="1" dirty="0" err="1"/>
              <a:t>CimClass</a:t>
            </a:r>
            <a:r>
              <a:rPr lang="en-US" sz="1400" b="1" dirty="0"/>
              <a:t>                                       </a:t>
            </a:r>
          </a:p>
          <a:p>
            <a:r>
              <a:rPr lang="en-US" sz="1400" b="1" dirty="0"/>
              <a:t>Cmdlet          Get-</a:t>
            </a:r>
            <a:r>
              <a:rPr lang="en-US" sz="1400" b="1" dirty="0" err="1"/>
              <a:t>CimInstance</a:t>
            </a:r>
            <a:r>
              <a:rPr lang="en-US" sz="1400" b="1" dirty="0"/>
              <a:t>                                    </a:t>
            </a:r>
          </a:p>
          <a:p>
            <a:r>
              <a:rPr lang="en-US" sz="1400" b="1" dirty="0"/>
              <a:t>Cmdlet          </a:t>
            </a:r>
            <a:r>
              <a:rPr lang="en-US" sz="1400" b="1" dirty="0">
                <a:highlight>
                  <a:srgbClr val="FFFF00"/>
                </a:highlight>
              </a:rPr>
              <a:t>Get-</a:t>
            </a:r>
            <a:r>
              <a:rPr lang="en-US" sz="1400" b="1" dirty="0" err="1">
                <a:highlight>
                  <a:srgbClr val="FFFF00"/>
                </a:highlight>
              </a:rPr>
              <a:t>CimSession</a:t>
            </a:r>
            <a:r>
              <a:rPr lang="en-US" sz="1400" b="1" dirty="0">
                <a:highlight>
                  <a:srgbClr val="FFFF00"/>
                </a:highlight>
              </a:rPr>
              <a:t>   </a:t>
            </a:r>
            <a:r>
              <a:rPr lang="en-US" sz="1400" b="1" dirty="0"/>
              <a:t>                                  </a:t>
            </a:r>
          </a:p>
          <a:p>
            <a:r>
              <a:rPr lang="en-US" sz="1400" b="1" dirty="0"/>
              <a:t>Cmdlet          Invoke-</a:t>
            </a:r>
            <a:r>
              <a:rPr lang="en-US" sz="1400" b="1" dirty="0" err="1"/>
              <a:t>CimMethod</a:t>
            </a:r>
            <a:r>
              <a:rPr lang="en-US" sz="1400" b="1" dirty="0"/>
              <a:t>                                   </a:t>
            </a:r>
          </a:p>
          <a:p>
            <a:r>
              <a:rPr lang="en-US" sz="1400" b="1" dirty="0"/>
              <a:t>Cmdlet          New-</a:t>
            </a:r>
            <a:r>
              <a:rPr lang="en-US" sz="1400" b="1" dirty="0" err="1"/>
              <a:t>CimInstance</a:t>
            </a:r>
            <a:r>
              <a:rPr lang="en-US" sz="1400" b="1" dirty="0"/>
              <a:t>                                    </a:t>
            </a:r>
          </a:p>
          <a:p>
            <a:r>
              <a:rPr lang="en-US" sz="1400" b="1" dirty="0"/>
              <a:t>Cmdlet          </a:t>
            </a:r>
            <a:r>
              <a:rPr lang="en-US" sz="1400" b="1" dirty="0">
                <a:highlight>
                  <a:srgbClr val="FFFF00"/>
                </a:highlight>
              </a:rPr>
              <a:t>New-</a:t>
            </a:r>
            <a:r>
              <a:rPr lang="en-US" sz="1400" b="1" dirty="0" err="1">
                <a:highlight>
                  <a:srgbClr val="FFFF00"/>
                </a:highlight>
              </a:rPr>
              <a:t>CimSession</a:t>
            </a:r>
            <a:r>
              <a:rPr lang="en-US" sz="1400" b="1" dirty="0">
                <a:highlight>
                  <a:srgbClr val="FFFF00"/>
                </a:highlight>
              </a:rPr>
              <a:t> </a:t>
            </a:r>
            <a:r>
              <a:rPr lang="en-US" sz="1400" b="1" dirty="0"/>
              <a:t>                                    </a:t>
            </a:r>
          </a:p>
          <a:p>
            <a:r>
              <a:rPr lang="en-US" sz="1400" b="1" dirty="0"/>
              <a:t>Cmdlet          New-</a:t>
            </a:r>
            <a:r>
              <a:rPr lang="en-US" sz="1400" b="1" dirty="0" err="1"/>
              <a:t>CimSessionOption</a:t>
            </a:r>
            <a:r>
              <a:rPr lang="en-US" sz="1400" b="1" dirty="0"/>
              <a:t>                               </a:t>
            </a:r>
          </a:p>
          <a:p>
            <a:r>
              <a:rPr lang="en-US" sz="1400" b="1" dirty="0"/>
              <a:t>Cmdlet          Register-</a:t>
            </a:r>
            <a:r>
              <a:rPr lang="en-US" sz="1400" b="1" dirty="0" err="1"/>
              <a:t>CimIndicationEvent</a:t>
            </a:r>
            <a:r>
              <a:rPr lang="en-US" sz="1400" b="1" dirty="0"/>
              <a:t>                        </a:t>
            </a:r>
          </a:p>
          <a:p>
            <a:r>
              <a:rPr lang="en-US" sz="1400" b="1" dirty="0"/>
              <a:t>Cmdlet          Remove-</a:t>
            </a:r>
            <a:r>
              <a:rPr lang="en-US" sz="1400" b="1" dirty="0" err="1"/>
              <a:t>CimInstance</a:t>
            </a:r>
            <a:r>
              <a:rPr lang="en-US" sz="1400" b="1" dirty="0"/>
              <a:t>                                 </a:t>
            </a:r>
          </a:p>
          <a:p>
            <a:r>
              <a:rPr lang="en-US" sz="1400" b="1" dirty="0"/>
              <a:t>Cmdlet          Remove-</a:t>
            </a:r>
            <a:r>
              <a:rPr lang="en-US" sz="1400" b="1" dirty="0" err="1"/>
              <a:t>CimSession</a:t>
            </a:r>
            <a:r>
              <a:rPr lang="en-US" sz="1400" b="1" dirty="0"/>
              <a:t>                                  </a:t>
            </a:r>
          </a:p>
          <a:p>
            <a:r>
              <a:rPr lang="en-US" sz="1400" b="1" dirty="0"/>
              <a:t>Cmdlet          Set-</a:t>
            </a:r>
            <a:r>
              <a:rPr lang="en-US" sz="1400" b="1" dirty="0" err="1"/>
              <a:t>CimInstance</a:t>
            </a:r>
            <a:r>
              <a:rPr lang="en-US" sz="1400" b="1" dirty="0"/>
              <a:t> 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Cmdlet	</a:t>
            </a:r>
            <a:r>
              <a:rPr lang="en-US" sz="1400" b="1" dirty="0">
                <a:highlight>
                  <a:srgbClr val="FFFF00"/>
                </a:highlight>
              </a:rPr>
              <a:t>Invoke-Command   </a:t>
            </a:r>
            <a:r>
              <a:rPr lang="en-US" sz="1400" dirty="0"/>
              <a:t>           </a:t>
            </a:r>
            <a:r>
              <a:rPr lang="en-US" sz="1200" dirty="0"/>
              <a:t>                     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913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586</Words>
  <Application>Microsoft Office PowerPoint</Application>
  <PresentationFormat>Widescreen</PresentationFormat>
  <Paragraphs>108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Configuring PSRemoting security and logging</vt:lpstr>
      <vt:lpstr>Who Am I ? </vt:lpstr>
      <vt:lpstr>Today’s Agenda</vt:lpstr>
      <vt:lpstr>Have you heard this in your org?</vt:lpstr>
      <vt:lpstr>The IT world has changed…</vt:lpstr>
      <vt:lpstr>PowerPoint Presentation</vt:lpstr>
      <vt:lpstr>What is PowerShell Remoting? </vt:lpstr>
      <vt:lpstr>How does Remoting work? </vt:lpstr>
      <vt:lpstr>PS cmdlets that support remoting</vt:lpstr>
      <vt:lpstr>Not everyone has REMOTING figured out yet…</vt:lpstr>
      <vt:lpstr>PSREMOTING is the connection &amp; HANDSHAKE between nodes</vt:lpstr>
      <vt:lpstr>PowerShell Authentication</vt:lpstr>
      <vt:lpstr>Local Group Membership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PSRemoting security and logging</dc:title>
  <dc:creator>Mike Kanakos</dc:creator>
  <cp:lastModifiedBy>Mike Kanakos</cp:lastModifiedBy>
  <cp:revision>3</cp:revision>
  <dcterms:created xsi:type="dcterms:W3CDTF">2019-11-05T05:14:32Z</dcterms:created>
  <dcterms:modified xsi:type="dcterms:W3CDTF">2019-11-05T06:02:31Z</dcterms:modified>
</cp:coreProperties>
</file>