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igerim Yessenbayeva" initials="A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F75"/>
    <a:srgbClr val="EAEAEA"/>
    <a:srgbClr val="3399FF"/>
    <a:srgbClr val="A9A9BB"/>
    <a:srgbClr val="ABABB9"/>
    <a:srgbClr val="9E9EC6"/>
    <a:srgbClr val="9696D0"/>
    <a:srgbClr val="B5B5EF"/>
    <a:srgbClr val="ACA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62" d="100"/>
          <a:sy n="62" d="100"/>
        </p:scale>
        <p:origin x="-7912" y="-6568"/>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88" y="-84"/>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numCol="1" anchor="t" anchorCtr="0" compatLnSpc="1">
            <a:prstTxWarp prst="textNoShape">
              <a:avLst/>
            </a:prstTxWarp>
          </a:bodyPr>
          <a:lstStyle>
            <a:lvl1pPr defTabSz="1149350">
              <a:defRPr sz="1500">
                <a:effectLst/>
              </a:defRPr>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numCol="1" anchor="t" anchorCtr="0" compatLnSpc="1">
            <a:prstTxWarp prst="textNoShape">
              <a:avLst/>
            </a:prstTxWarp>
          </a:bodyPr>
          <a:lstStyle>
            <a:lvl1pPr algn="r" defTabSz="1149350">
              <a:defRPr sz="1500">
                <a:effectLst/>
              </a:defRPr>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numCol="1" anchor="b" anchorCtr="0" compatLnSpc="1">
            <a:prstTxWarp prst="textNoShape">
              <a:avLst/>
            </a:prstTxWarp>
          </a:bodyPr>
          <a:lstStyle>
            <a:lvl1pPr defTabSz="1149350">
              <a:defRPr sz="1500">
                <a:effectLst/>
              </a:defRPr>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numCol="1" anchor="b" anchorCtr="0" compatLnSpc="1">
            <a:prstTxWarp prst="textNoShape">
              <a:avLst/>
            </a:prstTxWarp>
          </a:bodyPr>
          <a:lstStyle>
            <a:lvl1pPr algn="r" defTabSz="1149350">
              <a:defRPr sz="1500">
                <a:effectLst/>
              </a:defRPr>
            </a:lvl1pPr>
          </a:lstStyle>
          <a:p>
            <a:fld id="{56A6134A-9986-4884-ADAB-C57241D32564}" type="slidenum">
              <a:rPr lang="zh-CN" altLang="en-US"/>
              <a:pPr/>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numCol="1" anchor="t" anchorCtr="0" compatLnSpc="1">
            <a:prstTxWarp prst="textNoShape">
              <a:avLst/>
            </a:prstTxWarp>
          </a:bodyPr>
          <a:lstStyle>
            <a:lvl1pPr defTabSz="1149350">
              <a:defRPr sz="1500">
                <a:effectLst/>
              </a:defRPr>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numCol="1" anchor="t" anchorCtr="0" compatLnSpc="1">
            <a:prstTxWarp prst="textNoShape">
              <a:avLst/>
            </a:prstTxWarp>
          </a:bodyPr>
          <a:lstStyle>
            <a:lvl1pPr algn="r" defTabSz="1149350">
              <a:defRPr sz="1500">
                <a:effectLst/>
              </a:defRPr>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numCol="1" anchor="b" anchorCtr="0" compatLnSpc="1">
            <a:prstTxWarp prst="textNoShape">
              <a:avLst/>
            </a:prstTxWarp>
          </a:bodyPr>
          <a:lstStyle>
            <a:lvl1pPr defTabSz="1149350">
              <a:defRPr sz="1500">
                <a:effectLst/>
              </a:defRPr>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numCol="1" anchor="b" anchorCtr="0" compatLnSpc="1">
            <a:prstTxWarp prst="textNoShape">
              <a:avLst/>
            </a:prstTxWarp>
          </a:bodyPr>
          <a:lstStyle>
            <a:lvl1pPr algn="r" defTabSz="1149350">
              <a:defRPr sz="1500">
                <a:effectLst/>
              </a:defRPr>
            </a:lvl1pPr>
          </a:lstStyle>
          <a:p>
            <a:fld id="{23124DF2-DDA8-402F-81DD-AC1D1E5694AB}" type="slidenum">
              <a:rPr lang="zh-CN" altLang="en-US"/>
              <a:pPr/>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pPr/>
              <a:t>1</a:t>
            </a:fld>
            <a:endParaRPr lang="en-US" altLang="zh-CN" sz="1500"/>
          </a:p>
        </p:txBody>
      </p:sp>
      <p:sp>
        <p:nvSpPr>
          <p:cNvPr id="3075" name="Rectangle 2"/>
          <p:cNvSpPr>
            <a:spLocks noGrp="1" noRot="1" noChangeAspect="1" noChangeArrowheads="1" noTextEdit="1"/>
          </p:cNvSpPr>
          <p:nvPr>
            <p:ph type="sldImg"/>
          </p:nvPr>
        </p:nvSpPr>
        <p:spPr>
          <a:ln/>
        </p:spPr>
      </p:sp>
      <p:sp>
        <p:nvSpPr>
          <p:cNvPr id="3076"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6" cy="705485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6584245" y="18653125"/>
            <a:ext cx="30722711" cy="84137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16601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194279" y="7680325"/>
            <a:ext cx="39502644" cy="217249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3822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7" y="1317625"/>
            <a:ext cx="9874956" cy="280876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151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2194279" y="7680325"/>
            <a:ext cx="39502644" cy="217249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430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6" cy="653732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6956"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2244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279" y="7680325"/>
            <a:ext cx="19683588"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3334" y="7680325"/>
            <a:ext cx="19683589"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497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278" y="7369176"/>
            <a:ext cx="19392900"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278" y="10439401"/>
            <a:ext cx="19392900"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5556" y="7369176"/>
            <a:ext cx="19401367"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5556" y="10439401"/>
            <a:ext cx="19401367"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059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245704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523" y="1311275"/>
            <a:ext cx="2453640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278" y="6888163"/>
            <a:ext cx="14439900"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11754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6" cy="2720975"/>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3545" y="2941639"/>
            <a:ext cx="26334156"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3545" y="25763539"/>
            <a:ext cx="26334156"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739591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y63@st-andrews.ac.uk"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2" name="Group 1"/>
          <p:cNvGrpSpPr/>
          <p:nvPr/>
        </p:nvGrpSpPr>
        <p:grpSpPr>
          <a:xfrm>
            <a:off x="1066800" y="533401"/>
            <a:ext cx="41782252" cy="4686298"/>
            <a:chOff x="1054474" y="495301"/>
            <a:chExt cx="41782252" cy="4686298"/>
          </a:xfrm>
        </p:grpSpPr>
        <p:sp>
          <p:nvSpPr>
            <p:cNvPr id="28" name="Text Box 241"/>
            <p:cNvSpPr txBox="1">
              <a:spLocks noChangeArrowheads="1"/>
            </p:cNvSpPr>
            <p:nvPr/>
          </p:nvSpPr>
          <p:spPr bwMode="auto">
            <a:xfrm>
              <a:off x="1054474" y="495301"/>
              <a:ext cx="41782252" cy="4610099"/>
            </a:xfrm>
            <a:prstGeom prst="rect">
              <a:avLst/>
            </a:prstGeom>
            <a:solidFill>
              <a:schemeClr val="accent2">
                <a:lumMod val="50000"/>
              </a:schemeClr>
            </a:solidFill>
            <a:ln w="25400">
              <a:noFill/>
              <a:miter lim="800000"/>
              <a:headEnd/>
              <a:tailEnd/>
            </a:ln>
            <a:effectLst/>
          </p:spPr>
          <p:txBody>
            <a:bodyPr lIns="61170" tIns="30584" rIns="61170" bIns="30584" anchor="ctr"/>
            <a:lstStyle>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effectLst/>
                <a:latin typeface="Arial" charset="0"/>
                <a:ea typeface="SimSun" pitchFamily="2" charset="-122"/>
              </a:endParaRPr>
            </a:p>
          </p:txBody>
        </p:sp>
        <p:sp>
          <p:nvSpPr>
            <p:cNvPr id="35" name="Text Box 241"/>
            <p:cNvSpPr txBox="1">
              <a:spLocks noChangeArrowheads="1"/>
            </p:cNvSpPr>
            <p:nvPr/>
          </p:nvSpPr>
          <p:spPr bwMode="auto">
            <a:xfrm>
              <a:off x="1054474" y="571500"/>
              <a:ext cx="41782252" cy="4610099"/>
            </a:xfrm>
            <a:prstGeom prst="rect">
              <a:avLst/>
            </a:prstGeom>
            <a:solidFill>
              <a:srgbClr val="0082A5">
                <a:alpha val="20000"/>
              </a:srgbClr>
            </a:solidFill>
            <a:ln w="25400">
              <a:noFill/>
              <a:miter lim="800000"/>
              <a:headEnd/>
              <a:tailEnd/>
            </a:ln>
            <a:effectLst/>
          </p:spPr>
          <p:txBody>
            <a:bodyPr lIns="61170" tIns="30584" rIns="61170" bIns="30584" anchor="ctr"/>
            <a:lstStyle>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dirty="0">
                <a:solidFill>
                  <a:schemeClr val="bg1"/>
                </a:solidFill>
                <a:effectLst/>
                <a:latin typeface="Arial" charset="0"/>
                <a:ea typeface="SimSun" pitchFamily="2" charset="-122"/>
              </a:endParaRPr>
            </a:p>
          </p:txBody>
        </p:sp>
      </p:grpSp>
      <p:sp>
        <p:nvSpPr>
          <p:cNvPr id="36" name="Text Box 262"/>
          <p:cNvSpPr txBox="1">
            <a:spLocks noChangeArrowheads="1"/>
          </p:cNvSpPr>
          <p:nvPr/>
        </p:nvSpPr>
        <p:spPr bwMode="auto">
          <a:xfrm>
            <a:off x="6781800" y="869361"/>
            <a:ext cx="30175200" cy="371881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BF0B"/>
                  </a:outerShdw>
                </a:effectLst>
              </a14:hiddenEffects>
            </a:ext>
          </a:extLst>
        </p:spPr>
        <p:txBody>
          <a:bodyPr lIns="61170" tIns="30584" rIns="61170" bIns="30584" anchor="ctr"/>
          <a:lstStyle>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r>
              <a:rPr lang="en-US" altLang="zh-CN" sz="7200" b="1" dirty="0" smtClean="0">
                <a:solidFill>
                  <a:schemeClr val="bg1"/>
                </a:solidFill>
                <a:effectLst/>
                <a:latin typeface="Lucida Sans" pitchFamily="34" charset="0"/>
                <a:ea typeface="SimSun" pitchFamily="2" charset="-122"/>
                <a:cs typeface="Lucida Sans" pitchFamily="34" charset="0"/>
              </a:rPr>
              <a:t>Automated creation of </a:t>
            </a:r>
            <a:r>
              <a:rPr lang="en-US" altLang="zh-CN" sz="7200" b="1" dirty="0" err="1" smtClean="0">
                <a:solidFill>
                  <a:schemeClr val="bg1"/>
                </a:solidFill>
                <a:effectLst/>
                <a:latin typeface="Lucida Sans" pitchFamily="34" charset="0"/>
                <a:ea typeface="SimSun" pitchFamily="2" charset="-122"/>
                <a:cs typeface="Lucida Sans" pitchFamily="34" charset="0"/>
              </a:rPr>
              <a:t>Nonogram</a:t>
            </a:r>
            <a:r>
              <a:rPr lang="en-US" altLang="zh-CN" sz="7200" b="1" dirty="0" smtClean="0">
                <a:solidFill>
                  <a:schemeClr val="bg1"/>
                </a:solidFill>
                <a:effectLst/>
                <a:latin typeface="Lucida Sans" pitchFamily="34" charset="0"/>
                <a:ea typeface="SimSun" pitchFamily="2" charset="-122"/>
                <a:cs typeface="Lucida Sans" pitchFamily="34" charset="0"/>
              </a:rPr>
              <a:t> puzzle game with </a:t>
            </a:r>
          </a:p>
          <a:p>
            <a:pPr algn="ctr"/>
            <a:r>
              <a:rPr lang="en-US" altLang="zh-CN" sz="7200" b="1" dirty="0" smtClean="0">
                <a:solidFill>
                  <a:schemeClr val="bg1"/>
                </a:solidFill>
                <a:effectLst/>
                <a:latin typeface="Lucida Sans" pitchFamily="34" charset="0"/>
                <a:ea typeface="SimSun" pitchFamily="2" charset="-122"/>
                <a:cs typeface="Lucida Sans" pitchFamily="34" charset="0"/>
              </a:rPr>
              <a:t>Constraint Programming</a:t>
            </a:r>
          </a:p>
          <a:p>
            <a:pPr algn="ctr">
              <a:spcBef>
                <a:spcPct val="20000"/>
              </a:spcBef>
            </a:pPr>
            <a:r>
              <a:rPr lang="en-US" altLang="zh-CN" sz="4000" b="1" dirty="0" smtClean="0">
                <a:solidFill>
                  <a:schemeClr val="bg1"/>
                </a:solidFill>
                <a:effectLst/>
                <a:latin typeface="Lucida Sans" pitchFamily="34" charset="0"/>
                <a:ea typeface="SimSun" pitchFamily="2" charset="-122"/>
                <a:cs typeface="Lucida Sans" pitchFamily="34" charset="0"/>
              </a:rPr>
              <a:t>Aigerim Yessenbayeva (</a:t>
            </a:r>
            <a:r>
              <a:rPr lang="en-US" altLang="zh-CN" sz="4000" b="1" dirty="0" smtClean="0">
                <a:solidFill>
                  <a:schemeClr val="bg1"/>
                </a:solidFill>
                <a:effectLst/>
                <a:latin typeface="Lucida Sans" pitchFamily="34" charset="0"/>
                <a:ea typeface="SimSun" pitchFamily="2" charset="-122"/>
                <a:cs typeface="Lucida Sans" pitchFamily="34" charset="0"/>
                <a:hlinkClick r:id="rId3"/>
              </a:rPr>
              <a:t>ay63@st-andrews.ac.uk</a:t>
            </a:r>
            <a:r>
              <a:rPr lang="en-US" altLang="zh-CN" sz="4000" b="1" dirty="0" smtClean="0">
                <a:solidFill>
                  <a:schemeClr val="bg1"/>
                </a:solidFill>
                <a:effectLst/>
                <a:latin typeface="Lucida Sans" pitchFamily="34" charset="0"/>
                <a:ea typeface="SimSun" pitchFamily="2" charset="-122"/>
                <a:cs typeface="Lucida Sans" pitchFamily="34" charset="0"/>
              </a:rPr>
              <a:t>)</a:t>
            </a:r>
          </a:p>
          <a:p>
            <a:pPr algn="ctr"/>
            <a:r>
              <a:rPr lang="en-US" altLang="zh-CN" sz="4200" b="1" dirty="0" smtClean="0">
                <a:solidFill>
                  <a:schemeClr val="bg1"/>
                </a:solidFill>
                <a:effectLst/>
                <a:latin typeface="Lucida Sans" pitchFamily="34" charset="0"/>
                <a:ea typeface="SimSun" pitchFamily="2" charset="-122"/>
                <a:cs typeface="Lucida Sans" pitchFamily="34" charset="0"/>
              </a:rPr>
              <a:t>Supervisor: Dr. Chris Jefferson</a:t>
            </a:r>
            <a:endParaRPr lang="en-US" altLang="zh-CN" sz="4200" b="1" dirty="0">
              <a:solidFill>
                <a:schemeClr val="bg1"/>
              </a:solidFill>
              <a:effectLst/>
              <a:latin typeface="Lucida Sans" pitchFamily="34" charset="0"/>
              <a:ea typeface="SimSun" pitchFamily="2" charset="-122"/>
              <a:cs typeface="Lucida Sans" pitchFamily="34" charset="0"/>
            </a:endParaRPr>
          </a:p>
        </p:txBody>
      </p:sp>
      <p:sp>
        <p:nvSpPr>
          <p:cNvPr id="37" name="Text Box 242"/>
          <p:cNvSpPr txBox="1">
            <a:spLocks noChangeArrowheads="1"/>
          </p:cNvSpPr>
          <p:nvPr/>
        </p:nvSpPr>
        <p:spPr bwMode="auto">
          <a:xfrm>
            <a:off x="1100248" y="6931573"/>
            <a:ext cx="10974276" cy="6309420"/>
          </a:xfrm>
          <a:prstGeom prst="rect">
            <a:avLst/>
          </a:prstGeom>
          <a:solidFill>
            <a:schemeClr val="bg1"/>
          </a:solidFill>
          <a:ln w="57150" cmpd="thinThick">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91440" rIns="182880" bIns="182880">
            <a:spAutoFit/>
          </a:bodyPr>
          <a:lstStyle>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marR="0" lvl="0" indent="0" defTabSz="914400" eaLnBrk="1" fontAlgn="auto" latinLnBrk="0" hangingPunct="1">
              <a:lnSpc>
                <a:spcPct val="100000"/>
              </a:lnSpc>
              <a:spcBef>
                <a:spcPts val="0"/>
              </a:spcBef>
              <a:spcAft>
                <a:spcPts val="0"/>
              </a:spcAft>
              <a:buClrTx/>
              <a:buSzTx/>
              <a:buFont typeface="Arial"/>
              <a:buNone/>
              <a:tabLst/>
              <a:defRPr/>
            </a:pPr>
            <a:r>
              <a:rPr lang="en-US" sz="2800" dirty="0" smtClean="0">
                <a:latin typeface="Calibri"/>
                <a:cs typeface="Calibri"/>
              </a:rPr>
              <a:t>People </a:t>
            </a:r>
            <a:r>
              <a:rPr lang="en-US" sz="2800" dirty="0">
                <a:latin typeface="Calibri"/>
                <a:cs typeface="Calibri"/>
              </a:rPr>
              <a:t>solve a lot of decision-making problems in everyday life using the main logic of Constraint Programming without awareness of it, such as timetabling, scheduling and </a:t>
            </a:r>
            <a:r>
              <a:rPr lang="en-US" sz="2800" dirty="0" smtClean="0">
                <a:latin typeface="Calibri"/>
                <a:cs typeface="Calibri"/>
              </a:rPr>
              <a:t>planning, traffic unloading. </a:t>
            </a:r>
            <a:r>
              <a:rPr lang="en-US" sz="2800" dirty="0">
                <a:latin typeface="Calibri"/>
                <a:cs typeface="Calibri"/>
              </a:rPr>
              <a:t>The most popular representation of the decision-making problem in academia is a puzzle </a:t>
            </a:r>
            <a:r>
              <a:rPr lang="en-US" sz="2800" dirty="0" smtClean="0">
                <a:latin typeface="Calibri"/>
                <a:cs typeface="Calibri"/>
              </a:rPr>
              <a:t>game. </a:t>
            </a:r>
            <a:r>
              <a:rPr lang="en-US" sz="2800" dirty="0" err="1" smtClean="0">
                <a:latin typeface="Calibri"/>
                <a:cs typeface="Calibri"/>
              </a:rPr>
              <a:t>Nonogram</a:t>
            </a:r>
            <a:r>
              <a:rPr lang="en-US" sz="2800" dirty="0" smtClean="0">
                <a:latin typeface="Calibri"/>
                <a:cs typeface="Calibri"/>
              </a:rPr>
              <a:t> was chosen as one of the representation of the puzzle game in Constraint Programming. </a:t>
            </a:r>
            <a:r>
              <a:rPr lang="en-US" sz="2800" dirty="0" err="1" smtClean="0">
                <a:latin typeface="Calibri"/>
                <a:cs typeface="Calibri"/>
              </a:rPr>
              <a:t>Nonogram</a:t>
            </a:r>
            <a:r>
              <a:rPr lang="en-US" sz="2800" dirty="0" smtClean="0">
                <a:latin typeface="Calibri"/>
                <a:cs typeface="Calibri"/>
              </a:rPr>
              <a:t> or another name is Picross is one of the popular newspaper puzzle game.</a:t>
            </a:r>
          </a:p>
          <a:p>
            <a:pPr marL="0" marR="0" lvl="0" indent="0" defTabSz="914400" eaLnBrk="1" fontAlgn="auto" latinLnBrk="0" hangingPunct="1">
              <a:lnSpc>
                <a:spcPct val="100000"/>
              </a:lnSpc>
              <a:spcBef>
                <a:spcPts val="0"/>
              </a:spcBef>
              <a:spcAft>
                <a:spcPts val="0"/>
              </a:spcAft>
              <a:buClrTx/>
              <a:buSzTx/>
              <a:buFont typeface="Arial"/>
              <a:buNone/>
              <a:tabLst/>
              <a:defRPr/>
            </a:pPr>
            <a:endParaRPr lang="en-US" sz="2800" dirty="0">
              <a:latin typeface="Calibri"/>
              <a:cs typeface="Calibri"/>
            </a:endParaRPr>
          </a:p>
          <a:p>
            <a:pPr marL="0" marR="0" lvl="0" indent="0" defTabSz="914400" eaLnBrk="1" fontAlgn="auto" latinLnBrk="0" hangingPunct="1">
              <a:lnSpc>
                <a:spcPct val="100000"/>
              </a:lnSpc>
              <a:spcBef>
                <a:spcPts val="0"/>
              </a:spcBef>
              <a:spcAft>
                <a:spcPts val="0"/>
              </a:spcAft>
              <a:buClrTx/>
              <a:buSzTx/>
              <a:buFont typeface="Arial"/>
              <a:buNone/>
              <a:tabLst/>
              <a:defRPr/>
            </a:pPr>
            <a:endParaRPr lang="en-US" sz="2800" dirty="0" smtClean="0">
              <a:latin typeface="Calibri"/>
              <a:cs typeface="Calibri"/>
            </a:endParaRPr>
          </a:p>
          <a:p>
            <a:pPr marL="0" marR="0" lvl="0" indent="0" defTabSz="914400" eaLnBrk="1" fontAlgn="auto" latinLnBrk="0" hangingPunct="1">
              <a:lnSpc>
                <a:spcPct val="100000"/>
              </a:lnSpc>
              <a:spcBef>
                <a:spcPts val="0"/>
              </a:spcBef>
              <a:spcAft>
                <a:spcPts val="0"/>
              </a:spcAft>
              <a:buClrTx/>
              <a:buSzTx/>
              <a:buFont typeface="Arial"/>
              <a:buNone/>
              <a:tabLst/>
              <a:defRPr/>
            </a:pPr>
            <a:endParaRPr lang="en-US" sz="2800" dirty="0">
              <a:latin typeface="Calibri"/>
              <a:cs typeface="Calibri"/>
            </a:endParaRPr>
          </a:p>
          <a:p>
            <a:pPr marL="0" marR="0" lvl="0" indent="0" defTabSz="914400" eaLnBrk="1" fontAlgn="auto" latinLnBrk="0" hangingPunct="1">
              <a:lnSpc>
                <a:spcPct val="100000"/>
              </a:lnSpc>
              <a:spcBef>
                <a:spcPts val="0"/>
              </a:spcBef>
              <a:spcAft>
                <a:spcPts val="0"/>
              </a:spcAft>
              <a:buClrTx/>
              <a:buSzTx/>
              <a:buFont typeface="Arial"/>
              <a:buNone/>
              <a:tabLst/>
              <a:defRPr/>
            </a:pPr>
            <a:endParaRPr lang="en-US" sz="2800" dirty="0" smtClean="0">
              <a:latin typeface="Calibri"/>
              <a:cs typeface="Calibri"/>
            </a:endParaRPr>
          </a:p>
          <a:p>
            <a:pPr marL="0" marR="0" lvl="0" indent="0" defTabSz="914400" eaLnBrk="1" fontAlgn="auto" latinLnBrk="0" hangingPunct="1">
              <a:lnSpc>
                <a:spcPct val="100000"/>
              </a:lnSpc>
              <a:spcBef>
                <a:spcPts val="0"/>
              </a:spcBef>
              <a:spcAft>
                <a:spcPts val="0"/>
              </a:spcAft>
              <a:buClrTx/>
              <a:buSzTx/>
              <a:buFont typeface="Arial"/>
              <a:buNone/>
              <a:tabLst/>
              <a:defRPr/>
            </a:pPr>
            <a:endParaRPr lang="en-US" sz="2800" dirty="0">
              <a:latin typeface="Calibri"/>
              <a:cs typeface="Calibri"/>
            </a:endParaRPr>
          </a:p>
          <a:p>
            <a:pPr marL="0" marR="0" lvl="0" indent="0" defTabSz="914400" eaLnBrk="1" fontAlgn="auto" latinLnBrk="0" hangingPunct="1">
              <a:lnSpc>
                <a:spcPct val="100000"/>
              </a:lnSpc>
              <a:spcBef>
                <a:spcPts val="0"/>
              </a:spcBef>
              <a:spcAft>
                <a:spcPts val="0"/>
              </a:spcAft>
              <a:buClrTx/>
              <a:buSzTx/>
              <a:buFont typeface="Arial"/>
              <a:buNone/>
              <a:tabLst/>
              <a:defRPr/>
            </a:pPr>
            <a:endParaRPr lang="en-US" sz="2800" dirty="0" smtClean="0">
              <a:latin typeface="Calibri"/>
              <a:cs typeface="Calibri"/>
            </a:endParaRPr>
          </a:p>
          <a:p>
            <a:pPr marL="0" marR="0" lvl="0" indent="0" defTabSz="914400" eaLnBrk="1" fontAlgn="auto" latinLnBrk="0" hangingPunct="1">
              <a:lnSpc>
                <a:spcPct val="100000"/>
              </a:lnSpc>
              <a:spcBef>
                <a:spcPts val="0"/>
              </a:spcBef>
              <a:spcAft>
                <a:spcPts val="0"/>
              </a:spcAft>
              <a:buClrTx/>
              <a:buSzTx/>
              <a:buFont typeface="Arial"/>
              <a:buNone/>
              <a:tabLst/>
              <a:defRPr/>
            </a:pPr>
            <a:endParaRPr lang="en-US" sz="2800" dirty="0" smtClean="0">
              <a:latin typeface="Calibri"/>
              <a:cs typeface="Calibri"/>
            </a:endParaRPr>
          </a:p>
        </p:txBody>
      </p:sp>
      <p:sp>
        <p:nvSpPr>
          <p:cNvPr id="38" name="Text Box 247"/>
          <p:cNvSpPr txBox="1">
            <a:spLocks noChangeArrowheads="1"/>
          </p:cNvSpPr>
          <p:nvPr/>
        </p:nvSpPr>
        <p:spPr bwMode="auto">
          <a:xfrm>
            <a:off x="992075" y="20508127"/>
            <a:ext cx="11049000" cy="5447645"/>
          </a:xfrm>
          <a:prstGeom prst="rect">
            <a:avLst/>
          </a:prstGeom>
          <a:solidFill>
            <a:schemeClr val="accent3">
              <a:lumMod val="20000"/>
              <a:lumOff val="80000"/>
            </a:schemeClr>
          </a:solidFill>
          <a:ln w="57150" cmpd="thinThick">
            <a:noFill/>
            <a:miter lim="800000"/>
            <a:headEnd/>
            <a:tailEnd/>
          </a:ln>
          <a:effectLst/>
          <a:extLst/>
        </p:spPr>
        <p:txBody>
          <a:bodyPr lIns="182880" tIns="91440" rIns="182880" bIns="182880">
            <a:spAutoFit/>
          </a:bodyPr>
          <a:lstStyle>
            <a:lvl1pPr defTabSz="612775">
              <a:defRPr sz="2400">
                <a:solidFill>
                  <a:schemeClr val="tx1"/>
                </a:solidFill>
                <a:latin typeface="Times New Roman" pitchFamily="18" charset="0"/>
              </a:defRPr>
            </a:lvl1pPr>
            <a:lvl2pPr marL="685800" indent="-227013"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r>
              <a:rPr lang="en-GB" sz="2800" dirty="0" smtClean="0">
                <a:latin typeface="Calibri"/>
                <a:cs typeface="Calibri"/>
              </a:rPr>
              <a:t>Implement solver for any  level of </a:t>
            </a:r>
            <a:r>
              <a:rPr lang="en-GB" sz="2800" dirty="0" err="1" smtClean="0">
                <a:latin typeface="Calibri"/>
                <a:cs typeface="Calibri"/>
              </a:rPr>
              <a:t>Nonogram</a:t>
            </a:r>
            <a:r>
              <a:rPr lang="en-GB" sz="2800" dirty="0" smtClean="0">
                <a:latin typeface="Calibri"/>
                <a:cs typeface="Calibri"/>
              </a:rPr>
              <a:t> using </a:t>
            </a:r>
            <a:r>
              <a:rPr lang="en-GB" sz="2800" dirty="0">
                <a:latin typeface="Calibri"/>
                <a:cs typeface="Calibri"/>
              </a:rPr>
              <a:t>C</a:t>
            </a:r>
            <a:r>
              <a:rPr lang="en-GB" sz="2800" dirty="0" smtClean="0">
                <a:latin typeface="Calibri"/>
                <a:cs typeface="Calibri"/>
              </a:rPr>
              <a:t>onstraint Programming in Essence’ language</a:t>
            </a:r>
          </a:p>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r>
              <a:rPr lang="en-GB" sz="2800" dirty="0" smtClean="0">
                <a:latin typeface="Calibri"/>
                <a:cs typeface="Calibri"/>
              </a:rPr>
              <a:t>Implement system which will provide instances for the solver in text file (.</a:t>
            </a:r>
            <a:r>
              <a:rPr lang="en-GB" sz="2800" dirty="0" err="1" smtClean="0">
                <a:latin typeface="Calibri"/>
                <a:cs typeface="Calibri"/>
              </a:rPr>
              <a:t>param</a:t>
            </a:r>
            <a:r>
              <a:rPr lang="en-GB" sz="2800" dirty="0" smtClean="0">
                <a:latin typeface="Calibri"/>
                <a:cs typeface="Calibri"/>
              </a:rPr>
              <a:t> extension)</a:t>
            </a:r>
            <a:endParaRPr lang="en-GB" sz="2800" dirty="0">
              <a:latin typeface="Calibri"/>
              <a:cs typeface="Calibri"/>
            </a:endParaRPr>
          </a:p>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r>
              <a:rPr lang="en-GB" sz="2800" dirty="0" smtClean="0">
                <a:latin typeface="Calibri"/>
                <a:cs typeface="Calibri"/>
              </a:rPr>
              <a:t>Check whether the instance has one solution or many solutions or no solutions</a:t>
            </a:r>
          </a:p>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r>
              <a:rPr lang="en-GB" sz="2800" dirty="0" smtClean="0">
                <a:latin typeface="Calibri"/>
                <a:cs typeface="Calibri"/>
              </a:rPr>
              <a:t>Enhance the instance with many solutions to get one</a:t>
            </a:r>
          </a:p>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r>
              <a:rPr lang="en-GB" sz="2800" dirty="0" smtClean="0">
                <a:latin typeface="Calibri"/>
                <a:cs typeface="Calibri"/>
              </a:rPr>
              <a:t>Find and implement algorithms which can generate harder levels of the </a:t>
            </a:r>
            <a:r>
              <a:rPr lang="en-GB" sz="2800" dirty="0" err="1" smtClean="0">
                <a:latin typeface="Calibri"/>
                <a:cs typeface="Calibri"/>
              </a:rPr>
              <a:t>Nonogram</a:t>
            </a:r>
            <a:endParaRPr lang="en-GB" sz="2800" dirty="0" smtClean="0">
              <a:latin typeface="Calibri"/>
              <a:cs typeface="Calibri"/>
            </a:endParaRPr>
          </a:p>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r>
              <a:rPr lang="en-GB" sz="2800" dirty="0" smtClean="0">
                <a:latin typeface="Calibri"/>
                <a:cs typeface="Calibri"/>
              </a:rPr>
              <a:t>Produce the game itself</a:t>
            </a:r>
          </a:p>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r>
              <a:rPr lang="en-GB" sz="2800" dirty="0" smtClean="0">
                <a:latin typeface="Calibri"/>
                <a:cs typeface="Calibri"/>
              </a:rPr>
              <a:t>Compare the rates of difficulty between human and machine</a:t>
            </a:r>
          </a:p>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endParaRPr lang="en-GB" sz="2800" dirty="0" smtClean="0">
              <a:latin typeface="Calibri"/>
              <a:cs typeface="Calibri"/>
            </a:endParaRPr>
          </a:p>
        </p:txBody>
      </p:sp>
      <p:grpSp>
        <p:nvGrpSpPr>
          <p:cNvPr id="39" name="Group 38"/>
          <p:cNvGrpSpPr/>
          <p:nvPr/>
        </p:nvGrpSpPr>
        <p:grpSpPr>
          <a:xfrm>
            <a:off x="1066799" y="5953110"/>
            <a:ext cx="11007725" cy="946293"/>
            <a:chOff x="1066799" y="5958162"/>
            <a:chExt cx="11007725" cy="946293"/>
          </a:xfrm>
        </p:grpSpPr>
        <p:sp>
          <p:nvSpPr>
            <p:cNvPr id="40"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gradFill>
            <a:ln w="1905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effectLst/>
                <a:latin typeface="Lucida Sans" pitchFamily="34" charset="0"/>
                <a:ea typeface="SimSun" pitchFamily="2" charset="-122"/>
                <a:cs typeface="Lucida Sans" pitchFamily="34" charset="0"/>
              </a:endParaRPr>
            </a:p>
          </p:txBody>
        </p:sp>
        <p:sp>
          <p:nvSpPr>
            <p:cNvPr id="41" name="Text Box 248"/>
            <p:cNvSpPr txBox="1">
              <a:spLocks noChangeArrowheads="1"/>
            </p:cNvSpPr>
            <p:nvPr/>
          </p:nvSpPr>
          <p:spPr bwMode="auto">
            <a:xfrm>
              <a:off x="1157514" y="6046588"/>
              <a:ext cx="10805886"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INTRODUCTION</a:t>
              </a:r>
              <a:endParaRPr lang="en-US" altLang="zh-CN" sz="3200" b="1" dirty="0">
                <a:solidFill>
                  <a:schemeClr val="bg1"/>
                </a:solidFill>
                <a:effectLst/>
                <a:latin typeface="Lucida Sans" pitchFamily="34" charset="0"/>
                <a:ea typeface="SimSun" pitchFamily="2" charset="-122"/>
                <a:cs typeface="Lucida Sans" pitchFamily="34" charset="0"/>
              </a:endParaRPr>
            </a:p>
          </p:txBody>
        </p:sp>
      </p:grpSp>
      <p:grpSp>
        <p:nvGrpSpPr>
          <p:cNvPr id="42" name="Group 41"/>
          <p:cNvGrpSpPr/>
          <p:nvPr/>
        </p:nvGrpSpPr>
        <p:grpSpPr>
          <a:xfrm>
            <a:off x="1012713" y="19527493"/>
            <a:ext cx="11007725" cy="946293"/>
            <a:chOff x="1066799" y="5958162"/>
            <a:chExt cx="11007725" cy="946293"/>
          </a:xfrm>
        </p:grpSpPr>
        <p:sp>
          <p:nvSpPr>
            <p:cNvPr id="43"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gradFill>
            <a:ln w="1905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effectLst/>
                <a:latin typeface="Lucida Sans" pitchFamily="34" charset="0"/>
                <a:ea typeface="SimSun" pitchFamily="2" charset="-122"/>
                <a:cs typeface="Lucida Sans" pitchFamily="34" charset="0"/>
              </a:endParaRPr>
            </a:p>
          </p:txBody>
        </p:sp>
        <p:sp>
          <p:nvSpPr>
            <p:cNvPr id="44" name="Text Box 248"/>
            <p:cNvSpPr txBox="1">
              <a:spLocks noChangeArrowheads="1"/>
            </p:cNvSpPr>
            <p:nvPr/>
          </p:nvSpPr>
          <p:spPr bwMode="auto">
            <a:xfrm>
              <a:off x="1157514" y="6046588"/>
              <a:ext cx="10805886"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GOALS</a:t>
              </a:r>
              <a:endParaRPr lang="en-US" altLang="zh-CN" sz="3200" b="1" dirty="0">
                <a:solidFill>
                  <a:schemeClr val="bg1"/>
                </a:solidFill>
                <a:effectLst/>
                <a:latin typeface="Lucida Sans" pitchFamily="34" charset="0"/>
                <a:ea typeface="SimSun" pitchFamily="2" charset="-122"/>
                <a:cs typeface="Lucida Sans" pitchFamily="34" charset="0"/>
              </a:endParaRPr>
            </a:p>
          </p:txBody>
        </p:sp>
      </p:grpSp>
      <p:sp>
        <p:nvSpPr>
          <p:cNvPr id="45" name="Text Box 244"/>
          <p:cNvSpPr txBox="1">
            <a:spLocks noChangeArrowheads="1"/>
          </p:cNvSpPr>
          <p:nvPr/>
        </p:nvSpPr>
        <p:spPr bwMode="auto">
          <a:xfrm>
            <a:off x="13251504" y="6966209"/>
            <a:ext cx="17378289" cy="23852684"/>
          </a:xfrm>
          <a:prstGeom prst="rect">
            <a:avLst/>
          </a:prstGeom>
          <a:solidFill>
            <a:schemeClr val="bg1"/>
          </a:solidFill>
          <a:ln w="57150" cmpd="thinThick">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91440" rIns="182880" bIns="182880">
            <a:sp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571500" lvl="0" indent="-571500">
              <a:buFont typeface="+mj-lt"/>
              <a:buAutoNum type="romanUcPeriod"/>
            </a:pPr>
            <a:r>
              <a:rPr lang="en-GB" sz="2800" b="1" dirty="0" smtClean="0">
                <a:latin typeface="Calibri"/>
                <a:cs typeface="Calibri"/>
              </a:rPr>
              <a:t>Whole process of the system</a:t>
            </a:r>
          </a:p>
          <a:p>
            <a:pPr marL="571500" lvl="0" indent="-571500">
              <a:buFont typeface="+mj-lt"/>
              <a:buAutoNum type="romanUcPeriod"/>
            </a:pPr>
            <a:endParaRPr lang="en-GB" sz="2800" b="1" dirty="0">
              <a:latin typeface="Calibri"/>
              <a:cs typeface="Calibri"/>
            </a:endParaRPr>
          </a:p>
          <a:p>
            <a:pPr marL="571500" lvl="0" indent="-571500">
              <a:buFont typeface="+mj-lt"/>
              <a:buAutoNum type="romanUcPeriod"/>
            </a:pPr>
            <a:endParaRPr lang="en-GB" sz="2800" b="1" dirty="0" smtClean="0">
              <a:latin typeface="Calibri"/>
              <a:cs typeface="Calibri"/>
            </a:endParaRPr>
          </a:p>
          <a:p>
            <a:pPr marL="571500" lvl="0" indent="-571500">
              <a:buFont typeface="+mj-lt"/>
              <a:buAutoNum type="romanUcPeriod"/>
            </a:pPr>
            <a:endParaRPr lang="en-GB" sz="2800" b="1" dirty="0">
              <a:latin typeface="Calibri"/>
              <a:cs typeface="Calibri"/>
            </a:endParaRPr>
          </a:p>
          <a:p>
            <a:pPr marL="571500" lvl="0" indent="-571500">
              <a:buFont typeface="+mj-lt"/>
              <a:buAutoNum type="romanUcPeriod"/>
            </a:pPr>
            <a:endParaRPr lang="en-GB" sz="2800" b="1" dirty="0" smtClean="0">
              <a:latin typeface="Calibri"/>
              <a:cs typeface="Calibri"/>
            </a:endParaRPr>
          </a:p>
          <a:p>
            <a:pPr marL="571500" lvl="0" indent="-571500">
              <a:buFont typeface="+mj-lt"/>
              <a:buAutoNum type="romanUcPeriod"/>
            </a:pPr>
            <a:endParaRPr lang="en-GB" sz="2800" b="1" dirty="0">
              <a:latin typeface="Calibri"/>
              <a:cs typeface="Calibri"/>
            </a:endParaRPr>
          </a:p>
          <a:p>
            <a:pPr marL="571500" lvl="0" indent="-571500">
              <a:buFont typeface="+mj-lt"/>
              <a:buAutoNum type="romanUcPeriod"/>
            </a:pPr>
            <a:endParaRPr lang="en-GB" sz="2800" b="1" dirty="0" smtClean="0">
              <a:latin typeface="Calibri"/>
              <a:cs typeface="Calibri"/>
            </a:endParaRPr>
          </a:p>
          <a:p>
            <a:pPr marL="571500" lvl="0" indent="-571500">
              <a:buFont typeface="+mj-lt"/>
              <a:buAutoNum type="romanUcPeriod"/>
            </a:pPr>
            <a:endParaRPr lang="en-GB" sz="2800" b="1" dirty="0">
              <a:latin typeface="Calibri"/>
              <a:cs typeface="Calibri"/>
            </a:endParaRPr>
          </a:p>
          <a:p>
            <a:pPr marL="571500" lvl="0" indent="-571500">
              <a:buFont typeface="+mj-lt"/>
              <a:buAutoNum type="romanUcPeriod"/>
            </a:pPr>
            <a:endParaRPr lang="en-GB" sz="2800" b="1" dirty="0" smtClean="0">
              <a:latin typeface="Calibri"/>
              <a:cs typeface="Calibri"/>
            </a:endParaRPr>
          </a:p>
          <a:p>
            <a:pPr marL="571500" lvl="0" indent="-571500">
              <a:buFont typeface="+mj-lt"/>
              <a:buAutoNum type="romanUcPeriod"/>
            </a:pPr>
            <a:endParaRPr lang="en-GB" sz="2800" b="1" dirty="0">
              <a:latin typeface="Calibri"/>
              <a:cs typeface="Calibri"/>
            </a:endParaRPr>
          </a:p>
          <a:p>
            <a:pPr marL="571500" lvl="0" indent="-571500">
              <a:buFont typeface="+mj-lt"/>
              <a:buAutoNum type="romanUcPeriod"/>
            </a:pPr>
            <a:endParaRPr lang="en-GB" sz="2800" b="1" dirty="0" smtClean="0">
              <a:latin typeface="Calibri"/>
              <a:cs typeface="Calibri"/>
            </a:endParaRPr>
          </a:p>
          <a:p>
            <a:pPr marL="571500" lvl="0" indent="-571500">
              <a:buFont typeface="+mj-lt"/>
              <a:buAutoNum type="romanUcPeriod"/>
            </a:pPr>
            <a:endParaRPr lang="en-GB" sz="2800" b="1" dirty="0">
              <a:latin typeface="Calibri"/>
              <a:cs typeface="Calibri"/>
            </a:endParaRPr>
          </a:p>
          <a:p>
            <a:pPr marL="571500" lvl="0" indent="-571500">
              <a:buFont typeface="+mj-lt"/>
              <a:buAutoNum type="romanUcPeriod"/>
            </a:pPr>
            <a:endParaRPr lang="en-GB" sz="2800" b="1" dirty="0" smtClean="0">
              <a:latin typeface="Calibri"/>
              <a:cs typeface="Calibri"/>
            </a:endParaRPr>
          </a:p>
          <a:p>
            <a:pPr marL="571500" lvl="0" indent="-571500">
              <a:buFont typeface="+mj-lt"/>
              <a:buAutoNum type="romanUcPeriod"/>
            </a:pPr>
            <a:endParaRPr lang="en-GB" sz="2800" b="1" dirty="0">
              <a:latin typeface="Calibri"/>
              <a:cs typeface="Calibri"/>
            </a:endParaRPr>
          </a:p>
          <a:p>
            <a:pPr marL="571500" lvl="0" indent="-571500">
              <a:buFont typeface="+mj-lt"/>
              <a:buAutoNum type="romanUcPeriod"/>
            </a:pPr>
            <a:endParaRPr lang="en-GB" sz="2800" b="1" dirty="0" smtClean="0">
              <a:latin typeface="Calibri"/>
              <a:cs typeface="Calibri"/>
            </a:endParaRPr>
          </a:p>
          <a:p>
            <a:pPr marL="571500" lvl="0" indent="-571500">
              <a:buFont typeface="+mj-lt"/>
              <a:buAutoNum type="romanUcPeriod"/>
            </a:pPr>
            <a:endParaRPr lang="en-GB" sz="2800" b="1" dirty="0">
              <a:latin typeface="Calibri"/>
              <a:cs typeface="Calibri"/>
            </a:endParaRPr>
          </a:p>
          <a:p>
            <a:pPr marL="571500" lvl="0" indent="-571500">
              <a:buFont typeface="+mj-lt"/>
              <a:buAutoNum type="romanUcPeriod"/>
            </a:pPr>
            <a:endParaRPr lang="en-GB" sz="2800" b="1" dirty="0" smtClean="0">
              <a:latin typeface="Calibri"/>
              <a:cs typeface="Calibri"/>
            </a:endParaRPr>
          </a:p>
          <a:p>
            <a:pPr marL="571500" lvl="0" indent="-571500">
              <a:buFont typeface="+mj-lt"/>
              <a:buAutoNum type="romanUcPeriod"/>
            </a:pPr>
            <a:endParaRPr lang="en-GB" sz="2800" b="1" dirty="0">
              <a:latin typeface="Calibri"/>
              <a:cs typeface="Calibri"/>
            </a:endParaRPr>
          </a:p>
          <a:p>
            <a:pPr marL="571500" lvl="0" indent="-571500">
              <a:buFont typeface="+mj-lt"/>
              <a:buAutoNum type="romanUcPeriod"/>
            </a:pPr>
            <a:endParaRPr lang="en-GB" sz="2800" b="1" dirty="0" smtClean="0">
              <a:latin typeface="Calibri"/>
              <a:cs typeface="Calibri"/>
            </a:endParaRPr>
          </a:p>
          <a:p>
            <a:pPr marL="571500" lvl="0" indent="-571500">
              <a:buFont typeface="+mj-lt"/>
              <a:buAutoNum type="romanUcPeriod"/>
            </a:pPr>
            <a:endParaRPr lang="en-GB" sz="2800" b="1" dirty="0">
              <a:latin typeface="Calibri"/>
              <a:cs typeface="Calibri"/>
            </a:endParaRPr>
          </a:p>
          <a:p>
            <a:pPr marL="571500" lvl="0" indent="-571500">
              <a:buFont typeface="+mj-lt"/>
              <a:buAutoNum type="romanUcPeriod"/>
            </a:pPr>
            <a:endParaRPr lang="en-GB" sz="2800" b="1" dirty="0" smtClean="0">
              <a:latin typeface="Calibri"/>
              <a:cs typeface="Calibri"/>
            </a:endParaRPr>
          </a:p>
          <a:p>
            <a:pPr marL="571500" lvl="0" indent="-571500">
              <a:buFont typeface="+mj-lt"/>
              <a:buAutoNum type="romanUcPeriod"/>
            </a:pPr>
            <a:endParaRPr lang="en-GB" sz="2800" b="1" dirty="0">
              <a:latin typeface="Calibri"/>
              <a:cs typeface="Calibri"/>
            </a:endParaRPr>
          </a:p>
          <a:p>
            <a:pPr marL="571500" lvl="0" indent="-571500">
              <a:buFont typeface="+mj-lt"/>
              <a:buAutoNum type="romanUcPeriod"/>
            </a:pPr>
            <a:endParaRPr lang="en-GB" sz="2800" b="1" dirty="0" smtClean="0">
              <a:latin typeface="Calibri"/>
              <a:cs typeface="Calibri"/>
            </a:endParaRPr>
          </a:p>
          <a:p>
            <a:pPr marL="571500" lvl="0" indent="-571500">
              <a:buFont typeface="+mj-lt"/>
              <a:buAutoNum type="romanUcPeriod"/>
            </a:pPr>
            <a:endParaRPr lang="en-GB" sz="2800" b="1" dirty="0">
              <a:latin typeface="Calibri"/>
              <a:cs typeface="Calibri"/>
            </a:endParaRPr>
          </a:p>
          <a:p>
            <a:pPr marL="571500" lvl="0" indent="-571500">
              <a:buFont typeface="+mj-lt"/>
              <a:buAutoNum type="romanUcPeriod"/>
            </a:pPr>
            <a:endParaRPr lang="en-GB" sz="2800" b="1" dirty="0" smtClean="0">
              <a:latin typeface="Calibri"/>
              <a:cs typeface="Calibri"/>
            </a:endParaRPr>
          </a:p>
          <a:p>
            <a:pPr marL="571500" lvl="0" indent="-571500">
              <a:buFont typeface="+mj-lt"/>
              <a:buAutoNum type="romanUcPeriod"/>
            </a:pPr>
            <a:endParaRPr lang="en-GB" sz="2800" b="1" dirty="0">
              <a:latin typeface="Calibri"/>
              <a:cs typeface="Calibri"/>
            </a:endParaRPr>
          </a:p>
          <a:p>
            <a:pPr marL="571500" lvl="0" indent="-571500">
              <a:buFont typeface="+mj-lt"/>
              <a:buAutoNum type="romanUcPeriod"/>
            </a:pPr>
            <a:endParaRPr lang="en-GB" sz="2800" b="1" dirty="0" smtClean="0">
              <a:latin typeface="Calibri"/>
              <a:cs typeface="Calibri"/>
            </a:endParaRPr>
          </a:p>
          <a:p>
            <a:pPr marL="571500" lvl="0" indent="-571500">
              <a:buFont typeface="+mj-lt"/>
              <a:buAutoNum type="romanUcPeriod"/>
            </a:pPr>
            <a:endParaRPr lang="en-GB" sz="2800" b="1" dirty="0" smtClean="0">
              <a:latin typeface="Calibri"/>
              <a:cs typeface="Calibri"/>
            </a:endParaRPr>
          </a:p>
          <a:p>
            <a:pPr marL="571500" lvl="0" indent="-571500">
              <a:buFont typeface="+mj-lt"/>
              <a:buAutoNum type="romanUcPeriod"/>
            </a:pPr>
            <a:endParaRPr lang="en-GB" sz="2800" b="1" dirty="0">
              <a:latin typeface="Calibri"/>
              <a:cs typeface="Calibri"/>
            </a:endParaRPr>
          </a:p>
          <a:p>
            <a:pPr marL="571500" lvl="0" indent="-571500">
              <a:buFont typeface="+mj-lt"/>
              <a:buAutoNum type="romanUcPeriod"/>
            </a:pPr>
            <a:endParaRPr lang="en-GB" sz="2800" b="1" dirty="0" smtClean="0">
              <a:latin typeface="Calibri"/>
              <a:cs typeface="Calibri"/>
            </a:endParaRPr>
          </a:p>
          <a:p>
            <a:pPr marL="571500" lvl="0" indent="-571500">
              <a:buFont typeface="+mj-lt"/>
              <a:buAutoNum type="romanUcPeriod"/>
            </a:pPr>
            <a:endParaRPr lang="en-GB" sz="2800" b="1" dirty="0">
              <a:latin typeface="Calibri"/>
              <a:cs typeface="Calibri"/>
            </a:endParaRPr>
          </a:p>
          <a:p>
            <a:pPr marL="571500" lvl="0" indent="-571500">
              <a:buFont typeface="+mj-lt"/>
              <a:buAutoNum type="romanUcPeriod"/>
            </a:pPr>
            <a:endParaRPr lang="en-GB" sz="2800" b="1" dirty="0" smtClean="0">
              <a:latin typeface="Calibri"/>
              <a:cs typeface="Calibri"/>
            </a:endParaRPr>
          </a:p>
          <a:p>
            <a:pPr marL="571500" lvl="0" indent="-571500">
              <a:buFont typeface="+mj-lt"/>
              <a:buAutoNum type="romanUcPeriod"/>
            </a:pPr>
            <a:endParaRPr lang="en-GB" sz="2800" b="1" dirty="0">
              <a:latin typeface="Calibri"/>
              <a:cs typeface="Calibri"/>
            </a:endParaRPr>
          </a:p>
          <a:p>
            <a:pPr marL="571500" lvl="0" indent="-571500">
              <a:buFont typeface="+mj-lt"/>
              <a:buAutoNum type="romanUcPeriod"/>
            </a:pPr>
            <a:endParaRPr lang="en-GB" sz="2800" b="1" dirty="0" smtClean="0">
              <a:latin typeface="Calibri"/>
              <a:cs typeface="Calibri"/>
            </a:endParaRPr>
          </a:p>
          <a:p>
            <a:pPr marL="571500" lvl="0" indent="-571500">
              <a:buFont typeface="+mj-lt"/>
              <a:buAutoNum type="romanUcPeriod"/>
            </a:pPr>
            <a:endParaRPr lang="en-GB" sz="2800" b="1" dirty="0">
              <a:latin typeface="Calibri"/>
              <a:cs typeface="Calibri"/>
            </a:endParaRPr>
          </a:p>
          <a:p>
            <a:pPr marL="571500" lvl="0" indent="-571500">
              <a:buFont typeface="+mj-lt"/>
              <a:buAutoNum type="romanUcPeriod"/>
            </a:pPr>
            <a:endParaRPr lang="en-GB" sz="2800" b="1" dirty="0" smtClean="0">
              <a:latin typeface="Calibri"/>
              <a:cs typeface="Calibri"/>
            </a:endParaRPr>
          </a:p>
          <a:p>
            <a:pPr marL="571500" lvl="0" indent="-571500">
              <a:buFont typeface="+mj-lt"/>
              <a:buAutoNum type="romanUcPeriod"/>
            </a:pPr>
            <a:endParaRPr lang="en-GB" sz="2800" b="1" dirty="0" smtClean="0">
              <a:latin typeface="Calibri"/>
              <a:cs typeface="Calibri"/>
            </a:endParaRPr>
          </a:p>
          <a:p>
            <a:pPr marL="800100" lvl="1" indent="-342900">
              <a:buFont typeface="Arial" charset="0"/>
              <a:buChar char="•"/>
            </a:pPr>
            <a:r>
              <a:rPr lang="en-US" sz="2800" dirty="0" smtClean="0">
                <a:latin typeface="Calibri"/>
                <a:cs typeface="Calibri"/>
              </a:rPr>
              <a:t>Essence’:</a:t>
            </a:r>
          </a:p>
          <a:p>
            <a:pPr marL="1257300" lvl="2" indent="-342900">
              <a:buFont typeface="Courier New" charset="0"/>
              <a:buChar char="o"/>
            </a:pPr>
            <a:r>
              <a:rPr lang="en-US" sz="2800" dirty="0" smtClean="0">
                <a:latin typeface="Calibri"/>
                <a:cs typeface="Calibri"/>
              </a:rPr>
              <a:t>Essence’ model implemented in .</a:t>
            </a:r>
            <a:r>
              <a:rPr lang="en-US" sz="2800" dirty="0" err="1" smtClean="0">
                <a:latin typeface="Calibri"/>
                <a:cs typeface="Calibri"/>
              </a:rPr>
              <a:t>eprime</a:t>
            </a:r>
            <a:r>
              <a:rPr lang="en-US" sz="2800" dirty="0" smtClean="0">
                <a:latin typeface="Calibri"/>
                <a:cs typeface="Calibri"/>
              </a:rPr>
              <a:t> file (using Savile Row and Minion).</a:t>
            </a:r>
          </a:p>
          <a:p>
            <a:pPr marL="1257300" lvl="2" indent="-342900">
              <a:buFont typeface="Courier New" charset="0"/>
              <a:buChar char="o"/>
            </a:pPr>
            <a:r>
              <a:rPr lang="en-US" sz="2800" dirty="0" smtClean="0">
                <a:latin typeface="Calibri"/>
                <a:cs typeface="Calibri"/>
              </a:rPr>
              <a:t>Instances provided in text file with .</a:t>
            </a:r>
            <a:r>
              <a:rPr lang="en-US" sz="2800" dirty="0" err="1" smtClean="0">
                <a:latin typeface="Calibri"/>
                <a:cs typeface="Calibri"/>
              </a:rPr>
              <a:t>param</a:t>
            </a:r>
            <a:r>
              <a:rPr lang="en-US" sz="2800" dirty="0" smtClean="0">
                <a:latin typeface="Calibri"/>
                <a:cs typeface="Calibri"/>
              </a:rPr>
              <a:t> files.</a:t>
            </a:r>
          </a:p>
          <a:p>
            <a:pPr marL="1257300" lvl="2" indent="-342900">
              <a:buFont typeface="Courier New" charset="0"/>
              <a:buChar char="o"/>
            </a:pPr>
            <a:endParaRPr lang="en-US" sz="2800" dirty="0" smtClean="0">
              <a:latin typeface="Calibri"/>
              <a:cs typeface="Calibri"/>
            </a:endParaRPr>
          </a:p>
          <a:p>
            <a:pPr marL="800100" lvl="1" indent="-342900">
              <a:buFont typeface="Arial" charset="0"/>
              <a:buChar char="•"/>
            </a:pPr>
            <a:r>
              <a:rPr lang="en-US" sz="2800" dirty="0" smtClean="0">
                <a:latin typeface="Calibri"/>
                <a:cs typeface="Calibri"/>
              </a:rPr>
              <a:t>Python: </a:t>
            </a:r>
          </a:p>
          <a:p>
            <a:pPr marL="1257300" lvl="2" indent="-342900">
              <a:buFont typeface="Courier New" charset="0"/>
              <a:buChar char="o"/>
            </a:pPr>
            <a:r>
              <a:rPr lang="en-US" sz="2800" dirty="0" smtClean="0">
                <a:latin typeface="Calibri"/>
                <a:cs typeface="Calibri"/>
              </a:rPr>
              <a:t>Instances generation way:  (1) reading images (2) random generation (3) create particular level of difficulty.</a:t>
            </a:r>
          </a:p>
          <a:p>
            <a:pPr marL="1257300" lvl="2" indent="-342900">
              <a:buFont typeface="Courier New" charset="0"/>
              <a:buChar char="o"/>
            </a:pPr>
            <a:r>
              <a:rPr lang="en-US" sz="2800" dirty="0" smtClean="0">
                <a:latin typeface="Calibri"/>
                <a:cs typeface="Calibri"/>
              </a:rPr>
              <a:t>Instance might have three outputs: </a:t>
            </a:r>
          </a:p>
          <a:p>
            <a:pPr marL="1714500" lvl="3" indent="-342900">
              <a:buFont typeface="Wingdings" charset="2"/>
              <a:buChar char="Ø"/>
            </a:pPr>
            <a:r>
              <a:rPr lang="en-US" sz="2800" dirty="0" smtClean="0">
                <a:latin typeface="Calibri"/>
                <a:cs typeface="Calibri"/>
              </a:rPr>
              <a:t>(1) one solution </a:t>
            </a:r>
            <a:r>
              <a:rPr lang="mr-IN" sz="2800" dirty="0" smtClean="0">
                <a:latin typeface="Calibri"/>
                <a:cs typeface="Calibri"/>
              </a:rPr>
              <a:t>–</a:t>
            </a:r>
            <a:r>
              <a:rPr lang="en-US" sz="2800" dirty="0" smtClean="0">
                <a:latin typeface="Calibri"/>
                <a:cs typeface="Calibri"/>
              </a:rPr>
              <a:t> is ideal</a:t>
            </a:r>
          </a:p>
          <a:p>
            <a:pPr marL="1714500" lvl="3" indent="-342900">
              <a:buFont typeface="Wingdings" charset="2"/>
              <a:buChar char="Ø"/>
            </a:pPr>
            <a:r>
              <a:rPr lang="en-US" sz="2800" dirty="0" smtClean="0">
                <a:latin typeface="Calibri"/>
                <a:cs typeface="Calibri"/>
              </a:rPr>
              <a:t>(2) no solutions </a:t>
            </a:r>
            <a:r>
              <a:rPr lang="mr-IN" sz="2800" dirty="0" smtClean="0">
                <a:latin typeface="Calibri"/>
                <a:cs typeface="Calibri"/>
              </a:rPr>
              <a:t>–</a:t>
            </a:r>
            <a:r>
              <a:rPr lang="en-US" sz="2800" dirty="0" smtClean="0">
                <a:latin typeface="Calibri"/>
                <a:cs typeface="Calibri"/>
              </a:rPr>
              <a:t> too long or has too many solutions</a:t>
            </a:r>
          </a:p>
          <a:p>
            <a:pPr marL="1714500" lvl="3" indent="-342900">
              <a:buFont typeface="Wingdings" charset="2"/>
              <a:buChar char="Ø"/>
            </a:pPr>
            <a:r>
              <a:rPr lang="en-US" sz="2800" dirty="0" smtClean="0">
                <a:latin typeface="Calibri"/>
                <a:cs typeface="Calibri"/>
              </a:rPr>
              <a:t>(3) many solutions </a:t>
            </a:r>
            <a:r>
              <a:rPr lang="mr-IN" sz="2800" dirty="0" smtClean="0">
                <a:latin typeface="Calibri"/>
                <a:cs typeface="Calibri"/>
              </a:rPr>
              <a:t>–</a:t>
            </a:r>
            <a:r>
              <a:rPr lang="en-US" sz="2800" dirty="0" smtClean="0">
                <a:latin typeface="Calibri"/>
                <a:cs typeface="Calibri"/>
              </a:rPr>
              <a:t> can be improved to get one solution or dropped</a:t>
            </a:r>
          </a:p>
          <a:p>
            <a:pPr marL="2343150" lvl="4" indent="-514350">
              <a:buFont typeface="+mj-lt"/>
              <a:buAutoNum type="alphaLcPeriod"/>
            </a:pPr>
            <a:r>
              <a:rPr lang="en-US" sz="2800" dirty="0" smtClean="0">
                <a:latin typeface="Calibri"/>
                <a:cs typeface="Calibri"/>
              </a:rPr>
              <a:t>Compare 2 solutions only</a:t>
            </a:r>
          </a:p>
          <a:p>
            <a:pPr marL="2343150" lvl="4" indent="-514350">
              <a:buFont typeface="+mj-lt"/>
              <a:buAutoNum type="alphaLcPeriod"/>
            </a:pPr>
            <a:r>
              <a:rPr lang="en-US" sz="2800" dirty="0" smtClean="0">
                <a:latin typeface="Calibri"/>
                <a:cs typeface="Calibri"/>
              </a:rPr>
              <a:t>Compare all solutions</a:t>
            </a:r>
            <a:endParaRPr lang="en-US" sz="2800" dirty="0" smtClean="0">
              <a:latin typeface="Calibri"/>
              <a:cs typeface="Calibri"/>
            </a:endParaRPr>
          </a:p>
          <a:p>
            <a:pPr marL="1257300" lvl="2" indent="-342900">
              <a:buFont typeface="Courier New" charset="0"/>
              <a:buChar char="o"/>
            </a:pPr>
            <a:r>
              <a:rPr lang="en-US" sz="2800" dirty="0" smtClean="0">
                <a:latin typeface="Calibri"/>
                <a:cs typeface="Calibri"/>
              </a:rPr>
              <a:t>Three parameters for creating new levels of difficulty (hypothesis): </a:t>
            </a:r>
          </a:p>
          <a:p>
            <a:pPr marL="1714500" lvl="3" indent="-342900">
              <a:buFont typeface="Wingdings" charset="2"/>
              <a:buChar char="Ø"/>
            </a:pPr>
            <a:r>
              <a:rPr lang="en-US" sz="2800" dirty="0" smtClean="0">
                <a:latin typeface="Calibri"/>
                <a:cs typeface="Calibri"/>
              </a:rPr>
              <a:t>Size </a:t>
            </a:r>
            <a:r>
              <a:rPr lang="mr-IN" sz="2800" dirty="0" smtClean="0">
                <a:latin typeface="Calibri"/>
                <a:cs typeface="Calibri"/>
              </a:rPr>
              <a:t>–</a:t>
            </a:r>
            <a:r>
              <a:rPr lang="en-US" sz="2800" dirty="0">
                <a:latin typeface="Calibri"/>
                <a:cs typeface="Calibri"/>
              </a:rPr>
              <a:t> </a:t>
            </a:r>
            <a:r>
              <a:rPr lang="en-US" sz="2800" dirty="0" smtClean="0">
                <a:latin typeface="Calibri"/>
                <a:cs typeface="Calibri"/>
              </a:rPr>
              <a:t>the bigger size the more difficult level</a:t>
            </a:r>
          </a:p>
          <a:p>
            <a:pPr marL="1714500" lvl="3" indent="-342900">
              <a:buFont typeface="Wingdings" charset="2"/>
              <a:buChar char="Ø"/>
            </a:pPr>
            <a:r>
              <a:rPr lang="en-US" sz="2800" dirty="0">
                <a:latin typeface="Calibri"/>
                <a:cs typeface="Calibri"/>
              </a:rPr>
              <a:t>N</a:t>
            </a:r>
            <a:r>
              <a:rPr lang="en-US" sz="2800" dirty="0" smtClean="0">
                <a:latin typeface="Calibri"/>
                <a:cs typeface="Calibri"/>
              </a:rPr>
              <a:t>umber of clues </a:t>
            </a:r>
            <a:r>
              <a:rPr lang="mr-IN" sz="2800" dirty="0" smtClean="0">
                <a:latin typeface="Calibri"/>
                <a:cs typeface="Calibri"/>
              </a:rPr>
              <a:t>–</a:t>
            </a:r>
            <a:r>
              <a:rPr lang="en-US" sz="2800" dirty="0" smtClean="0">
                <a:latin typeface="Calibri"/>
                <a:cs typeface="Calibri"/>
              </a:rPr>
              <a:t> more clues - more difficult</a:t>
            </a:r>
          </a:p>
          <a:p>
            <a:pPr marL="1714500" lvl="3" indent="-342900">
              <a:buFont typeface="Wingdings" charset="2"/>
              <a:buChar char="Ø"/>
            </a:pPr>
            <a:r>
              <a:rPr lang="en-US" sz="2800" dirty="0">
                <a:latin typeface="Calibri"/>
                <a:cs typeface="Calibri"/>
              </a:rPr>
              <a:t>P</a:t>
            </a:r>
            <a:r>
              <a:rPr lang="en-US" sz="2800" dirty="0" smtClean="0">
                <a:latin typeface="Calibri"/>
                <a:cs typeface="Calibri"/>
              </a:rPr>
              <a:t>ercentage of </a:t>
            </a:r>
            <a:r>
              <a:rPr lang="en-US" sz="2800" dirty="0" err="1" smtClean="0">
                <a:latin typeface="Calibri"/>
                <a:cs typeface="Calibri"/>
              </a:rPr>
              <a:t>coloured</a:t>
            </a:r>
            <a:r>
              <a:rPr lang="en-US" sz="2800" dirty="0" smtClean="0">
                <a:latin typeface="Calibri"/>
                <a:cs typeface="Calibri"/>
              </a:rPr>
              <a:t> cells </a:t>
            </a:r>
            <a:r>
              <a:rPr lang="mr-IN" sz="2800" dirty="0" smtClean="0">
                <a:latin typeface="Calibri"/>
                <a:cs typeface="Calibri"/>
              </a:rPr>
              <a:t>–</a:t>
            </a:r>
            <a:r>
              <a:rPr lang="en-US" sz="2800" dirty="0" smtClean="0">
                <a:latin typeface="Calibri"/>
                <a:cs typeface="Calibri"/>
              </a:rPr>
              <a:t> more </a:t>
            </a:r>
            <a:r>
              <a:rPr lang="en-US" sz="2800" dirty="0" err="1" smtClean="0">
                <a:latin typeface="Calibri"/>
                <a:cs typeface="Calibri"/>
              </a:rPr>
              <a:t>couloured</a:t>
            </a:r>
            <a:r>
              <a:rPr lang="en-US" sz="2800" dirty="0" smtClean="0">
                <a:latin typeface="Calibri"/>
                <a:cs typeface="Calibri"/>
              </a:rPr>
              <a:t> cells the easier it is.</a:t>
            </a:r>
          </a:p>
          <a:p>
            <a:pPr marL="800100" lvl="1" indent="-342900">
              <a:buFont typeface="Arial" charset="0"/>
              <a:buChar char="•"/>
            </a:pPr>
            <a:endParaRPr lang="en-US" dirty="0" smtClean="0">
              <a:latin typeface="Calibri"/>
              <a:cs typeface="Calibri"/>
            </a:endParaRPr>
          </a:p>
          <a:p>
            <a:pPr lvl="1"/>
            <a:endParaRPr lang="en-US" dirty="0" smtClean="0">
              <a:latin typeface="Calibri"/>
              <a:cs typeface="Calibri"/>
            </a:endParaRPr>
          </a:p>
        </p:txBody>
      </p:sp>
      <p:grpSp>
        <p:nvGrpSpPr>
          <p:cNvPr id="49" name="Group 48"/>
          <p:cNvGrpSpPr/>
          <p:nvPr/>
        </p:nvGrpSpPr>
        <p:grpSpPr>
          <a:xfrm>
            <a:off x="13261407" y="5953110"/>
            <a:ext cx="17368386" cy="946293"/>
            <a:chOff x="1066799" y="5958162"/>
            <a:chExt cx="11007725" cy="946293"/>
          </a:xfrm>
        </p:grpSpPr>
        <p:sp>
          <p:nvSpPr>
            <p:cNvPr id="50"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gradFill>
            <a:ln w="1905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effectLst/>
                <a:latin typeface="Lucida Sans" pitchFamily="34" charset="0"/>
                <a:ea typeface="SimSun" pitchFamily="2" charset="-122"/>
                <a:cs typeface="Lucida Sans" pitchFamily="34" charset="0"/>
              </a:endParaRPr>
            </a:p>
          </p:txBody>
        </p:sp>
        <p:sp>
          <p:nvSpPr>
            <p:cNvPr id="51" name="Text Box 248"/>
            <p:cNvSpPr txBox="1">
              <a:spLocks noChangeArrowheads="1"/>
            </p:cNvSpPr>
            <p:nvPr/>
          </p:nvSpPr>
          <p:spPr bwMode="auto">
            <a:xfrm>
              <a:off x="1157514" y="6046588"/>
              <a:ext cx="10805886"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DESIGN &amp; </a:t>
              </a:r>
              <a:r>
                <a:rPr lang="en-US" altLang="zh-CN" sz="4400" b="1" dirty="0" smtClean="0">
                  <a:solidFill>
                    <a:schemeClr val="bg1"/>
                  </a:solidFill>
                  <a:effectLst/>
                  <a:latin typeface="Lucida Sans" pitchFamily="34" charset="0"/>
                  <a:ea typeface="SimSun" pitchFamily="2" charset="-122"/>
                  <a:cs typeface="Lucida Sans" pitchFamily="34" charset="0"/>
                </a:rPr>
                <a:t>ARCHITECTURE </a:t>
              </a:r>
              <a:r>
                <a:rPr lang="en-US" altLang="zh-CN" sz="4400" b="1" dirty="0" smtClean="0">
                  <a:solidFill>
                    <a:schemeClr val="bg1"/>
                  </a:solidFill>
                  <a:effectLst/>
                  <a:latin typeface="Lucida Sans" pitchFamily="34" charset="0"/>
                  <a:ea typeface="SimSun" pitchFamily="2" charset="-122"/>
                  <a:cs typeface="Lucida Sans" pitchFamily="34" charset="0"/>
                </a:rPr>
                <a:t>DECISION</a:t>
              </a:r>
              <a:endParaRPr lang="en-US" altLang="zh-CN" sz="3200" b="1" dirty="0">
                <a:solidFill>
                  <a:schemeClr val="bg1"/>
                </a:solidFill>
                <a:effectLst/>
                <a:latin typeface="Lucida Sans" pitchFamily="34" charset="0"/>
                <a:ea typeface="SimSun" pitchFamily="2" charset="-122"/>
                <a:cs typeface="Lucida Sans" pitchFamily="34" charset="0"/>
              </a:endParaRPr>
            </a:p>
          </p:txBody>
        </p:sp>
      </p:grpSp>
      <p:sp>
        <p:nvSpPr>
          <p:cNvPr id="55" name="Text Box 246"/>
          <p:cNvSpPr txBox="1">
            <a:spLocks noChangeArrowheads="1"/>
          </p:cNvSpPr>
          <p:nvPr/>
        </p:nvSpPr>
        <p:spPr bwMode="auto">
          <a:xfrm>
            <a:off x="31860859" y="27822273"/>
            <a:ext cx="11007725" cy="2345257"/>
          </a:xfrm>
          <a:prstGeom prst="rect">
            <a:avLst/>
          </a:prstGeom>
          <a:solidFill>
            <a:schemeClr val="bg1"/>
          </a:solidFill>
          <a:ln w="57150" cmpd="thinThick">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91440" rIns="182880" bIns="182880">
            <a:spAutoFit/>
          </a:bodyPr>
          <a:lstStyle>
            <a:lvl1pPr marL="457200" indent="-457200" defTabSz="2154238">
              <a:defRPr sz="2400">
                <a:solidFill>
                  <a:schemeClr val="tx1"/>
                </a:solidFill>
                <a:latin typeface="Times New Roman" pitchFamily="18" charset="0"/>
              </a:defRPr>
            </a:lvl1pPr>
            <a:lvl2pPr marL="742950" indent="-285750" defTabSz="2154238">
              <a:defRPr sz="2400">
                <a:solidFill>
                  <a:schemeClr val="tx1"/>
                </a:solidFill>
                <a:latin typeface="Times New Roman" pitchFamily="18" charset="0"/>
              </a:defRPr>
            </a:lvl2pPr>
            <a:lvl3pPr marL="1143000" indent="-228600" defTabSz="2154238">
              <a:defRPr sz="2400">
                <a:solidFill>
                  <a:schemeClr val="tx1"/>
                </a:solidFill>
                <a:latin typeface="Times New Roman" pitchFamily="18" charset="0"/>
              </a:defRPr>
            </a:lvl3pPr>
            <a:lvl4pPr marL="1600200" indent="-228600" defTabSz="2154238">
              <a:defRPr sz="2400">
                <a:solidFill>
                  <a:schemeClr val="tx1"/>
                </a:solidFill>
                <a:latin typeface="Times New Roman" pitchFamily="18" charset="0"/>
              </a:defRPr>
            </a:lvl4pPr>
            <a:lvl5pPr marL="2057400" indent="-228600" defTabSz="2154238">
              <a:defRPr sz="2400">
                <a:solidFill>
                  <a:schemeClr val="tx1"/>
                </a:solidFill>
                <a:latin typeface="Times New Roman" pitchFamily="18" charset="0"/>
              </a:defRPr>
            </a:lvl5pPr>
            <a:lvl6pPr marL="2514600" indent="-228600" defTabSz="2154238" eaLnBrk="0" fontAlgn="base" hangingPunct="0">
              <a:spcBef>
                <a:spcPct val="0"/>
              </a:spcBef>
              <a:spcAft>
                <a:spcPct val="0"/>
              </a:spcAft>
              <a:defRPr sz="2400">
                <a:solidFill>
                  <a:schemeClr val="tx1"/>
                </a:solidFill>
                <a:latin typeface="Times New Roman" pitchFamily="18" charset="0"/>
              </a:defRPr>
            </a:lvl6pPr>
            <a:lvl7pPr marL="2971800" indent="-228600" defTabSz="2154238" eaLnBrk="0" fontAlgn="base" hangingPunct="0">
              <a:spcBef>
                <a:spcPct val="0"/>
              </a:spcBef>
              <a:spcAft>
                <a:spcPct val="0"/>
              </a:spcAft>
              <a:defRPr sz="2400">
                <a:solidFill>
                  <a:schemeClr val="tx1"/>
                </a:solidFill>
                <a:latin typeface="Times New Roman" pitchFamily="18" charset="0"/>
              </a:defRPr>
            </a:lvl7pPr>
            <a:lvl8pPr marL="3429000" indent="-228600" defTabSz="2154238" eaLnBrk="0" fontAlgn="base" hangingPunct="0">
              <a:spcBef>
                <a:spcPct val="0"/>
              </a:spcBef>
              <a:spcAft>
                <a:spcPct val="0"/>
              </a:spcAft>
              <a:defRPr sz="2400">
                <a:solidFill>
                  <a:schemeClr val="tx1"/>
                </a:solidFill>
                <a:latin typeface="Times New Roman" pitchFamily="18" charset="0"/>
              </a:defRPr>
            </a:lvl8pPr>
            <a:lvl9pPr marL="3886200" indent="-228600" defTabSz="2154238" eaLnBrk="0" fontAlgn="base" hangingPunct="0">
              <a:spcBef>
                <a:spcPct val="0"/>
              </a:spcBef>
              <a:spcAft>
                <a:spcPct val="0"/>
              </a:spcAft>
              <a:defRPr sz="2400">
                <a:solidFill>
                  <a:schemeClr val="tx1"/>
                </a:solidFill>
                <a:latin typeface="Times New Roman" pitchFamily="18" charset="0"/>
              </a:defRPr>
            </a:lvl9pPr>
          </a:lstStyle>
          <a:p>
            <a:pPr>
              <a:lnSpc>
                <a:spcPct val="120000"/>
              </a:lnSpc>
            </a:pPr>
            <a:r>
              <a:rPr lang="en-US" sz="2800" dirty="0" smtClean="0">
                <a:latin typeface="Calibri"/>
                <a:cs typeface="Calibri"/>
              </a:rPr>
              <a:t>All objectives of the project were met. However</a:t>
            </a:r>
            <a:r>
              <a:rPr lang="en-US" sz="2800" dirty="0">
                <a:latin typeface="Calibri"/>
                <a:cs typeface="Calibri"/>
              </a:rPr>
              <a:t>, there could </a:t>
            </a:r>
            <a:r>
              <a:rPr lang="en-US" sz="2800" dirty="0" smtClean="0">
                <a:latin typeface="Calibri"/>
                <a:cs typeface="Calibri"/>
              </a:rPr>
              <a:t>be done</a:t>
            </a:r>
          </a:p>
          <a:p>
            <a:pPr>
              <a:lnSpc>
                <a:spcPct val="120000"/>
              </a:lnSpc>
            </a:pPr>
            <a:r>
              <a:rPr lang="en-US" sz="2800" dirty="0" smtClean="0">
                <a:latin typeface="Calibri"/>
                <a:cs typeface="Calibri"/>
              </a:rPr>
              <a:t>more research in trying to implement different other algorithms f</a:t>
            </a:r>
            <a:r>
              <a:rPr lang="en-US" sz="2800" dirty="0" smtClean="0">
                <a:latin typeface="Calibri"/>
                <a:cs typeface="Calibri"/>
              </a:rPr>
              <a:t>or</a:t>
            </a:r>
          </a:p>
          <a:p>
            <a:pPr>
              <a:lnSpc>
                <a:spcPct val="120000"/>
              </a:lnSpc>
            </a:pPr>
            <a:r>
              <a:rPr lang="en-US" sz="2800" dirty="0" smtClean="0">
                <a:latin typeface="Calibri"/>
                <a:cs typeface="Calibri"/>
              </a:rPr>
              <a:t>generation of different levels of the </a:t>
            </a:r>
            <a:r>
              <a:rPr lang="en-US" sz="2800" dirty="0" err="1" smtClean="0">
                <a:latin typeface="Calibri"/>
                <a:cs typeface="Calibri"/>
              </a:rPr>
              <a:t>Nonogram</a:t>
            </a:r>
            <a:r>
              <a:rPr lang="en-US" sz="2800" dirty="0" smtClean="0">
                <a:latin typeface="Calibri"/>
                <a:cs typeface="Calibri"/>
              </a:rPr>
              <a:t>. As well to conduct more</a:t>
            </a:r>
          </a:p>
          <a:p>
            <a:pPr>
              <a:lnSpc>
                <a:spcPct val="120000"/>
              </a:lnSpc>
            </a:pPr>
            <a:r>
              <a:rPr lang="en-US" sz="2800" dirty="0" smtClean="0">
                <a:latin typeface="Calibri"/>
                <a:cs typeface="Calibri"/>
              </a:rPr>
              <a:t>experiments with participants and get more precise analysis.</a:t>
            </a:r>
          </a:p>
        </p:txBody>
      </p:sp>
      <p:sp>
        <p:nvSpPr>
          <p:cNvPr id="57" name="Text Box 263"/>
          <p:cNvSpPr txBox="1">
            <a:spLocks noChangeArrowheads="1"/>
          </p:cNvSpPr>
          <p:nvPr/>
        </p:nvSpPr>
        <p:spPr bwMode="auto">
          <a:xfrm>
            <a:off x="31840222" y="6931573"/>
            <a:ext cx="11021156" cy="19666922"/>
          </a:xfrm>
          <a:prstGeom prst="rect">
            <a:avLst/>
          </a:prstGeom>
          <a:solidFill>
            <a:schemeClr val="accent3">
              <a:lumMod val="40000"/>
              <a:lumOff val="60000"/>
            </a:schemeClr>
          </a:solidFill>
          <a:ln w="57150" cmpd="thinThick">
            <a:noFill/>
            <a:miter lim="800000"/>
            <a:headEnd/>
            <a:tailEnd/>
          </a:ln>
          <a:effectLst/>
          <a:extLst/>
        </p:spPr>
        <p:txBody>
          <a:bodyPr wrap="square" lIns="182880" tIns="91440" rIns="182880" bIns="182880">
            <a:sp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zh-CN" sz="2800" b="1" dirty="0" smtClean="0">
                <a:latin typeface="Calibri"/>
                <a:cs typeface="Calibri"/>
              </a:rPr>
              <a:t>Possible outputs:</a:t>
            </a:r>
          </a:p>
          <a:p>
            <a:endParaRPr lang="en-GB" altLang="zh-CN" sz="2800" b="1" dirty="0">
              <a:effectLst/>
              <a:latin typeface="Calibri"/>
              <a:ea typeface="SimSun" pitchFamily="2" charset="-122"/>
              <a:cs typeface="Calibri"/>
            </a:endParaRPr>
          </a:p>
          <a:p>
            <a:endParaRPr lang="en-GB" altLang="zh-CN" sz="2800" b="1" dirty="0" smtClean="0">
              <a:effectLst/>
              <a:latin typeface="Calibri"/>
              <a:ea typeface="SimSun" pitchFamily="2" charset="-122"/>
              <a:cs typeface="Calibri"/>
            </a:endParaRPr>
          </a:p>
          <a:p>
            <a:endParaRPr lang="en-GB" altLang="zh-CN" sz="2800" b="1" dirty="0">
              <a:effectLst/>
              <a:latin typeface="Calibri"/>
              <a:ea typeface="SimSun" pitchFamily="2" charset="-122"/>
              <a:cs typeface="Calibri"/>
            </a:endParaRPr>
          </a:p>
          <a:p>
            <a:endParaRPr lang="en-GB" altLang="zh-CN" sz="2800" b="1" dirty="0" smtClean="0">
              <a:effectLst/>
              <a:latin typeface="Calibri"/>
              <a:ea typeface="SimSun" pitchFamily="2" charset="-122"/>
              <a:cs typeface="Calibri"/>
            </a:endParaRPr>
          </a:p>
          <a:p>
            <a:endParaRPr lang="en-GB" altLang="zh-CN" sz="2800" b="1" dirty="0">
              <a:effectLst/>
              <a:latin typeface="Calibri"/>
              <a:ea typeface="SimSun" pitchFamily="2" charset="-122"/>
              <a:cs typeface="Calibri"/>
            </a:endParaRPr>
          </a:p>
          <a:p>
            <a:endParaRPr lang="en-GB" altLang="zh-CN" sz="2800" b="1" dirty="0" smtClean="0">
              <a:effectLst/>
              <a:latin typeface="Calibri"/>
              <a:ea typeface="SimSun" pitchFamily="2" charset="-122"/>
              <a:cs typeface="Calibri"/>
            </a:endParaRPr>
          </a:p>
          <a:p>
            <a:endParaRPr lang="en-GB" altLang="zh-CN" sz="2800" b="1" dirty="0">
              <a:effectLst/>
              <a:latin typeface="Calibri"/>
              <a:ea typeface="SimSun" pitchFamily="2" charset="-122"/>
              <a:cs typeface="Calibri"/>
            </a:endParaRPr>
          </a:p>
          <a:p>
            <a:endParaRPr lang="en-GB" altLang="zh-CN" sz="2800" b="1" dirty="0" smtClean="0">
              <a:effectLst/>
              <a:latin typeface="Calibri"/>
              <a:ea typeface="SimSun" pitchFamily="2" charset="-122"/>
              <a:cs typeface="Calibri"/>
            </a:endParaRPr>
          </a:p>
          <a:p>
            <a:endParaRPr lang="en-GB" altLang="zh-CN" sz="2800" b="1" dirty="0">
              <a:effectLst/>
              <a:latin typeface="Calibri"/>
              <a:ea typeface="SimSun" pitchFamily="2" charset="-122"/>
              <a:cs typeface="Calibri"/>
            </a:endParaRPr>
          </a:p>
          <a:p>
            <a:endParaRPr lang="en-GB" altLang="zh-CN" sz="2800" b="1" dirty="0" smtClean="0">
              <a:effectLst/>
              <a:latin typeface="Calibri"/>
              <a:ea typeface="SimSun" pitchFamily="2" charset="-122"/>
              <a:cs typeface="Calibri"/>
            </a:endParaRPr>
          </a:p>
          <a:p>
            <a:endParaRPr lang="en-GB" altLang="zh-CN" sz="2800" b="1" dirty="0">
              <a:effectLst/>
              <a:latin typeface="Calibri"/>
              <a:ea typeface="SimSun" pitchFamily="2" charset="-122"/>
              <a:cs typeface="Calibri"/>
            </a:endParaRPr>
          </a:p>
          <a:p>
            <a:endParaRPr lang="en-GB" altLang="zh-CN" sz="2800" b="1" dirty="0" smtClean="0">
              <a:effectLst/>
              <a:latin typeface="Calibri"/>
              <a:ea typeface="SimSun" pitchFamily="2" charset="-122"/>
              <a:cs typeface="Calibri"/>
            </a:endParaRPr>
          </a:p>
          <a:p>
            <a:endParaRPr lang="en-GB" altLang="zh-CN" sz="2800" b="1" dirty="0">
              <a:effectLst/>
              <a:latin typeface="Calibri"/>
              <a:ea typeface="SimSun" pitchFamily="2" charset="-122"/>
              <a:cs typeface="Calibri"/>
            </a:endParaRPr>
          </a:p>
          <a:p>
            <a:endParaRPr lang="en-GB" altLang="zh-CN" sz="2800" b="1" dirty="0" smtClean="0">
              <a:effectLst/>
              <a:latin typeface="Calibri"/>
              <a:ea typeface="SimSun" pitchFamily="2" charset="-122"/>
              <a:cs typeface="Calibri"/>
            </a:endParaRPr>
          </a:p>
          <a:p>
            <a:endParaRPr lang="en-GB" altLang="zh-CN" sz="2800" b="1" dirty="0">
              <a:effectLst/>
              <a:latin typeface="Calibri"/>
              <a:ea typeface="SimSun" pitchFamily="2" charset="-122"/>
              <a:cs typeface="Calibri"/>
            </a:endParaRPr>
          </a:p>
          <a:p>
            <a:endParaRPr lang="en-GB" altLang="zh-CN" sz="2800" b="1" dirty="0" smtClean="0">
              <a:effectLst/>
              <a:latin typeface="Calibri"/>
              <a:ea typeface="SimSun" pitchFamily="2" charset="-122"/>
              <a:cs typeface="Calibri"/>
            </a:endParaRPr>
          </a:p>
          <a:p>
            <a:endParaRPr lang="en-GB" altLang="zh-CN" sz="2800" b="1" dirty="0">
              <a:effectLst/>
              <a:latin typeface="Calibri"/>
              <a:ea typeface="SimSun" pitchFamily="2" charset="-122"/>
              <a:cs typeface="Calibri"/>
            </a:endParaRPr>
          </a:p>
          <a:p>
            <a:endParaRPr lang="en-GB" altLang="zh-CN" sz="2800" b="1" dirty="0" smtClean="0">
              <a:effectLst/>
              <a:latin typeface="Calibri"/>
              <a:ea typeface="SimSun" pitchFamily="2" charset="-122"/>
              <a:cs typeface="Calibri"/>
            </a:endParaRPr>
          </a:p>
          <a:p>
            <a:endParaRPr lang="en-GB" altLang="zh-CN" sz="2800" b="1" dirty="0">
              <a:effectLst/>
              <a:latin typeface="Calibri"/>
              <a:ea typeface="SimSun" pitchFamily="2" charset="-122"/>
              <a:cs typeface="Calibri"/>
            </a:endParaRPr>
          </a:p>
          <a:p>
            <a:endParaRPr lang="en-GB" altLang="zh-CN" sz="2800" b="1" dirty="0" smtClean="0">
              <a:effectLst/>
              <a:latin typeface="Calibri"/>
              <a:ea typeface="SimSun" pitchFamily="2" charset="-122"/>
              <a:cs typeface="Calibri"/>
            </a:endParaRPr>
          </a:p>
          <a:p>
            <a:endParaRPr lang="en-GB" altLang="zh-CN" sz="2800" b="1" dirty="0">
              <a:effectLst/>
              <a:latin typeface="Calibri"/>
              <a:ea typeface="SimSun" pitchFamily="2" charset="-122"/>
              <a:cs typeface="Calibri"/>
            </a:endParaRPr>
          </a:p>
          <a:p>
            <a:endParaRPr lang="en-GB" altLang="zh-CN" sz="2800" b="1" dirty="0" smtClean="0">
              <a:effectLst/>
              <a:latin typeface="Calibri"/>
              <a:ea typeface="SimSun" pitchFamily="2" charset="-122"/>
              <a:cs typeface="Calibri"/>
            </a:endParaRPr>
          </a:p>
          <a:p>
            <a:endParaRPr lang="en-GB" altLang="zh-CN" sz="2800" b="1" dirty="0" smtClean="0">
              <a:effectLst/>
              <a:latin typeface="Calibri"/>
              <a:ea typeface="SimSun" pitchFamily="2" charset="-122"/>
              <a:cs typeface="Calibri"/>
            </a:endParaRPr>
          </a:p>
          <a:p>
            <a:r>
              <a:rPr lang="en-GB" altLang="zh-CN" sz="2800" b="1" dirty="0" smtClean="0">
                <a:effectLst/>
                <a:latin typeface="Calibri"/>
                <a:ea typeface="SimSun" pitchFamily="2" charset="-122"/>
                <a:cs typeface="Calibri"/>
              </a:rPr>
              <a:t>User Study results:</a:t>
            </a:r>
          </a:p>
          <a:p>
            <a:endParaRPr lang="en-GB" altLang="zh-CN" sz="2800" b="1" dirty="0">
              <a:effectLst/>
              <a:latin typeface="Calibri"/>
              <a:ea typeface="SimSun" pitchFamily="2" charset="-122"/>
              <a:cs typeface="Calibri"/>
            </a:endParaRPr>
          </a:p>
          <a:p>
            <a:endParaRPr lang="en-GB" altLang="zh-CN" sz="2800" b="1" dirty="0" smtClean="0">
              <a:effectLst/>
              <a:latin typeface="Calibri"/>
              <a:ea typeface="SimSun" pitchFamily="2" charset="-122"/>
              <a:cs typeface="Calibri"/>
            </a:endParaRPr>
          </a:p>
          <a:p>
            <a:endParaRPr lang="en-GB" altLang="zh-CN" sz="2800" b="1" dirty="0">
              <a:effectLst/>
              <a:latin typeface="Calibri"/>
              <a:ea typeface="SimSun" pitchFamily="2" charset="-122"/>
              <a:cs typeface="Calibri"/>
            </a:endParaRPr>
          </a:p>
          <a:p>
            <a:endParaRPr lang="en-GB" altLang="zh-CN" sz="2800" b="1" dirty="0" smtClean="0">
              <a:effectLst/>
              <a:latin typeface="Calibri"/>
              <a:ea typeface="SimSun" pitchFamily="2" charset="-122"/>
              <a:cs typeface="Calibri"/>
            </a:endParaRPr>
          </a:p>
          <a:p>
            <a:endParaRPr lang="en-GB" altLang="zh-CN" sz="2800" b="1" dirty="0">
              <a:effectLst/>
              <a:latin typeface="Calibri"/>
              <a:ea typeface="SimSun" pitchFamily="2" charset="-122"/>
              <a:cs typeface="Calibri"/>
            </a:endParaRPr>
          </a:p>
          <a:p>
            <a:endParaRPr lang="en-GB" altLang="zh-CN" sz="2800" b="1" dirty="0" smtClean="0">
              <a:effectLst/>
              <a:latin typeface="Calibri"/>
              <a:ea typeface="SimSun" pitchFamily="2" charset="-122"/>
              <a:cs typeface="Calibri"/>
            </a:endParaRPr>
          </a:p>
          <a:p>
            <a:endParaRPr lang="en-GB" altLang="zh-CN" sz="2800" b="1" dirty="0">
              <a:effectLst/>
              <a:latin typeface="Calibri"/>
              <a:ea typeface="SimSun" pitchFamily="2" charset="-122"/>
              <a:cs typeface="Calibri"/>
            </a:endParaRPr>
          </a:p>
          <a:p>
            <a:endParaRPr lang="en-GB" altLang="zh-CN" sz="2800" b="1" dirty="0" smtClean="0">
              <a:effectLst/>
              <a:latin typeface="Calibri"/>
              <a:ea typeface="SimSun" pitchFamily="2" charset="-122"/>
              <a:cs typeface="Calibri"/>
            </a:endParaRPr>
          </a:p>
          <a:p>
            <a:endParaRPr lang="en-GB" altLang="zh-CN" sz="2800" b="1" dirty="0">
              <a:effectLst/>
              <a:latin typeface="Calibri"/>
              <a:ea typeface="SimSun" pitchFamily="2" charset="-122"/>
              <a:cs typeface="Calibri"/>
            </a:endParaRPr>
          </a:p>
          <a:p>
            <a:endParaRPr lang="en-GB" altLang="zh-CN" sz="2800" b="1" dirty="0" smtClean="0">
              <a:effectLst/>
              <a:latin typeface="Calibri"/>
              <a:ea typeface="SimSun" pitchFamily="2" charset="-122"/>
              <a:cs typeface="Calibri"/>
            </a:endParaRPr>
          </a:p>
          <a:p>
            <a:endParaRPr lang="en-GB" altLang="zh-CN" sz="2800" b="1" dirty="0">
              <a:effectLst/>
              <a:latin typeface="Calibri"/>
              <a:ea typeface="SimSun" pitchFamily="2" charset="-122"/>
              <a:cs typeface="Calibri"/>
            </a:endParaRPr>
          </a:p>
          <a:p>
            <a:endParaRPr lang="en-GB" altLang="zh-CN" sz="2800" b="1" dirty="0" smtClean="0">
              <a:effectLst/>
              <a:latin typeface="Calibri"/>
              <a:ea typeface="SimSun" pitchFamily="2" charset="-122"/>
              <a:cs typeface="Calibri"/>
            </a:endParaRPr>
          </a:p>
          <a:p>
            <a:endParaRPr lang="en-GB" altLang="zh-CN" sz="2800" b="1" dirty="0">
              <a:effectLst/>
              <a:latin typeface="Calibri"/>
              <a:ea typeface="SimSun" pitchFamily="2" charset="-122"/>
              <a:cs typeface="Calibri"/>
            </a:endParaRPr>
          </a:p>
          <a:p>
            <a:endParaRPr lang="en-GB" altLang="zh-CN" sz="2800" b="1" dirty="0" smtClean="0">
              <a:effectLst/>
              <a:latin typeface="Calibri"/>
              <a:ea typeface="SimSun" pitchFamily="2" charset="-122"/>
              <a:cs typeface="Calibri"/>
            </a:endParaRPr>
          </a:p>
          <a:p>
            <a:endParaRPr lang="en-GB" altLang="zh-CN" sz="2800" b="1" dirty="0">
              <a:effectLst/>
              <a:latin typeface="Calibri"/>
              <a:ea typeface="SimSun" pitchFamily="2" charset="-122"/>
              <a:cs typeface="Calibri"/>
            </a:endParaRPr>
          </a:p>
          <a:p>
            <a:endParaRPr lang="en-GB" altLang="zh-CN" sz="2800" b="1" dirty="0" smtClean="0">
              <a:effectLst/>
              <a:latin typeface="Calibri"/>
              <a:ea typeface="SimSun" pitchFamily="2" charset="-122"/>
              <a:cs typeface="Calibri"/>
            </a:endParaRPr>
          </a:p>
          <a:p>
            <a:endParaRPr lang="en-GB" altLang="zh-CN" sz="2800" b="1" dirty="0">
              <a:effectLst/>
              <a:latin typeface="Calibri"/>
              <a:ea typeface="SimSun" pitchFamily="2" charset="-122"/>
              <a:cs typeface="Calibri"/>
            </a:endParaRPr>
          </a:p>
          <a:p>
            <a:endParaRPr lang="en-GB" altLang="zh-CN" sz="2800" b="1" dirty="0" smtClean="0">
              <a:effectLst/>
              <a:latin typeface="Calibri"/>
              <a:ea typeface="SimSun" pitchFamily="2" charset="-122"/>
              <a:cs typeface="Calibri"/>
            </a:endParaRPr>
          </a:p>
          <a:p>
            <a:endParaRPr lang="en-GB" altLang="zh-CN" sz="2800" b="1" dirty="0">
              <a:effectLst/>
              <a:latin typeface="Calibri"/>
              <a:ea typeface="SimSun" pitchFamily="2" charset="-122"/>
              <a:cs typeface="Calibri"/>
            </a:endParaRPr>
          </a:p>
          <a:p>
            <a:endParaRPr lang="en-GB" altLang="zh-CN" sz="2800" b="1" dirty="0" smtClean="0">
              <a:effectLst/>
              <a:latin typeface="Calibri"/>
              <a:ea typeface="SimSun" pitchFamily="2" charset="-122"/>
              <a:cs typeface="Calibri"/>
            </a:endParaRPr>
          </a:p>
        </p:txBody>
      </p:sp>
      <p:grpSp>
        <p:nvGrpSpPr>
          <p:cNvPr id="59" name="Group 58"/>
          <p:cNvGrpSpPr/>
          <p:nvPr/>
        </p:nvGrpSpPr>
        <p:grpSpPr>
          <a:xfrm>
            <a:off x="31841327" y="5953110"/>
            <a:ext cx="11007725" cy="946293"/>
            <a:chOff x="1066799" y="5958162"/>
            <a:chExt cx="11007725" cy="946293"/>
          </a:xfrm>
        </p:grpSpPr>
        <p:sp>
          <p:nvSpPr>
            <p:cNvPr id="60"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gradFill>
            <a:ln w="1905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effectLst/>
                <a:latin typeface="Lucida Sans" pitchFamily="34" charset="0"/>
                <a:ea typeface="SimSun" pitchFamily="2" charset="-122"/>
                <a:cs typeface="Lucida Sans" pitchFamily="34" charset="0"/>
              </a:endParaRPr>
            </a:p>
          </p:txBody>
        </p:sp>
        <p:sp>
          <p:nvSpPr>
            <p:cNvPr id="61" name="Text Box 248"/>
            <p:cNvSpPr txBox="1">
              <a:spLocks noChangeArrowheads="1"/>
            </p:cNvSpPr>
            <p:nvPr/>
          </p:nvSpPr>
          <p:spPr bwMode="auto">
            <a:xfrm>
              <a:off x="1157514" y="6046588"/>
              <a:ext cx="10805886"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OUTPUTS &amp; ANALYSIS</a:t>
              </a:r>
              <a:endParaRPr lang="en-US" altLang="zh-CN" sz="3200" b="1" dirty="0">
                <a:solidFill>
                  <a:schemeClr val="bg1"/>
                </a:solidFill>
                <a:effectLst/>
                <a:latin typeface="Lucida Sans" pitchFamily="34" charset="0"/>
                <a:ea typeface="SimSun" pitchFamily="2" charset="-122"/>
                <a:cs typeface="Lucida Sans" pitchFamily="34" charset="0"/>
              </a:endParaRPr>
            </a:p>
          </p:txBody>
        </p:sp>
      </p:grpSp>
      <p:grpSp>
        <p:nvGrpSpPr>
          <p:cNvPr id="62" name="Group 61"/>
          <p:cNvGrpSpPr/>
          <p:nvPr/>
        </p:nvGrpSpPr>
        <p:grpSpPr>
          <a:xfrm>
            <a:off x="31860859" y="26848271"/>
            <a:ext cx="11007725" cy="946293"/>
            <a:chOff x="1066799" y="5958162"/>
            <a:chExt cx="11007725" cy="946293"/>
          </a:xfrm>
        </p:grpSpPr>
        <p:sp>
          <p:nvSpPr>
            <p:cNvPr id="63"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gradFill>
            <a:ln w="1905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effectLst/>
                <a:latin typeface="Lucida Sans" pitchFamily="34" charset="0"/>
                <a:ea typeface="SimSun" pitchFamily="2" charset="-122"/>
                <a:cs typeface="Lucida Sans" pitchFamily="34" charset="0"/>
              </a:endParaRPr>
            </a:p>
          </p:txBody>
        </p:sp>
        <p:sp>
          <p:nvSpPr>
            <p:cNvPr id="64" name="Text Box 248"/>
            <p:cNvSpPr txBox="1">
              <a:spLocks noChangeArrowheads="1"/>
            </p:cNvSpPr>
            <p:nvPr/>
          </p:nvSpPr>
          <p:spPr bwMode="auto">
            <a:xfrm>
              <a:off x="1157514" y="6046588"/>
              <a:ext cx="10805886"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CONCLUSIONS</a:t>
              </a:r>
              <a:endParaRPr lang="en-US" altLang="zh-CN" sz="3200" b="1" dirty="0">
                <a:solidFill>
                  <a:schemeClr val="bg1"/>
                </a:solidFill>
                <a:effectLst/>
                <a:latin typeface="Lucida Sans" pitchFamily="34" charset="0"/>
                <a:ea typeface="SimSun" pitchFamily="2" charset="-122"/>
                <a:cs typeface="Lucida Sans" pitchFamily="34" charset="0"/>
              </a:endParaRPr>
            </a:p>
          </p:txBody>
        </p:sp>
      </p:grpSp>
      <p:pic>
        <p:nvPicPr>
          <p:cNvPr id="69" name="Picture 68" descr="St Andrews Logo.png"/>
          <p:cNvPicPr>
            <a:picLocks noChangeAspect="1"/>
          </p:cNvPicPr>
          <p:nvPr/>
        </p:nvPicPr>
        <p:blipFill>
          <a:blip r:embed="rId4"/>
          <a:stretch>
            <a:fillRect/>
          </a:stretch>
        </p:blipFill>
        <p:spPr>
          <a:xfrm>
            <a:off x="2667000" y="914400"/>
            <a:ext cx="2133600" cy="2667000"/>
          </a:xfrm>
          <a:prstGeom prst="rect">
            <a:avLst/>
          </a:prstGeom>
        </p:spPr>
      </p:pic>
      <p:sp>
        <p:nvSpPr>
          <p:cNvPr id="70" name="TextBox 69"/>
          <p:cNvSpPr txBox="1"/>
          <p:nvPr/>
        </p:nvSpPr>
        <p:spPr>
          <a:xfrm>
            <a:off x="2590800" y="3581400"/>
            <a:ext cx="2209800" cy="1246495"/>
          </a:xfrm>
          <a:prstGeom prst="rect">
            <a:avLst/>
          </a:prstGeom>
          <a:noFill/>
        </p:spPr>
        <p:txBody>
          <a:bodyPr wrap="square" rtlCol="0">
            <a:spAutoFit/>
          </a:bodyPr>
          <a:lstStyle/>
          <a:p>
            <a:pPr algn="ctr"/>
            <a:r>
              <a:rPr lang="en-US" sz="2500" b="1" dirty="0" smtClean="0">
                <a:solidFill>
                  <a:schemeClr val="bg1"/>
                </a:solidFill>
                <a:latin typeface="David"/>
                <a:cs typeface="David"/>
              </a:rPr>
              <a:t>University</a:t>
            </a:r>
          </a:p>
          <a:p>
            <a:pPr algn="ctr"/>
            <a:r>
              <a:rPr lang="en-US" sz="2500" b="1" dirty="0" smtClean="0">
                <a:solidFill>
                  <a:schemeClr val="bg1"/>
                </a:solidFill>
                <a:latin typeface="David"/>
                <a:cs typeface="David"/>
              </a:rPr>
              <a:t>of</a:t>
            </a:r>
          </a:p>
          <a:p>
            <a:pPr algn="ctr"/>
            <a:r>
              <a:rPr lang="en-US" sz="2500" b="1" dirty="0" smtClean="0">
                <a:solidFill>
                  <a:schemeClr val="bg1"/>
                </a:solidFill>
                <a:latin typeface="David"/>
                <a:cs typeface="David"/>
              </a:rPr>
              <a:t> St Andrews</a:t>
            </a:r>
            <a:endParaRPr lang="en-US" sz="2500" b="1" dirty="0">
              <a:solidFill>
                <a:schemeClr val="bg1"/>
              </a:solidFill>
              <a:latin typeface="David"/>
              <a:cs typeface="David"/>
            </a:endParaRPr>
          </a:p>
        </p:txBody>
      </p:sp>
      <p:grpSp>
        <p:nvGrpSpPr>
          <p:cNvPr id="71" name="Group 70"/>
          <p:cNvGrpSpPr/>
          <p:nvPr/>
        </p:nvGrpSpPr>
        <p:grpSpPr>
          <a:xfrm>
            <a:off x="1066800" y="31623000"/>
            <a:ext cx="41794578" cy="1295400"/>
            <a:chOff x="1054474" y="495300"/>
            <a:chExt cx="41794578" cy="4610100"/>
          </a:xfrm>
        </p:grpSpPr>
        <p:sp>
          <p:nvSpPr>
            <p:cNvPr id="72" name="Text Box 241"/>
            <p:cNvSpPr txBox="1">
              <a:spLocks noChangeArrowheads="1"/>
            </p:cNvSpPr>
            <p:nvPr/>
          </p:nvSpPr>
          <p:spPr bwMode="auto">
            <a:xfrm>
              <a:off x="1054474" y="495301"/>
              <a:ext cx="41782252" cy="4610099"/>
            </a:xfrm>
            <a:prstGeom prst="rect">
              <a:avLst/>
            </a:prstGeom>
            <a:solidFill>
              <a:schemeClr val="accent2">
                <a:lumMod val="50000"/>
              </a:schemeClr>
            </a:solidFill>
            <a:ln w="25400">
              <a:noFill/>
              <a:miter lim="800000"/>
              <a:headEnd/>
              <a:tailEnd/>
            </a:ln>
            <a:effectLst/>
          </p:spPr>
          <p:txBody>
            <a:bodyPr lIns="61170" tIns="30584" rIns="61170" bIns="30584" anchor="ctr"/>
            <a:lstStyle>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effectLst/>
                <a:latin typeface="Arial" charset="0"/>
                <a:ea typeface="SimSun" pitchFamily="2" charset="-122"/>
              </a:endParaRPr>
            </a:p>
          </p:txBody>
        </p:sp>
        <p:sp>
          <p:nvSpPr>
            <p:cNvPr id="73" name="Text Box 241"/>
            <p:cNvSpPr txBox="1">
              <a:spLocks noChangeArrowheads="1"/>
            </p:cNvSpPr>
            <p:nvPr/>
          </p:nvSpPr>
          <p:spPr bwMode="auto">
            <a:xfrm>
              <a:off x="1066800" y="495300"/>
              <a:ext cx="41782252" cy="4610099"/>
            </a:xfrm>
            <a:prstGeom prst="rect">
              <a:avLst/>
            </a:prstGeom>
            <a:solidFill>
              <a:srgbClr val="0082A5">
                <a:alpha val="20000"/>
              </a:srgbClr>
            </a:solidFill>
            <a:ln w="25400">
              <a:noFill/>
              <a:miter lim="800000"/>
              <a:headEnd/>
              <a:tailEnd/>
            </a:ln>
            <a:effectLst/>
          </p:spPr>
          <p:txBody>
            <a:bodyPr lIns="61170" tIns="30584" rIns="61170" bIns="30584" anchor="ctr"/>
            <a:lstStyle>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dirty="0">
                <a:solidFill>
                  <a:schemeClr val="bg1"/>
                </a:solidFill>
                <a:effectLst/>
                <a:latin typeface="Arial" charset="0"/>
                <a:ea typeface="SimSun" pitchFamily="2" charset="-122"/>
              </a:endParaRPr>
            </a:p>
          </p:txBody>
        </p:sp>
      </p:grpSp>
      <p:grpSp>
        <p:nvGrpSpPr>
          <p:cNvPr id="76" name="Group 75"/>
          <p:cNvGrpSpPr/>
          <p:nvPr/>
        </p:nvGrpSpPr>
        <p:grpSpPr>
          <a:xfrm>
            <a:off x="1096753" y="13444075"/>
            <a:ext cx="11007725" cy="946293"/>
            <a:chOff x="1066799" y="5958162"/>
            <a:chExt cx="11007725" cy="946293"/>
          </a:xfrm>
        </p:grpSpPr>
        <p:sp>
          <p:nvSpPr>
            <p:cNvPr id="77"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gradFill>
            <a:ln w="1905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effectLst/>
                <a:latin typeface="Lucida Sans" pitchFamily="34" charset="0"/>
                <a:ea typeface="SimSun" pitchFamily="2" charset="-122"/>
                <a:cs typeface="Lucida Sans" pitchFamily="34" charset="0"/>
              </a:endParaRPr>
            </a:p>
          </p:txBody>
        </p:sp>
        <p:sp>
          <p:nvSpPr>
            <p:cNvPr id="78" name="Text Box 248"/>
            <p:cNvSpPr txBox="1">
              <a:spLocks noChangeArrowheads="1"/>
            </p:cNvSpPr>
            <p:nvPr/>
          </p:nvSpPr>
          <p:spPr bwMode="auto">
            <a:xfrm>
              <a:off x="1157514" y="6046588"/>
              <a:ext cx="10805886"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PROBLEMS</a:t>
              </a:r>
              <a:endParaRPr lang="en-US" altLang="zh-CN" sz="3200" b="1" dirty="0">
                <a:solidFill>
                  <a:schemeClr val="bg1"/>
                </a:solidFill>
                <a:effectLst/>
                <a:latin typeface="Lucida Sans" pitchFamily="34" charset="0"/>
                <a:ea typeface="SimSun" pitchFamily="2" charset="-122"/>
                <a:cs typeface="Lucida Sans" pitchFamily="34" charset="0"/>
              </a:endParaRPr>
            </a:p>
          </p:txBody>
        </p:sp>
      </p:grpSp>
      <p:grpSp>
        <p:nvGrpSpPr>
          <p:cNvPr id="80" name="Group 79"/>
          <p:cNvGrpSpPr/>
          <p:nvPr/>
        </p:nvGrpSpPr>
        <p:grpSpPr>
          <a:xfrm>
            <a:off x="1066800" y="27051000"/>
            <a:ext cx="11007725" cy="946293"/>
            <a:chOff x="1066799" y="5958162"/>
            <a:chExt cx="11007725" cy="946293"/>
          </a:xfrm>
        </p:grpSpPr>
        <p:sp>
          <p:nvSpPr>
            <p:cNvPr id="81"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gradFill>
            <a:ln w="1905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effectLst/>
                <a:latin typeface="Lucida Sans" pitchFamily="34" charset="0"/>
                <a:ea typeface="SimSun" pitchFamily="2" charset="-122"/>
                <a:cs typeface="Lucida Sans" pitchFamily="34" charset="0"/>
              </a:endParaRPr>
            </a:p>
          </p:txBody>
        </p:sp>
        <p:sp>
          <p:nvSpPr>
            <p:cNvPr id="82" name="Text Box 248"/>
            <p:cNvSpPr txBox="1">
              <a:spLocks noChangeArrowheads="1"/>
            </p:cNvSpPr>
            <p:nvPr/>
          </p:nvSpPr>
          <p:spPr bwMode="auto">
            <a:xfrm>
              <a:off x="1157514" y="6046588"/>
              <a:ext cx="10805886"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DESIGN CRITERIA</a:t>
              </a:r>
              <a:endParaRPr lang="en-US" altLang="zh-CN" sz="3200" b="1" dirty="0">
                <a:solidFill>
                  <a:schemeClr val="bg1"/>
                </a:solidFill>
                <a:effectLst/>
                <a:latin typeface="Lucida Sans" pitchFamily="34" charset="0"/>
                <a:ea typeface="SimSun" pitchFamily="2" charset="-122"/>
                <a:cs typeface="Lucida Sans" pitchFamily="34" charset="0"/>
              </a:endParaRPr>
            </a:p>
          </p:txBody>
        </p:sp>
      </p:grpSp>
      <p:sp>
        <p:nvSpPr>
          <p:cNvPr id="83" name="Text Box 247"/>
          <p:cNvSpPr txBox="1">
            <a:spLocks noChangeArrowheads="1"/>
          </p:cNvSpPr>
          <p:nvPr/>
        </p:nvSpPr>
        <p:spPr bwMode="auto">
          <a:xfrm>
            <a:off x="1066800" y="27965400"/>
            <a:ext cx="11049000" cy="2948499"/>
          </a:xfrm>
          <a:prstGeom prst="rect">
            <a:avLst/>
          </a:prstGeom>
          <a:solidFill>
            <a:schemeClr val="accent3">
              <a:lumMod val="20000"/>
              <a:lumOff val="80000"/>
            </a:schemeClr>
          </a:solidFill>
          <a:ln w="57150" cmpd="thinThick">
            <a:noFill/>
            <a:miter lim="800000"/>
            <a:headEnd/>
            <a:tailEnd/>
          </a:ln>
          <a:effectLst/>
          <a:extLst/>
        </p:spPr>
        <p:txBody>
          <a:bodyPr lIns="182880" tIns="91440" rIns="182880" bIns="182880">
            <a:spAutoFit/>
          </a:bodyPr>
          <a:lstStyle>
            <a:lvl1pPr defTabSz="612775">
              <a:defRPr sz="2400">
                <a:solidFill>
                  <a:schemeClr val="tx1"/>
                </a:solidFill>
                <a:latin typeface="Times New Roman" pitchFamily="18" charset="0"/>
              </a:defRPr>
            </a:lvl1pPr>
            <a:lvl2pPr marL="685800" indent="-227013"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lvl="0">
              <a:buFont typeface="Arial"/>
              <a:buChar char="•"/>
            </a:pPr>
            <a:r>
              <a:rPr lang="en-GB" sz="2800" dirty="0" smtClean="0">
                <a:latin typeface="Calibri"/>
                <a:cs typeface="Calibri"/>
              </a:rPr>
              <a:t>Implement the Constraint model in Essence’ using Savile Row and Minion</a:t>
            </a:r>
          </a:p>
          <a:p>
            <a:pPr lvl="0">
              <a:buFont typeface="Arial"/>
              <a:buChar char="•"/>
            </a:pPr>
            <a:r>
              <a:rPr lang="en-GB" sz="2800" dirty="0">
                <a:latin typeface="Calibri"/>
                <a:cs typeface="Calibri"/>
              </a:rPr>
              <a:t> </a:t>
            </a:r>
            <a:r>
              <a:rPr lang="en-GB" sz="2800" dirty="0" smtClean="0">
                <a:latin typeface="Calibri"/>
                <a:cs typeface="Calibri"/>
              </a:rPr>
              <a:t>Based on the constraint model implement the rest of the system using Python</a:t>
            </a:r>
          </a:p>
          <a:p>
            <a:pPr lvl="0">
              <a:buFont typeface="Arial"/>
              <a:buChar char="•"/>
            </a:pPr>
            <a:r>
              <a:rPr lang="en-GB" sz="2800" dirty="0" smtClean="0">
                <a:latin typeface="Calibri"/>
                <a:cs typeface="Calibri"/>
              </a:rPr>
              <a:t>For analysis we can use Python or R.</a:t>
            </a:r>
          </a:p>
          <a:p>
            <a:pPr lvl="1">
              <a:lnSpc>
                <a:spcPct val="120000"/>
              </a:lnSpc>
              <a:buFontTx/>
              <a:buChar char="•"/>
            </a:pPr>
            <a:endParaRPr lang="en-US" altLang="zh-CN" sz="2800" dirty="0">
              <a:effectLst/>
              <a:latin typeface="Calibri"/>
              <a:ea typeface="SimSun" pitchFamily="2" charset="-122"/>
              <a:cs typeface="Calibri"/>
            </a:endParaRPr>
          </a:p>
        </p:txBody>
      </p:sp>
      <p:sp>
        <p:nvSpPr>
          <p:cNvPr id="65" name="Text Box 247"/>
          <p:cNvSpPr txBox="1">
            <a:spLocks noChangeArrowheads="1"/>
          </p:cNvSpPr>
          <p:nvPr/>
        </p:nvSpPr>
        <p:spPr bwMode="auto">
          <a:xfrm>
            <a:off x="1096753" y="14407463"/>
            <a:ext cx="11049000" cy="3896451"/>
          </a:xfrm>
          <a:prstGeom prst="rect">
            <a:avLst/>
          </a:prstGeom>
          <a:solidFill>
            <a:schemeClr val="accent3">
              <a:lumMod val="20000"/>
              <a:lumOff val="80000"/>
            </a:schemeClr>
          </a:solidFill>
          <a:ln w="57150" cmpd="thinThick">
            <a:noFill/>
            <a:miter lim="800000"/>
            <a:headEnd/>
            <a:tailEnd/>
          </a:ln>
          <a:effectLst/>
          <a:extLst/>
        </p:spPr>
        <p:txBody>
          <a:bodyPr wrap="square" lIns="182880" tIns="91440" rIns="182880" bIns="182880">
            <a:spAutoFit/>
          </a:bodyPr>
          <a:lstStyle>
            <a:lvl1pPr defTabSz="612775">
              <a:defRPr sz="2400">
                <a:solidFill>
                  <a:schemeClr val="tx1"/>
                </a:solidFill>
                <a:latin typeface="Times New Roman" pitchFamily="18" charset="0"/>
              </a:defRPr>
            </a:lvl1pPr>
            <a:lvl2pPr marL="685800" indent="-227013"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514350" marR="0" lvl="1" indent="-514350" defTabSz="914400" eaLnBrk="1" fontAlgn="auto" latinLnBrk="0" hangingPunct="1">
              <a:lnSpc>
                <a:spcPct val="120000"/>
              </a:lnSpc>
              <a:spcBef>
                <a:spcPts val="0"/>
              </a:spcBef>
              <a:spcAft>
                <a:spcPts val="0"/>
              </a:spcAft>
              <a:buClrTx/>
              <a:buSzTx/>
              <a:buFontTx/>
              <a:buAutoNum type="arabicPeriod"/>
              <a:tabLst/>
              <a:defRPr/>
            </a:pPr>
            <a:r>
              <a:rPr lang="en-US" altLang="zh-CN" sz="2800" dirty="0" smtClean="0">
                <a:effectLst/>
                <a:latin typeface="Calibri"/>
                <a:ea typeface="SimSun" pitchFamily="2" charset="-122"/>
                <a:cs typeface="Calibri"/>
              </a:rPr>
              <a:t>There are so many problems in different areas, such as business, </a:t>
            </a:r>
            <a:r>
              <a:rPr lang="en-US" altLang="zh-CN" sz="2800" dirty="0">
                <a:effectLst/>
                <a:latin typeface="Calibri"/>
                <a:ea typeface="SimSun" pitchFamily="2" charset="-122"/>
                <a:cs typeface="Calibri"/>
              </a:rPr>
              <a:t>I</a:t>
            </a:r>
            <a:r>
              <a:rPr lang="en-US" altLang="zh-CN" sz="2800" dirty="0" smtClean="0">
                <a:effectLst/>
                <a:latin typeface="Calibri"/>
                <a:ea typeface="SimSun" pitchFamily="2" charset="-122"/>
                <a:cs typeface="Calibri"/>
              </a:rPr>
              <a:t>nternet traffic, scheduling, unloading concurrent processes on machines,   which cannot be solved easily or represented mathematically. In those cases Constraint Programming can be helpful.</a:t>
            </a:r>
          </a:p>
          <a:p>
            <a:pPr marL="514350" marR="0" lvl="1" indent="-514350" defTabSz="914400" eaLnBrk="1" fontAlgn="auto" latinLnBrk="0" hangingPunct="1">
              <a:lnSpc>
                <a:spcPct val="120000"/>
              </a:lnSpc>
              <a:spcBef>
                <a:spcPts val="0"/>
              </a:spcBef>
              <a:spcAft>
                <a:spcPts val="0"/>
              </a:spcAft>
              <a:buClrTx/>
              <a:buSzTx/>
              <a:buFontTx/>
              <a:buAutoNum type="arabicPeriod"/>
              <a:tabLst/>
              <a:defRPr/>
            </a:pPr>
            <a:r>
              <a:rPr lang="en-US" altLang="zh-CN" sz="2800" dirty="0" smtClean="0">
                <a:effectLst/>
                <a:latin typeface="Calibri"/>
                <a:ea typeface="SimSun" pitchFamily="2" charset="-122"/>
                <a:cs typeface="Calibri"/>
              </a:rPr>
              <a:t>Recently it becomes more popular of measuring the difficulty of levels for the puzzle games, such as Chess and Sudoku. This project will try to extend it to new puzzle game (</a:t>
            </a:r>
            <a:r>
              <a:rPr lang="en-US" altLang="zh-CN" sz="2800" dirty="0" err="1" smtClean="0">
                <a:effectLst/>
                <a:latin typeface="Calibri"/>
                <a:ea typeface="SimSun" pitchFamily="2" charset="-122"/>
                <a:cs typeface="Calibri"/>
              </a:rPr>
              <a:t>Nonogra</a:t>
            </a:r>
            <a:r>
              <a:rPr lang="en-US" altLang="zh-CN" sz="2800" dirty="0" err="1">
                <a:effectLst/>
                <a:latin typeface="Calibri"/>
                <a:ea typeface="SimSun" pitchFamily="2" charset="-122"/>
                <a:cs typeface="Calibri"/>
              </a:rPr>
              <a:t>m</a:t>
            </a:r>
            <a:r>
              <a:rPr lang="en-US" altLang="zh-CN" sz="2800" dirty="0" smtClean="0">
                <a:effectLst/>
                <a:latin typeface="Calibri"/>
                <a:ea typeface="SimSun" pitchFamily="2" charset="-122"/>
                <a:cs typeface="Calibri"/>
              </a:rPr>
              <a:t>)</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5700" y="10117146"/>
            <a:ext cx="4876800" cy="2895600"/>
          </a:xfrm>
          <a:prstGeom prst="rect">
            <a:avLst/>
          </a:prstGeom>
        </p:spPr>
      </p:pic>
      <p:sp>
        <p:nvSpPr>
          <p:cNvPr id="6" name="TextBox 5"/>
          <p:cNvSpPr txBox="1"/>
          <p:nvPr/>
        </p:nvSpPr>
        <p:spPr>
          <a:xfrm>
            <a:off x="5128531" y="12900496"/>
            <a:ext cx="2171700" cy="276999"/>
          </a:xfrm>
          <a:prstGeom prst="rect">
            <a:avLst/>
          </a:prstGeom>
          <a:noFill/>
        </p:spPr>
        <p:txBody>
          <a:bodyPr wrap="square" rtlCol="0">
            <a:spAutoFit/>
          </a:bodyPr>
          <a:lstStyle/>
          <a:p>
            <a:r>
              <a:rPr lang="en-US" sz="1200" dirty="0">
                <a:effectLst/>
              </a:rPr>
              <a:t>https://</a:t>
            </a:r>
            <a:r>
              <a:rPr lang="en-US" sz="1200" dirty="0" err="1">
                <a:effectLst/>
              </a:rPr>
              <a:t>goo.gl</a:t>
            </a:r>
            <a:r>
              <a:rPr lang="en-US" sz="1200" dirty="0">
                <a:effectLst/>
              </a:rPr>
              <a:t>/</a:t>
            </a:r>
            <a:r>
              <a:rPr lang="en-US" sz="1200" dirty="0" err="1">
                <a:effectLst/>
              </a:rPr>
              <a:t>iPaoSr</a:t>
            </a:r>
            <a:endParaRPr lang="en-US" sz="1200"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25197" y="9860594"/>
            <a:ext cx="15890110" cy="11320719"/>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99600" y="7627793"/>
            <a:ext cx="3002543" cy="2983296"/>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819440" y="10804408"/>
            <a:ext cx="11029612" cy="5863057"/>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766000" y="17870461"/>
            <a:ext cx="7968858" cy="77724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5862</TotalTime>
  <Words>512</Words>
  <Application>Microsoft Macintosh PowerPoint</Application>
  <PresentationFormat>Custom</PresentationFormat>
  <Paragraphs>134</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Calibri</vt:lpstr>
      <vt:lpstr>Courier New</vt:lpstr>
      <vt:lpstr>David</vt:lpstr>
      <vt:lpstr>Lucida Sans</vt:lpstr>
      <vt:lpstr>SimSun</vt:lpstr>
      <vt:lpstr>Times New Roman</vt:lpstr>
      <vt:lpstr>Wingdings</vt:lpstr>
      <vt:lpstr>宋体</vt:lpstr>
      <vt:lpstr>Arial</vt:lpstr>
      <vt:lpstr>Default Design</vt:lpstr>
      <vt:lpstr>PowerPoint Presentation</vt:lpstr>
    </vt:vector>
  </TitlesOfParts>
  <Company>Graphicsland</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Aigerim Yessenbayeva</cp:lastModifiedBy>
  <cp:revision>156</cp:revision>
  <cp:lastPrinted>2000-08-03T00:31:24Z</cp:lastPrinted>
  <dcterms:created xsi:type="dcterms:W3CDTF">2014-04-07T14:31:39Z</dcterms:created>
  <dcterms:modified xsi:type="dcterms:W3CDTF">2017-08-21T13:12:21Z</dcterms:modified>
  <cp:category>research posters template</cp:category>
</cp:coreProperties>
</file>