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65" r:id="rId5"/>
    <p:sldId id="260" r:id="rId6"/>
    <p:sldId id="257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14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F189D1-893B-3B47-A2F7-6FAF5CD44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4E202-DF87-7C43-BB44-40E8FF45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7300" y="2722563"/>
            <a:ext cx="6629400" cy="238760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33481-604C-CD40-8C71-9DF5C0387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7300" y="5202238"/>
            <a:ext cx="66294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2227-88CA-504C-8446-FF968C67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09/09/2023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6483-2944-064B-9975-184A8548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7D23-E1CE-3649-95EA-0BABAFCE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7904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584E-98EB-0346-9EB3-375607DE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6DD5D-D045-E447-83D8-7ED3716FC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BC9F-BA33-BE46-A57E-929CF540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09/09/2023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95FE3-829A-BB4E-9933-9CBC1CFA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7070-2889-9340-8B57-434EC23D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512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C6906-3D98-D843-9D08-B598C731F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E960A-8D2E-FE4B-BD06-CFCCC019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20ACC-C604-904C-88BE-86EFD853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09/09/2023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7D9B-A5D4-C741-82EA-676CB8C5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29F25-9595-2245-9FB7-136A6B68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0957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F327-871B-D449-90AF-DCDBA6C0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239C-D55D-9948-AD40-3C87044F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AFFB-125F-6D4E-B823-55F51125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09/09/2023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D46E-B3B6-304F-925B-CAFFC86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EDAF-F245-9A4E-8DE7-3BA4FF47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4909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9E5E-83AE-DF4F-AA6A-69AD37B1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D49B9-BB84-5940-BF76-BFF2C2E7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BB25-922D-F646-A1C8-13481733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09/09/2023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A593-25BD-8042-BEE2-F818B20D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0A00-F3C5-554A-93F0-6F4CA694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8587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7564-9773-3042-9FCE-8C5C09D0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318A-1AC5-E141-AD7E-E2D70C9B0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D05B-4EC0-0848-80DC-8566FB35D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55E4D-C0EC-9A4C-9EC2-773A7CF7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09/09/2023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23888-0E5D-BB4F-BABF-80900F43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614DD-25D4-D842-BA5F-8E2DC833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7257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3E11-A021-B442-B29F-F04AAE62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BD27-FF3C-0740-92B7-7D3D94F8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DC26B-57D1-9547-AD5E-0B957B0C6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141CE-A47A-764D-8312-7CDB9A483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DE077-E27D-F74A-9305-196EA543B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1EE58-7F8B-8D4F-BB69-908BA5C5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09/09/2023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41E66-31BE-824C-B838-78FF9CF3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78A8C-3FAB-1540-95FD-113A944D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3612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52A5-7411-9F45-AE7E-545D7F03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C9303-B5A6-CB4F-BEF5-0E6C9B9D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09/09/2023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EB64-81FD-4149-92C6-55E90C1B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BAFE8-68A9-E14D-9037-9B20D0CA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4879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C5D39-1CEF-9F45-BD1F-9944FC38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09/09/2023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FC208-C6EF-5B48-B49A-90E21016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C2485-7567-9A4D-982D-52EE1F25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148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5ADA-F357-C74B-8B77-7FAA5F92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26F6-63B5-9948-A10B-271CA739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0CD6B-4719-D24C-819D-11886D78C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77EC0-6C7F-C04E-8531-2BE02967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09/09/2023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0691F-62D4-6B45-9F23-29A773F1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9BA24-96E0-934A-813B-F7E4062B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7546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B94D-F1E3-0847-A637-1DCBB4F0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8E68A-947B-5D45-8B09-82EAACFAB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1F772-5EE7-6348-9528-2F583B8BF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93C8-327F-F443-96B5-3327F6C1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09/09/2023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B9EDF-5D3E-AB46-8602-7267B08B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BB4D0-8A41-8B47-BE8A-751EA5DC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2602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3D5A54-7D16-D640-B630-4CA4F3C30BD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AA39A-F059-794C-96B4-F41C4F5F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F999B-96E4-634A-BC19-6B0ECB4A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0650E-4450-8B4B-83BC-69ECFD370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A19E-A1EC-4A42-9567-A4E79915E1D7}" type="datetimeFigureOut">
              <a:rPr lang="en-UA" smtClean="0"/>
              <a:t>09/09/2023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67CEE-49F2-074F-8E82-9A8E49D4B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218E-C2C1-D94E-9503-7F5D41615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47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06C3-FE33-BB42-88A1-9041FF6AE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163" y="3795932"/>
            <a:ext cx="6629400" cy="2387600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 процесса разработки способов размещения грузов</a:t>
            </a:r>
            <a:endParaRPr lang="en-UA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FC467-98D9-1640-A11F-E9358DA17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79797"/>
            <a:ext cx="3190995" cy="965948"/>
          </a:xfrm>
        </p:spPr>
        <p:txBody>
          <a:bodyPr/>
          <a:lstStyle/>
          <a:p>
            <a:pPr algn="l"/>
            <a:r>
              <a:rPr lang="ru-RU" dirty="0"/>
              <a:t>Команда Кошачий рай</a:t>
            </a:r>
          </a:p>
          <a:p>
            <a:pPr algn="l"/>
            <a:r>
              <a:rPr lang="ru-RU" dirty="0"/>
              <a:t>Николайчик Алексей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09521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A88CD-D233-4CC0-A792-46989A50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1672" y="291305"/>
            <a:ext cx="3316550" cy="77946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Знакомство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29B8516-6B17-4225-9CE9-EF0463020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329" y="2059196"/>
            <a:ext cx="6867618" cy="7794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5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Команда Кошачий рай</a:t>
            </a:r>
          </a:p>
          <a:p>
            <a:pPr marL="0" indent="0" algn="ctr">
              <a:buNone/>
            </a:pPr>
            <a:endParaRPr lang="ru-RU" sz="5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700D8DB-EA87-43D7-B6B0-F7136B88AAD6}"/>
              </a:ext>
            </a:extLst>
          </p:cNvPr>
          <p:cNvSpPr txBox="1">
            <a:spLocks/>
          </p:cNvSpPr>
          <p:nvPr/>
        </p:nvSpPr>
        <p:spPr>
          <a:xfrm>
            <a:off x="-127987" y="5110809"/>
            <a:ext cx="12228251" cy="156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Участники команды:</a:t>
            </a:r>
          </a:p>
          <a:p>
            <a:pPr algn="r"/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Николайчик Алексей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5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A56AA3-3CB6-4BCD-9BB4-D2B3D4CF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084" y="2749118"/>
            <a:ext cx="4196180" cy="25404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6A76E51-B657-422E-84DC-1014CA17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8" y="4373463"/>
            <a:ext cx="3166368" cy="24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3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65E6D-7E3D-4B93-ABAE-39A4C765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655" y="392899"/>
            <a:ext cx="2961444" cy="779463"/>
          </a:xfrm>
        </p:spPr>
        <p:txBody>
          <a:bodyPr>
            <a:normAutofit fontScale="90000"/>
          </a:bodyPr>
          <a:lstStyle/>
          <a:p>
            <a:r>
              <a:rPr lang="ru-RU" sz="4900" dirty="0"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595C4E-AF2F-4781-9CDC-1431F149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0" y="2000000"/>
            <a:ext cx="10924713" cy="41522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000000"/>
                </a:solidFill>
                <a:latin typeface="IBM Plex Sans" panose="020B0604020202020204" pitchFamily="34" charset="0"/>
              </a:rPr>
              <a:t>	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Сегодня специалисты ОАО "РЖД" приходится тратить огромное количество времени на проверку корректности крепления грузов, при этом соблюдая все нормативно-правовые акты. И эта проверка не обходится без сложных вычислений. </a:t>
            </a:r>
          </a:p>
          <a:p>
            <a:pPr marL="0" indent="0" algn="just">
              <a:buNone/>
            </a:pPr>
            <a:r>
              <a:rPr lang="ru-RU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ru-RU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наше время существует способ оптимизировать этот процесс при помощи технологий ИИ.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047187C-F996-42B9-A00E-4E61CDEC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266" y="377425"/>
            <a:ext cx="2961444" cy="779463"/>
          </a:xfrm>
        </p:spPr>
        <p:txBody>
          <a:bodyPr>
            <a:normAutofit/>
          </a:bodyPr>
          <a:lstStyle/>
          <a:p>
            <a:r>
              <a:rPr lang="ru-RU" sz="4900" dirty="0"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820F40B-B8B8-42CC-9B76-9157D190D12E}"/>
              </a:ext>
            </a:extLst>
          </p:cNvPr>
          <p:cNvSpPr txBox="1">
            <a:spLocks/>
          </p:cNvSpPr>
          <p:nvPr/>
        </p:nvSpPr>
        <p:spPr>
          <a:xfrm>
            <a:off x="562989" y="2594804"/>
            <a:ext cx="10924713" cy="2589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IBM Plex Sans" panose="020B0604020202020204" pitchFamily="34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Решением данной проблемы является разработка приложения, которое при получении данных о грузе и о подвижном составе способно грамотно распределить груз на платформе, а также предоставить общую схему положения груза на самой платформе.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8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784" y="276775"/>
            <a:ext cx="2056474" cy="1003177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Идея</a:t>
            </a:r>
            <a:endParaRPr lang="en-UA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2CF13DF9-9D71-FE42-AF70-897C1C1DDA1C}"/>
              </a:ext>
            </a:extLst>
          </p:cNvPr>
          <p:cNvGrpSpPr/>
          <p:nvPr/>
        </p:nvGrpSpPr>
        <p:grpSpPr>
          <a:xfrm>
            <a:off x="5186310" y="2055093"/>
            <a:ext cx="1819380" cy="3776112"/>
            <a:chOff x="4923304" y="1684213"/>
            <a:chExt cx="2229277" cy="4626854"/>
          </a:xfrm>
        </p:grpSpPr>
        <p:sp>
          <p:nvSpPr>
            <p:cNvPr id="5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71CEFFB3-47C7-9F42-940E-4532F34282FE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6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4923B1A9-4BDE-6945-AA3B-2466172733B1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7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874660-1513-6B4C-A80F-AD05AC09EF91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3508B5E7-F1C4-5840-B4ED-8A32086E06B6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9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6078E9E7-6F42-AA41-B27E-49151C597E61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9" name="Circular Arrow 18">
                <a:extLst>
                  <a:ext uri="{FF2B5EF4-FFF2-40B4-BE49-F238E27FC236}">
                    <a16:creationId xmlns:a16="http://schemas.microsoft.com/office/drawing/2014/main" id="{5902EFAC-1100-0B4D-B407-081ABAE3A1BA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71EED87-77EF-6F44-B9CE-7EA034B2AE80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C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0" name="Group 9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07C967-B5E6-C74E-AD2A-BD40C8779A11}"/>
                </a:ext>
              </a:extLst>
            </p:cNvPr>
            <p:cNvGrpSpPr/>
            <p:nvPr/>
          </p:nvGrpSpPr>
          <p:grpSpPr>
            <a:xfrm>
              <a:off x="5047662" y="4811504"/>
              <a:ext cx="1498839" cy="1499563"/>
              <a:chOff x="5105718" y="4691919"/>
              <a:chExt cx="1498839" cy="1499563"/>
            </a:xfrm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08140BC7-A757-D249-BBA3-C76DDE88ECC3}"/>
                  </a:ext>
                </a:extLst>
              </p:cNvPr>
              <p:cNvSpPr/>
              <p:nvPr/>
            </p:nvSpPr>
            <p:spPr>
              <a:xfrm>
                <a:off x="5105718" y="4691919"/>
                <a:ext cx="1498839" cy="1499563"/>
              </a:xfrm>
              <a:prstGeom prst="blockArc">
                <a:avLst>
                  <a:gd name="adj1" fmla="val 0"/>
                  <a:gd name="adj2" fmla="val 18900000"/>
                  <a:gd name="adj3" fmla="val 1274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6143A44-E28B-A447-93A8-496C9D0434CE}"/>
                  </a:ext>
                </a:extLst>
              </p:cNvPr>
              <p:cNvSpPr/>
              <p:nvPr/>
            </p:nvSpPr>
            <p:spPr>
              <a:xfrm>
                <a:off x="5576543" y="5163711"/>
                <a:ext cx="584388" cy="584388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D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1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BF41C622-7D5B-1F47-A66C-11A27984D68B}"/>
                </a:ext>
              </a:extLst>
            </p:cNvPr>
            <p:cNvGrpSpPr/>
            <p:nvPr/>
          </p:nvGrpSpPr>
          <p:grpSpPr>
            <a:xfrm>
              <a:off x="4923304" y="2686852"/>
              <a:ext cx="1744609" cy="1744787"/>
              <a:chOff x="4981360" y="2567267"/>
              <a:chExt cx="1744609" cy="1744787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E6D6344C-31DC-3946-8046-46F889444BA7}"/>
                  </a:ext>
                </a:extLst>
              </p:cNvPr>
              <p:cNvSpPr/>
              <p:nvPr/>
            </p:nvSpPr>
            <p:spPr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BAE6471-CFF3-B945-8CF5-5C02EB1795E7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B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2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163EDCB4-DCC1-3045-92AB-BF51E47552F4}"/>
                </a:ext>
              </a:extLst>
            </p:cNvPr>
            <p:cNvGrpSpPr/>
            <p:nvPr/>
          </p:nvGrpSpPr>
          <p:grpSpPr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3" name="Circular Arrow 12">
                <a:extLst>
                  <a:ext uri="{FF2B5EF4-FFF2-40B4-BE49-F238E27FC236}">
                    <a16:creationId xmlns:a16="http://schemas.microsoft.com/office/drawing/2014/main" id="{83C2A2E4-05E2-EB4D-8DD5-4DC8E18C862B}"/>
                  </a:ext>
                </a:extLst>
              </p:cNvPr>
              <p:cNvSpPr/>
              <p:nvPr/>
            </p:nvSpPr>
            <p:spPr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95AE00-7FD9-3E42-893F-83785B60F62B}"/>
                  </a:ext>
                </a:extLst>
              </p:cNvPr>
              <p:cNvSpPr/>
              <p:nvPr/>
            </p:nvSpPr>
            <p:spPr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A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sp>
        <p:nvSpPr>
          <p:cNvPr id="23" name="矩形 35">
            <a:extLst>
              <a:ext uri="{FF2B5EF4-FFF2-40B4-BE49-F238E27FC236}">
                <a16:creationId xmlns:a16="http://schemas.microsoft.com/office/drawing/2014/main" id="{39A755D7-D049-4F44-8DD1-7C70AB604316}"/>
              </a:ext>
            </a:extLst>
          </p:cNvPr>
          <p:cNvSpPr/>
          <p:nvPr/>
        </p:nvSpPr>
        <p:spPr>
          <a:xfrm>
            <a:off x="7000356" y="2019112"/>
            <a:ext cx="3337113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ru-RU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Получение данных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3" name="矩形 43">
            <a:extLst>
              <a:ext uri="{FF2B5EF4-FFF2-40B4-BE49-F238E27FC236}">
                <a16:creationId xmlns:a16="http://schemas.microsoft.com/office/drawing/2014/main" id="{B2DFA135-930E-492B-A5DF-19AA2EC91310}"/>
              </a:ext>
            </a:extLst>
          </p:cNvPr>
          <p:cNvSpPr/>
          <p:nvPr/>
        </p:nvSpPr>
        <p:spPr>
          <a:xfrm>
            <a:off x="7000356" y="2475277"/>
            <a:ext cx="3240118" cy="95372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На данном этапе программа получает информацию о грузе и подвижном составе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. 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4" name="矩形 35">
            <a:extLst>
              <a:ext uri="{FF2B5EF4-FFF2-40B4-BE49-F238E27FC236}">
                <a16:creationId xmlns:a16="http://schemas.microsoft.com/office/drawing/2014/main" id="{1A767859-CD3A-407F-84D8-5916A0C131FF}"/>
              </a:ext>
            </a:extLst>
          </p:cNvPr>
          <p:cNvSpPr/>
          <p:nvPr/>
        </p:nvSpPr>
        <p:spPr>
          <a:xfrm>
            <a:off x="1999839" y="2623137"/>
            <a:ext cx="3337113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ru-RU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Обработка данных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5" name="矩形 43">
            <a:extLst>
              <a:ext uri="{FF2B5EF4-FFF2-40B4-BE49-F238E27FC236}">
                <a16:creationId xmlns:a16="http://schemas.microsoft.com/office/drawing/2014/main" id="{72162383-FC65-4306-9033-96FF76A5416A}"/>
              </a:ext>
            </a:extLst>
          </p:cNvPr>
          <p:cNvSpPr/>
          <p:nvPr/>
        </p:nvSpPr>
        <p:spPr>
          <a:xfrm>
            <a:off x="1999839" y="3079302"/>
            <a:ext cx="3240118" cy="12491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На данном этапе программа обрабатывает полученные данные: производит расчёты, оптимизацию и т.д.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8" name="矩形 35">
            <a:extLst>
              <a:ext uri="{FF2B5EF4-FFF2-40B4-BE49-F238E27FC236}">
                <a16:creationId xmlns:a16="http://schemas.microsoft.com/office/drawing/2014/main" id="{DBF4B382-465C-4003-A00F-B1C52F08EA73}"/>
              </a:ext>
            </a:extLst>
          </p:cNvPr>
          <p:cNvSpPr/>
          <p:nvPr/>
        </p:nvSpPr>
        <p:spPr>
          <a:xfrm>
            <a:off x="7347595" y="3935445"/>
            <a:ext cx="3337113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ru-RU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Визуализация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9" name="矩形 43">
            <a:extLst>
              <a:ext uri="{FF2B5EF4-FFF2-40B4-BE49-F238E27FC236}">
                <a16:creationId xmlns:a16="http://schemas.microsoft.com/office/drawing/2014/main" id="{83E258CC-7B7B-4528-BC22-9B1FD500498B}"/>
              </a:ext>
            </a:extLst>
          </p:cNvPr>
          <p:cNvSpPr/>
          <p:nvPr/>
        </p:nvSpPr>
        <p:spPr>
          <a:xfrm>
            <a:off x="6952043" y="4365268"/>
            <a:ext cx="3240118" cy="12491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Данный этап подразумевает под собой визуализацию подвижной состав и распределённый на нем груз.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0" name="矩形 35">
            <a:extLst>
              <a:ext uri="{FF2B5EF4-FFF2-40B4-BE49-F238E27FC236}">
                <a16:creationId xmlns:a16="http://schemas.microsoft.com/office/drawing/2014/main" id="{E35FDB6C-16F2-4D26-9F4B-0941A1FFC382}"/>
              </a:ext>
            </a:extLst>
          </p:cNvPr>
          <p:cNvSpPr/>
          <p:nvPr/>
        </p:nvSpPr>
        <p:spPr>
          <a:xfrm>
            <a:off x="2866456" y="4687556"/>
            <a:ext cx="1779568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ru-RU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Результат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1" name="矩形 43">
            <a:extLst>
              <a:ext uri="{FF2B5EF4-FFF2-40B4-BE49-F238E27FC236}">
                <a16:creationId xmlns:a16="http://schemas.microsoft.com/office/drawing/2014/main" id="{1853A5EB-45DE-4C55-BA2C-D5861D0C4C3B}"/>
              </a:ext>
            </a:extLst>
          </p:cNvPr>
          <p:cNvSpPr/>
          <p:nvPr/>
        </p:nvSpPr>
        <p:spPr>
          <a:xfrm>
            <a:off x="2163556" y="5118653"/>
            <a:ext cx="3240118" cy="15446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Конечный этап предоставляет нам готовую схему отфильтрованные данные для дальнейшего использования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1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1680980-D510-A845-B3FC-D53E82094021}"/>
              </a:ext>
            </a:extLst>
          </p:cNvPr>
          <p:cNvSpPr>
            <a:spLocks/>
          </p:cNvSpPr>
          <p:nvPr/>
        </p:nvSpPr>
        <p:spPr bwMode="auto">
          <a:xfrm>
            <a:off x="2421520" y="3250092"/>
            <a:ext cx="1547259" cy="110898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118E5217-E072-2C4C-AD2C-3D4AB135F5CA}"/>
              </a:ext>
            </a:extLst>
          </p:cNvPr>
          <p:cNvGrpSpPr/>
          <p:nvPr/>
        </p:nvGrpSpPr>
        <p:grpSpPr>
          <a:xfrm>
            <a:off x="5473226" y="2217585"/>
            <a:ext cx="1049867" cy="1049867"/>
            <a:chOff x="4343400" y="1854885"/>
            <a:chExt cx="457200" cy="457200"/>
          </a:xfrm>
        </p:grpSpPr>
        <p:sp>
          <p:nvSpPr>
            <p:cNvPr id="31" name="Oval 33">
              <a:extLst>
                <a:ext uri="{FF2B5EF4-FFF2-40B4-BE49-F238E27FC236}">
                  <a16:creationId xmlns:a16="http://schemas.microsoft.com/office/drawing/2014/main" id="{DC91552F-6EE7-7740-9AD6-26F10564EB4A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Oval 34">
              <a:extLst>
                <a:ext uri="{FF2B5EF4-FFF2-40B4-BE49-F238E27FC236}">
                  <a16:creationId xmlns:a16="http://schemas.microsoft.com/office/drawing/2014/main" id="{61BF5840-CEC1-A445-8403-669B37DA9F6B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4" name="Freeform: Shape 36">
            <a:extLst>
              <a:ext uri="{FF2B5EF4-FFF2-40B4-BE49-F238E27FC236}">
                <a16:creationId xmlns:a16="http://schemas.microsoft.com/office/drawing/2014/main" id="{5EC93C6A-B1DE-6649-A624-2C5A85FB1264}"/>
              </a:ext>
            </a:extLst>
          </p:cNvPr>
          <p:cNvSpPr>
            <a:spLocks/>
          </p:cNvSpPr>
          <p:nvPr/>
        </p:nvSpPr>
        <p:spPr bwMode="auto">
          <a:xfrm flipH="1">
            <a:off x="5211934" y="3298154"/>
            <a:ext cx="1547259" cy="1012862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7" name="Group 40">
            <a:extLst>
              <a:ext uri="{FF2B5EF4-FFF2-40B4-BE49-F238E27FC236}">
                <a16:creationId xmlns:a16="http://schemas.microsoft.com/office/drawing/2014/main" id="{DF529922-157C-714D-81DA-84EA4FCB762D}"/>
              </a:ext>
            </a:extLst>
          </p:cNvPr>
          <p:cNvGrpSpPr/>
          <p:nvPr/>
        </p:nvGrpSpPr>
        <p:grpSpPr>
          <a:xfrm>
            <a:off x="8358963" y="2238589"/>
            <a:ext cx="1049867" cy="975856"/>
            <a:chOff x="4343400" y="1854885"/>
            <a:chExt cx="457200" cy="457200"/>
          </a:xfrm>
        </p:grpSpPr>
        <p:sp>
          <p:nvSpPr>
            <p:cNvPr id="39" name="Oval 42">
              <a:extLst>
                <a:ext uri="{FF2B5EF4-FFF2-40B4-BE49-F238E27FC236}">
                  <a16:creationId xmlns:a16="http://schemas.microsoft.com/office/drawing/2014/main" id="{A25B7585-9597-604D-8F24-83EE257D15C1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Oval 43">
              <a:extLst>
                <a:ext uri="{FF2B5EF4-FFF2-40B4-BE49-F238E27FC236}">
                  <a16:creationId xmlns:a16="http://schemas.microsoft.com/office/drawing/2014/main" id="{1BE87A02-F9A0-C049-8D7B-6729B8C2262E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2" name="Freeform: Shape 45">
            <a:extLst>
              <a:ext uri="{FF2B5EF4-FFF2-40B4-BE49-F238E27FC236}">
                <a16:creationId xmlns:a16="http://schemas.microsoft.com/office/drawing/2014/main" id="{D9CB586B-89BF-F04B-99E9-F07007216E6C}"/>
              </a:ext>
            </a:extLst>
          </p:cNvPr>
          <p:cNvSpPr>
            <a:spLocks/>
          </p:cNvSpPr>
          <p:nvPr/>
        </p:nvSpPr>
        <p:spPr bwMode="auto">
          <a:xfrm flipH="1">
            <a:off x="8110269" y="3250092"/>
            <a:ext cx="1547259" cy="1012862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4" name="Group 63">
            <a:extLst>
              <a:ext uri="{FF2B5EF4-FFF2-40B4-BE49-F238E27FC236}">
                <a16:creationId xmlns:a16="http://schemas.microsoft.com/office/drawing/2014/main" id="{653A6AE7-B501-F348-A373-E769636B3739}"/>
              </a:ext>
            </a:extLst>
          </p:cNvPr>
          <p:cNvGrpSpPr/>
          <p:nvPr/>
        </p:nvGrpSpPr>
        <p:grpSpPr>
          <a:xfrm>
            <a:off x="2408195" y="4519668"/>
            <a:ext cx="1632628" cy="1840811"/>
            <a:chOff x="1058037" y="4420950"/>
            <a:chExt cx="1632628" cy="1840811"/>
          </a:xfrm>
        </p:grpSpPr>
        <p:sp>
          <p:nvSpPr>
            <p:cNvPr id="45" name="TextBox 49">
              <a:extLst>
                <a:ext uri="{FF2B5EF4-FFF2-40B4-BE49-F238E27FC236}">
                  <a16:creationId xmlns:a16="http://schemas.microsoft.com/office/drawing/2014/main" id="{108ECC95-6066-4747-B120-A12EC72C6F10}"/>
                </a:ext>
              </a:extLst>
            </p:cNvPr>
            <p:cNvSpPr txBox="1"/>
            <p:nvPr/>
          </p:nvSpPr>
          <p:spPr>
            <a:xfrm>
              <a:off x="1058037" y="4420950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algn="ctr"/>
              <a:r>
                <a:rPr lang="en-US" altLang="zh-CN" sz="3900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Python</a:t>
              </a:r>
              <a:endParaRPr lang="zh-CN" altLang="en-US" b="1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50">
              <a:extLst>
                <a:ext uri="{FF2B5EF4-FFF2-40B4-BE49-F238E27FC236}">
                  <a16:creationId xmlns:a16="http://schemas.microsoft.com/office/drawing/2014/main" id="{21FF1077-D325-3143-9932-3FC53AE9DC34}"/>
                </a:ext>
              </a:extLst>
            </p:cNvPr>
            <p:cNvSpPr txBox="1">
              <a:spLocks/>
            </p:cNvSpPr>
            <p:nvPr/>
          </p:nvSpPr>
          <p:spPr>
            <a:xfrm>
              <a:off x="1064335" y="5207823"/>
              <a:ext cx="1620033" cy="105393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>
                <a:lnSpc>
                  <a:spcPct val="120000"/>
                </a:lnSpc>
              </a:pP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TextBox 58">
            <a:extLst>
              <a:ext uri="{FF2B5EF4-FFF2-40B4-BE49-F238E27FC236}">
                <a16:creationId xmlns:a16="http://schemas.microsoft.com/office/drawing/2014/main" id="{6A3C9776-F048-A347-8734-ACABE80368DE}"/>
              </a:ext>
            </a:extLst>
          </p:cNvPr>
          <p:cNvSpPr txBox="1"/>
          <p:nvPr/>
        </p:nvSpPr>
        <p:spPr>
          <a:xfrm>
            <a:off x="4919086" y="4182206"/>
            <a:ext cx="2132953" cy="935614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Matplotlib</a:t>
            </a:r>
            <a:endParaRPr lang="zh-CN" altLang="en-US" b="1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6376FAB9-E5FA-8349-B718-276D0FF70620}"/>
              </a:ext>
            </a:extLst>
          </p:cNvPr>
          <p:cNvSpPr txBox="1"/>
          <p:nvPr/>
        </p:nvSpPr>
        <p:spPr>
          <a:xfrm>
            <a:off x="7936637" y="4181709"/>
            <a:ext cx="1894521" cy="907090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ru-RU" altLang="zh-CN" sz="3600" b="1" dirty="0">
                <a:solidFill>
                  <a:schemeClr val="accent5">
                    <a:lumMod val="100000"/>
                  </a:schemeClr>
                </a:solidFill>
                <a:cs typeface="+mn-ea"/>
                <a:sym typeface="+mn-lt"/>
              </a:rPr>
              <a:t>Данные</a:t>
            </a:r>
            <a:endParaRPr lang="zh-CN" altLang="en-US" sz="3600" b="1" dirty="0">
              <a:solidFill>
                <a:schemeClr val="accent5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72897F8D-73F0-417B-9E05-B18A75C5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37" y="247840"/>
            <a:ext cx="4128115" cy="907090"/>
          </a:xfrm>
        </p:spPr>
        <p:txBody>
          <a:bodyPr>
            <a:no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endParaRPr lang="en-UA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4">
            <a:extLst>
              <a:ext uri="{FF2B5EF4-FFF2-40B4-BE49-F238E27FC236}">
                <a16:creationId xmlns:a16="http://schemas.microsoft.com/office/drawing/2014/main" id="{65207130-D227-4D3E-A1EE-9A101E0B0DF0}"/>
              </a:ext>
            </a:extLst>
          </p:cNvPr>
          <p:cNvGrpSpPr/>
          <p:nvPr/>
        </p:nvGrpSpPr>
        <p:grpSpPr>
          <a:xfrm>
            <a:off x="2670215" y="2201584"/>
            <a:ext cx="1049867" cy="1049867"/>
            <a:chOff x="4343400" y="1854885"/>
            <a:chExt cx="457200" cy="457200"/>
          </a:xfrm>
        </p:grpSpPr>
        <p:sp>
          <p:nvSpPr>
            <p:cNvPr id="67" name="Oval 6">
              <a:extLst>
                <a:ext uri="{FF2B5EF4-FFF2-40B4-BE49-F238E27FC236}">
                  <a16:creationId xmlns:a16="http://schemas.microsoft.com/office/drawing/2014/main" id="{838E8BB8-E645-4DA4-B4A7-C142B793EC9C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Oval 7">
              <a:extLst>
                <a:ext uri="{FF2B5EF4-FFF2-40B4-BE49-F238E27FC236}">
                  <a16:creationId xmlns:a16="http://schemas.microsoft.com/office/drawing/2014/main" id="{D2D61825-0BCB-4ECD-B78F-534162EF8682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22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6DB7BA-AEA8-4F33-B2DD-197031BE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407" y="247840"/>
            <a:ext cx="4687410" cy="907090"/>
          </a:xfrm>
        </p:spPr>
        <p:txBody>
          <a:bodyPr>
            <a:no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Уникальность</a:t>
            </a:r>
            <a:endParaRPr lang="en-UA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3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DB407D-62F2-43D2-B2CE-28DE9373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822" y="247840"/>
            <a:ext cx="4163628" cy="907090"/>
          </a:xfrm>
        </p:spPr>
        <p:txBody>
          <a:bodyPr>
            <a:no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A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40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47F1D876-0973-4C86-AFCC-CDD37A051C3D}"/>
              </a:ext>
            </a:extLst>
          </p:cNvPr>
          <p:cNvSpPr txBox="1">
            <a:spLocks/>
          </p:cNvSpPr>
          <p:nvPr/>
        </p:nvSpPr>
        <p:spPr>
          <a:xfrm>
            <a:off x="1468514" y="1952663"/>
            <a:ext cx="9254972" cy="119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  <a:p>
            <a:pPr algn="ctr"/>
            <a:endParaRPr lang="ru-RU" sz="5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15328C-8122-40A7-8604-148724F9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72" y="3429000"/>
            <a:ext cx="5119456" cy="231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7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EC7D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186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IBM Plex Sans</vt:lpstr>
      <vt:lpstr>inpin heiti</vt:lpstr>
      <vt:lpstr>Office Theme</vt:lpstr>
      <vt:lpstr>Автоматизация процесса разработки способов размещения грузов</vt:lpstr>
      <vt:lpstr>Знакомство</vt:lpstr>
      <vt:lpstr>Проблема</vt:lpstr>
      <vt:lpstr>Решение</vt:lpstr>
      <vt:lpstr>Идея</vt:lpstr>
      <vt:lpstr>Технологии</vt:lpstr>
      <vt:lpstr>Уникальность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Alexey Nikolaichik</cp:lastModifiedBy>
  <cp:revision>11</cp:revision>
  <dcterms:created xsi:type="dcterms:W3CDTF">2023-02-12T09:38:22Z</dcterms:created>
  <dcterms:modified xsi:type="dcterms:W3CDTF">2023-09-09T20:19:20Z</dcterms:modified>
</cp:coreProperties>
</file>