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0" r:id="rId6"/>
    <p:sldId id="257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F189D1-893B-3B47-A2F7-6FAF5CD44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4E202-DF87-7C43-BB44-40E8FF45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300" y="2722563"/>
            <a:ext cx="66294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33481-604C-CD40-8C71-9DF5C0387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300" y="5202238"/>
            <a:ext cx="66294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2227-88CA-504C-8446-FF968C67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483-2944-064B-9975-184A8548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7D23-E1CE-3649-95EA-0BABAFC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7904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584E-98EB-0346-9EB3-375607DE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6DD5D-D045-E447-83D8-7ED3716FC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BC9F-BA33-BE46-A57E-929CF540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5FE3-829A-BB4E-9933-9CBC1CFA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7070-2889-9340-8B57-434EC23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51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C6906-3D98-D843-9D08-B598C731F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E960A-8D2E-FE4B-BD06-CFCCC019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0ACC-C604-904C-88BE-86EFD853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7D9B-A5D4-C741-82EA-676CB8C5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9F25-9595-2245-9FB7-136A6B68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0957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F327-871B-D449-90AF-DCDBA6C0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239C-D55D-9948-AD40-3C87044F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AFFB-125F-6D4E-B823-55F51125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D46E-B3B6-304F-925B-CAFFC86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EDAF-F245-9A4E-8DE7-3BA4FF47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90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9E5E-83AE-DF4F-AA6A-69AD37B1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49B9-BB84-5940-BF76-BFF2C2E7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BB25-922D-F646-A1C8-13481733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A593-25BD-8042-BEE2-F818B20D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0A00-F3C5-554A-93F0-6F4CA69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858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7564-9773-3042-9FCE-8C5C09D0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318A-1AC5-E141-AD7E-E2D70C9B0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D05B-4EC0-0848-80DC-8566FB35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55E4D-C0EC-9A4C-9EC2-773A7CF7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3888-0E5D-BB4F-BABF-80900F4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614DD-25D4-D842-BA5F-8E2DC833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725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3E11-A021-B442-B29F-F04AAE62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BD27-FF3C-0740-92B7-7D3D94F8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C26B-57D1-9547-AD5E-0B957B0C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141CE-A47A-764D-8312-7CDB9A483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DE077-E27D-F74A-9305-196EA543B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1EE58-7F8B-8D4F-BB69-908BA5C5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41E66-31BE-824C-B838-78FF9CF3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78A8C-3FAB-1540-95FD-113A944D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61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52A5-7411-9F45-AE7E-545D7F03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C9303-B5A6-CB4F-BEF5-0E6C9B9D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EB64-81FD-4149-92C6-55E90C1B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BAFE8-68A9-E14D-9037-9B20D0CA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4879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C5D39-1CEF-9F45-BD1F-9944FC3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FC208-C6EF-5B48-B49A-90E21016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2485-7567-9A4D-982D-52EE1F25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148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5ADA-F357-C74B-8B77-7FAA5F92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26F6-63B5-9948-A10B-271CA739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0CD6B-4719-D24C-819D-11886D78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77EC0-6C7F-C04E-8531-2BE02967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0691F-62D4-6B45-9F23-29A773F1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9BA24-96E0-934A-813B-F7E4062B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754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94D-F1E3-0847-A637-1DCBB4F0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8E68A-947B-5D45-8B09-82EAACFA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1F772-5EE7-6348-9528-2F583B8B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93C8-327F-F443-96B5-3327F6C1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9EDF-5D3E-AB46-8602-7267B08B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B4D0-8A41-8B47-BE8A-751EA5DC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2602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3D5A54-7D16-D640-B630-4CA4F3C30B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AA39A-F059-794C-96B4-F41C4F5F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F999B-96E4-634A-BC19-6B0ECB4A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650E-4450-8B4B-83BC-69ECFD370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A19E-A1EC-4A42-9567-A4E79915E1D7}" type="datetimeFigureOut">
              <a:rPr lang="en-UA" smtClean="0"/>
              <a:t>09/10/2023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7CEE-49F2-074F-8E82-9A8E49D4B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218E-C2C1-D94E-9503-7F5D41615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8700-39AD-F140-A223-777F2A27415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47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06C3-FE33-BB42-88A1-9041FF6A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163" y="3795932"/>
            <a:ext cx="6629400" cy="2387600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процесса разработки способов размещения грузов</a:t>
            </a:r>
            <a:endParaRPr lang="en-UA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FC467-98D9-1640-A11F-E9358DA17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79797"/>
            <a:ext cx="3190995" cy="965948"/>
          </a:xfrm>
        </p:spPr>
        <p:txBody>
          <a:bodyPr/>
          <a:lstStyle/>
          <a:p>
            <a:pPr algn="l"/>
            <a:r>
              <a:rPr lang="ru-RU" dirty="0"/>
              <a:t>Команда Кошачий рай</a:t>
            </a:r>
          </a:p>
          <a:p>
            <a:pPr algn="l"/>
            <a:r>
              <a:rPr lang="ru-RU" dirty="0"/>
              <a:t>Николайчик Алексей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09521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A88CD-D233-4CC0-A792-46989A50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672" y="291305"/>
            <a:ext cx="3316550" cy="77946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Знакомство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29B8516-6B17-4225-9CE9-EF046302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259" y="2198275"/>
            <a:ext cx="7701380" cy="14129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Кошачий рай</a:t>
            </a:r>
          </a:p>
          <a:p>
            <a:pPr marL="0" indent="0" algn="ctr">
              <a:buNone/>
            </a:pPr>
            <a:endParaRPr lang="ru-RU" sz="4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700D8DB-EA87-43D7-B6B0-F7136B88AAD6}"/>
              </a:ext>
            </a:extLst>
          </p:cNvPr>
          <p:cNvSpPr txBox="1">
            <a:spLocks/>
          </p:cNvSpPr>
          <p:nvPr/>
        </p:nvSpPr>
        <p:spPr>
          <a:xfrm>
            <a:off x="-127988" y="5578002"/>
            <a:ext cx="12228251" cy="156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команды:</a:t>
            </a:r>
          </a:p>
          <a:p>
            <a:pPr lvl="8" algn="r"/>
            <a:r>
              <a:rPr lang="ru-RU" sz="3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Николайчик Алексей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A56AA3-3CB6-4BCD-9BB4-D2B3D4CF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83" y="3037554"/>
            <a:ext cx="4196180" cy="25404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A76E51-B657-422E-84DC-1014CA17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8" y="4373463"/>
            <a:ext cx="3166368" cy="24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65E6D-7E3D-4B93-ABAE-39A4C765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655" y="392899"/>
            <a:ext cx="2961444" cy="779463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95C4E-AF2F-4781-9CDC-1431F149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0" y="2000000"/>
            <a:ext cx="10924713" cy="4152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Сегодня специалисты ОАО "РЖД" приходится тратить огромное количество времени на проверку корректности крепления грузов, при этом соблюдая все нормативно-правовые акты. И эта проверка не обходится без сложных вычислений. </a:t>
            </a:r>
          </a:p>
          <a:p>
            <a:pPr marL="0" indent="0" algn="just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наше время существует способ оптимизировать этот процесс при помощи технологий ИИ.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047187C-F996-42B9-A00E-4E61CD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266" y="377425"/>
            <a:ext cx="2961444" cy="779463"/>
          </a:xfrm>
        </p:spPr>
        <p:txBody>
          <a:bodyPr>
            <a:normAutofit/>
          </a:bodyPr>
          <a:lstStyle/>
          <a:p>
            <a:r>
              <a:rPr lang="ru-RU" sz="4900" dirty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820F40B-B8B8-42CC-9B76-9157D190D12E}"/>
              </a:ext>
            </a:extLst>
          </p:cNvPr>
          <p:cNvSpPr txBox="1">
            <a:spLocks/>
          </p:cNvSpPr>
          <p:nvPr/>
        </p:nvSpPr>
        <p:spPr>
          <a:xfrm>
            <a:off x="562989" y="2594804"/>
            <a:ext cx="10924713" cy="258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Решением данной проблемы является разработка приложения, которое при получении данных о грузе и о подвижном составе способно грамотно распределить груз на платформе, а также предоставить общую схему положения груза на самой платформе.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784" y="276775"/>
            <a:ext cx="2056474" cy="1003177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Идея</a:t>
            </a:r>
            <a:endParaRPr lang="en-UA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2055093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23" name="矩形 35">
            <a:extLst>
              <a:ext uri="{FF2B5EF4-FFF2-40B4-BE49-F238E27FC236}">
                <a16:creationId xmlns:a16="http://schemas.microsoft.com/office/drawing/2014/main" id="{39A755D7-D049-4F44-8DD1-7C70AB604316}"/>
              </a:ext>
            </a:extLst>
          </p:cNvPr>
          <p:cNvSpPr/>
          <p:nvPr/>
        </p:nvSpPr>
        <p:spPr>
          <a:xfrm>
            <a:off x="7000356" y="2019112"/>
            <a:ext cx="333711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Получение данных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3" name="矩形 43">
            <a:extLst>
              <a:ext uri="{FF2B5EF4-FFF2-40B4-BE49-F238E27FC236}">
                <a16:creationId xmlns:a16="http://schemas.microsoft.com/office/drawing/2014/main" id="{B2DFA135-930E-492B-A5DF-19AA2EC91310}"/>
              </a:ext>
            </a:extLst>
          </p:cNvPr>
          <p:cNvSpPr/>
          <p:nvPr/>
        </p:nvSpPr>
        <p:spPr>
          <a:xfrm>
            <a:off x="7000356" y="2475277"/>
            <a:ext cx="3240118" cy="95372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На данном этапе программа получает информацию о грузе и подвижном составе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.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4" name="矩形 35">
            <a:extLst>
              <a:ext uri="{FF2B5EF4-FFF2-40B4-BE49-F238E27FC236}">
                <a16:creationId xmlns:a16="http://schemas.microsoft.com/office/drawing/2014/main" id="{1A767859-CD3A-407F-84D8-5916A0C131FF}"/>
              </a:ext>
            </a:extLst>
          </p:cNvPr>
          <p:cNvSpPr/>
          <p:nvPr/>
        </p:nvSpPr>
        <p:spPr>
          <a:xfrm>
            <a:off x="1999839" y="2623137"/>
            <a:ext cx="333711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Обработка данных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5" name="矩形 43">
            <a:extLst>
              <a:ext uri="{FF2B5EF4-FFF2-40B4-BE49-F238E27FC236}">
                <a16:creationId xmlns:a16="http://schemas.microsoft.com/office/drawing/2014/main" id="{72162383-FC65-4306-9033-96FF76A5416A}"/>
              </a:ext>
            </a:extLst>
          </p:cNvPr>
          <p:cNvSpPr/>
          <p:nvPr/>
        </p:nvSpPr>
        <p:spPr>
          <a:xfrm>
            <a:off x="1999839" y="3079302"/>
            <a:ext cx="3240118" cy="12491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На данном этапе программа обрабатывает полученные данные: производит расчёты, оптимизацию и т.д.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8" name="矩形 35">
            <a:extLst>
              <a:ext uri="{FF2B5EF4-FFF2-40B4-BE49-F238E27FC236}">
                <a16:creationId xmlns:a16="http://schemas.microsoft.com/office/drawing/2014/main" id="{DBF4B382-465C-4003-A00F-B1C52F08EA73}"/>
              </a:ext>
            </a:extLst>
          </p:cNvPr>
          <p:cNvSpPr/>
          <p:nvPr/>
        </p:nvSpPr>
        <p:spPr>
          <a:xfrm>
            <a:off x="7347595" y="3935445"/>
            <a:ext cx="3337113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Визуализация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9" name="矩形 43">
            <a:extLst>
              <a:ext uri="{FF2B5EF4-FFF2-40B4-BE49-F238E27FC236}">
                <a16:creationId xmlns:a16="http://schemas.microsoft.com/office/drawing/2014/main" id="{83E258CC-7B7B-4528-BC22-9B1FD500498B}"/>
              </a:ext>
            </a:extLst>
          </p:cNvPr>
          <p:cNvSpPr/>
          <p:nvPr/>
        </p:nvSpPr>
        <p:spPr>
          <a:xfrm>
            <a:off x="6952043" y="4365268"/>
            <a:ext cx="3240118" cy="15446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Данный этап подразумевает под собой визуализацию подвижного состава и распределённого на нем груза.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0" name="矩形 35">
            <a:extLst>
              <a:ext uri="{FF2B5EF4-FFF2-40B4-BE49-F238E27FC236}">
                <a16:creationId xmlns:a16="http://schemas.microsoft.com/office/drawing/2014/main" id="{E35FDB6C-16F2-4D26-9F4B-0941A1FFC382}"/>
              </a:ext>
            </a:extLst>
          </p:cNvPr>
          <p:cNvSpPr/>
          <p:nvPr/>
        </p:nvSpPr>
        <p:spPr>
          <a:xfrm>
            <a:off x="2866456" y="4687556"/>
            <a:ext cx="1779568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Результат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矩形 43">
            <a:extLst>
              <a:ext uri="{FF2B5EF4-FFF2-40B4-BE49-F238E27FC236}">
                <a16:creationId xmlns:a16="http://schemas.microsoft.com/office/drawing/2014/main" id="{1853A5EB-45DE-4C55-BA2C-D5861D0C4C3B}"/>
              </a:ext>
            </a:extLst>
          </p:cNvPr>
          <p:cNvSpPr/>
          <p:nvPr/>
        </p:nvSpPr>
        <p:spPr>
          <a:xfrm>
            <a:off x="2163556" y="5118653"/>
            <a:ext cx="3240118" cy="15446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ru-RU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Конечный этап предоставляет нам готовую схему, отфильтрованные данные для дальнейшего использования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1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680980-D510-A845-B3FC-D53E82094021}"/>
              </a:ext>
            </a:extLst>
          </p:cNvPr>
          <p:cNvSpPr>
            <a:spLocks/>
          </p:cNvSpPr>
          <p:nvPr/>
        </p:nvSpPr>
        <p:spPr bwMode="auto">
          <a:xfrm>
            <a:off x="2421520" y="3250092"/>
            <a:ext cx="1547259" cy="110898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118E5217-E072-2C4C-AD2C-3D4AB135F5CA}"/>
              </a:ext>
            </a:extLst>
          </p:cNvPr>
          <p:cNvGrpSpPr/>
          <p:nvPr/>
        </p:nvGrpSpPr>
        <p:grpSpPr>
          <a:xfrm>
            <a:off x="5473226" y="2217585"/>
            <a:ext cx="1049867" cy="1049867"/>
            <a:chOff x="4343400" y="1854885"/>
            <a:chExt cx="457200" cy="457200"/>
          </a:xfrm>
        </p:grpSpPr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DC91552F-6EE7-7740-9AD6-26F10564EB4A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61BF5840-CEC1-A445-8403-669B37DA9F6B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4" name="Freeform: Shape 36">
            <a:extLst>
              <a:ext uri="{FF2B5EF4-FFF2-40B4-BE49-F238E27FC236}">
                <a16:creationId xmlns:a16="http://schemas.microsoft.com/office/drawing/2014/main" id="{5EC93C6A-B1DE-6649-A624-2C5A85FB1264}"/>
              </a:ext>
            </a:extLst>
          </p:cNvPr>
          <p:cNvSpPr>
            <a:spLocks/>
          </p:cNvSpPr>
          <p:nvPr/>
        </p:nvSpPr>
        <p:spPr bwMode="auto">
          <a:xfrm flipH="1">
            <a:off x="5211934" y="3298154"/>
            <a:ext cx="1547259" cy="101286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DF529922-157C-714D-81DA-84EA4FCB762D}"/>
              </a:ext>
            </a:extLst>
          </p:cNvPr>
          <p:cNvGrpSpPr/>
          <p:nvPr/>
        </p:nvGrpSpPr>
        <p:grpSpPr>
          <a:xfrm>
            <a:off x="8280248" y="2275595"/>
            <a:ext cx="1049867" cy="975856"/>
            <a:chOff x="4343400" y="1854885"/>
            <a:chExt cx="457200" cy="457200"/>
          </a:xfrm>
        </p:grpSpPr>
        <p:sp>
          <p:nvSpPr>
            <p:cNvPr id="39" name="Oval 42">
              <a:extLst>
                <a:ext uri="{FF2B5EF4-FFF2-40B4-BE49-F238E27FC236}">
                  <a16:creationId xmlns:a16="http://schemas.microsoft.com/office/drawing/2014/main" id="{A25B7585-9597-604D-8F24-83EE257D15C1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Oval 43">
              <a:extLst>
                <a:ext uri="{FF2B5EF4-FFF2-40B4-BE49-F238E27FC236}">
                  <a16:creationId xmlns:a16="http://schemas.microsoft.com/office/drawing/2014/main" id="{1BE87A02-F9A0-C049-8D7B-6729B8C2262E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2" name="Freeform: Shape 45">
            <a:extLst>
              <a:ext uri="{FF2B5EF4-FFF2-40B4-BE49-F238E27FC236}">
                <a16:creationId xmlns:a16="http://schemas.microsoft.com/office/drawing/2014/main" id="{D9CB586B-89BF-F04B-99E9-F07007216E6C}"/>
              </a:ext>
            </a:extLst>
          </p:cNvPr>
          <p:cNvSpPr>
            <a:spLocks/>
          </p:cNvSpPr>
          <p:nvPr/>
        </p:nvSpPr>
        <p:spPr bwMode="auto">
          <a:xfrm flipH="1">
            <a:off x="8031553" y="3287098"/>
            <a:ext cx="1547259" cy="101286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4" name="Group 63">
            <a:extLst>
              <a:ext uri="{FF2B5EF4-FFF2-40B4-BE49-F238E27FC236}">
                <a16:creationId xmlns:a16="http://schemas.microsoft.com/office/drawing/2014/main" id="{653A6AE7-B501-F348-A373-E769636B3739}"/>
              </a:ext>
            </a:extLst>
          </p:cNvPr>
          <p:cNvGrpSpPr/>
          <p:nvPr/>
        </p:nvGrpSpPr>
        <p:grpSpPr>
          <a:xfrm>
            <a:off x="2408195" y="4519668"/>
            <a:ext cx="1632628" cy="1840811"/>
            <a:chOff x="1058037" y="4420950"/>
            <a:chExt cx="1632628" cy="1840811"/>
          </a:xfrm>
        </p:grpSpPr>
        <p:sp>
          <p:nvSpPr>
            <p:cNvPr id="45" name="TextBox 49">
              <a:extLst>
                <a:ext uri="{FF2B5EF4-FFF2-40B4-BE49-F238E27FC236}">
                  <a16:creationId xmlns:a16="http://schemas.microsoft.com/office/drawing/2014/main" id="{108ECC95-6066-4747-B120-A12EC72C6F10}"/>
                </a:ext>
              </a:extLst>
            </p:cNvPr>
            <p:cNvSpPr txBox="1"/>
            <p:nvPr/>
          </p:nvSpPr>
          <p:spPr>
            <a:xfrm>
              <a:off x="1058037" y="4420950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algn="ctr"/>
              <a:r>
                <a:rPr lang="en-US" altLang="zh-CN" sz="39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Python</a:t>
              </a:r>
              <a:endParaRPr lang="zh-CN" altLang="en-US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50">
              <a:extLst>
                <a:ext uri="{FF2B5EF4-FFF2-40B4-BE49-F238E27FC236}">
                  <a16:creationId xmlns:a16="http://schemas.microsoft.com/office/drawing/2014/main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1064335" y="5207823"/>
              <a:ext cx="1620033" cy="105393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b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TextBox 58">
            <a:extLst>
              <a:ext uri="{FF2B5EF4-FFF2-40B4-BE49-F238E27FC236}">
                <a16:creationId xmlns:a16="http://schemas.microsoft.com/office/drawing/2014/main" id="{6A3C9776-F048-A347-8734-ACABE80368DE}"/>
              </a:ext>
            </a:extLst>
          </p:cNvPr>
          <p:cNvSpPr txBox="1"/>
          <p:nvPr/>
        </p:nvSpPr>
        <p:spPr>
          <a:xfrm>
            <a:off x="4919086" y="4182206"/>
            <a:ext cx="2132953" cy="935614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Matplotlib</a:t>
            </a:r>
            <a:endParaRPr lang="zh-CN" altLang="en-US" b="1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6376FAB9-E5FA-8349-B718-276D0FF70620}"/>
              </a:ext>
            </a:extLst>
          </p:cNvPr>
          <p:cNvSpPr txBox="1"/>
          <p:nvPr/>
        </p:nvSpPr>
        <p:spPr>
          <a:xfrm>
            <a:off x="7857919" y="4117841"/>
            <a:ext cx="1894521" cy="907090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ru-RU" altLang="zh-CN" sz="3600" b="1" dirty="0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rPr>
              <a:t>Данные</a:t>
            </a:r>
            <a:endParaRPr lang="zh-CN" altLang="en-US" sz="3600" b="1" dirty="0">
              <a:solidFill>
                <a:schemeClr val="accent5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2897F8D-73F0-417B-9E05-B18A75C5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37" y="247840"/>
            <a:ext cx="4128115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4">
            <a:extLst>
              <a:ext uri="{FF2B5EF4-FFF2-40B4-BE49-F238E27FC236}">
                <a16:creationId xmlns:a16="http://schemas.microsoft.com/office/drawing/2014/main" id="{65207130-D227-4D3E-A1EE-9A101E0B0DF0}"/>
              </a:ext>
            </a:extLst>
          </p:cNvPr>
          <p:cNvGrpSpPr/>
          <p:nvPr/>
        </p:nvGrpSpPr>
        <p:grpSpPr>
          <a:xfrm>
            <a:off x="2670215" y="2201584"/>
            <a:ext cx="1049867" cy="1049867"/>
            <a:chOff x="4343400" y="1854885"/>
            <a:chExt cx="457200" cy="457200"/>
          </a:xfrm>
        </p:grpSpPr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838E8BB8-E645-4DA4-B4A7-C142B793EC9C}"/>
                </a:ext>
              </a:extLst>
            </p:cNvPr>
            <p:cNvSpPr/>
            <p:nvPr/>
          </p:nvSpPr>
          <p:spPr>
            <a:xfrm>
              <a:off x="4343400" y="1854885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D2D61825-0BCB-4ECD-B78F-534162EF8682}"/>
                </a:ext>
              </a:extLst>
            </p:cNvPr>
            <p:cNvSpPr/>
            <p:nvPr/>
          </p:nvSpPr>
          <p:spPr>
            <a:xfrm>
              <a:off x="4408030" y="1919516"/>
              <a:ext cx="327939" cy="3279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22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6DB7BA-AEA8-4F33-B2DD-197031BE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407" y="247840"/>
            <a:ext cx="4687410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Уникальность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9D9E3-9A5A-4567-AFC9-2F38C1509AD0}"/>
              </a:ext>
            </a:extLst>
          </p:cNvPr>
          <p:cNvSpPr txBox="1">
            <a:spLocks/>
          </p:cNvSpPr>
          <p:nvPr/>
        </p:nvSpPr>
        <p:spPr>
          <a:xfrm>
            <a:off x="562989" y="2648070"/>
            <a:ext cx="10924713" cy="291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Уникальность решения заключается в том, что данное приложение является лёгким и простым. Его можно загрузить на сервер, терминал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привести в любое желаемое состояние.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Этот макет можно при желании привести в любое желаемое состояние.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3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DB407D-62F2-43D2-B2CE-28DE9373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22" y="247840"/>
            <a:ext cx="4163628" cy="90709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A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93ACB1-315C-4C3B-83D3-5EE305E7EA57}"/>
              </a:ext>
            </a:extLst>
          </p:cNvPr>
          <p:cNvSpPr txBox="1">
            <a:spLocks/>
          </p:cNvSpPr>
          <p:nvPr/>
        </p:nvSpPr>
        <p:spPr>
          <a:xfrm>
            <a:off x="562988" y="1955612"/>
            <a:ext cx="10924713" cy="424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IBM Plex Sans" panose="020B0604020202020204" pitchFamily="34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Сегодня крайне важно сократить время доставки грузов. Также, необходимо соблюдать все нормы при погрузке, чтобы груз полностью сохранил своё исходное состояние при его отправке.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наше время появилось множество вариантов ускорения доставки, и наша программа может стать одним из них. Но пока что она находится на начальном этапе и требует больших усилий для её развития.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0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47F1D876-0973-4C86-AFCC-CDD37A051C3D}"/>
              </a:ext>
            </a:extLst>
          </p:cNvPr>
          <p:cNvSpPr txBox="1">
            <a:spLocks/>
          </p:cNvSpPr>
          <p:nvPr/>
        </p:nvSpPr>
        <p:spPr>
          <a:xfrm>
            <a:off x="1468514" y="1952663"/>
            <a:ext cx="9254972" cy="119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  <a:p>
            <a:pPr algn="ctr"/>
            <a:endParaRPr lang="ru-RU" sz="5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15328C-8122-40A7-8604-148724F9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72" y="3429000"/>
            <a:ext cx="5119456" cy="23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C7D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292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inpin heiti</vt:lpstr>
      <vt:lpstr>Office Theme</vt:lpstr>
      <vt:lpstr>Автоматизация процесса разработки способов размещения грузов</vt:lpstr>
      <vt:lpstr>Знакомство</vt:lpstr>
      <vt:lpstr>Проблема</vt:lpstr>
      <vt:lpstr>Решение</vt:lpstr>
      <vt:lpstr>Идея</vt:lpstr>
      <vt:lpstr>Технологии</vt:lpstr>
      <vt:lpstr>Уникальность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Alexey Nikolaichik</cp:lastModifiedBy>
  <cp:revision>18</cp:revision>
  <dcterms:created xsi:type="dcterms:W3CDTF">2023-02-12T09:38:22Z</dcterms:created>
  <dcterms:modified xsi:type="dcterms:W3CDTF">2023-09-10T06:16:21Z</dcterms:modified>
</cp:coreProperties>
</file>