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3" r:id="rId4"/>
    <p:sldId id="265" r:id="rId5"/>
    <p:sldId id="260" r:id="rId6"/>
    <p:sldId id="257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14"/>
  </p:normalViewPr>
  <p:slideViewPr>
    <p:cSldViewPr snapToGrid="0" snapToObjects="1">
      <p:cViewPr varScale="1">
        <p:scale>
          <a:sx n="86" d="100"/>
          <a:sy n="86" d="100"/>
        </p:scale>
        <p:origin x="53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AF189D1-893B-3B47-A2F7-6FAF5CD44B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E4E202-DF87-7C43-BB44-40E8FF456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7300" y="2722563"/>
            <a:ext cx="6629400" cy="2387600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33481-604C-CD40-8C71-9DF5C03871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67300" y="5202238"/>
            <a:ext cx="6629400" cy="165576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E2227-88CA-504C-8446-FF968C677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A19E-A1EC-4A42-9567-A4E79915E1D7}" type="datetimeFigureOut">
              <a:rPr lang="en-UA" smtClean="0"/>
              <a:t>09/10/2023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D6483-2944-064B-9975-184A85482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B7D23-E1CE-3649-95EA-0BABAFCE7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8700-39AD-F140-A223-777F2A27415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17904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4584E-98EB-0346-9EB3-375607DE9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06DD5D-D045-E447-83D8-7ED3716FC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ABC9F-BA33-BE46-A57E-929CF5403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A19E-A1EC-4A42-9567-A4E79915E1D7}" type="datetimeFigureOut">
              <a:rPr lang="en-UA" smtClean="0"/>
              <a:t>09/10/2023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95FE3-829A-BB4E-9933-9CBC1CFA3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37070-2889-9340-8B57-434EC23D1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8700-39AD-F140-A223-777F2A27415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35126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5C6906-3D98-D843-9D08-B598C731F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E960A-8D2E-FE4B-BD06-CFCCC0190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20ACC-C604-904C-88BE-86EFD853C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A19E-A1EC-4A42-9567-A4E79915E1D7}" type="datetimeFigureOut">
              <a:rPr lang="en-UA" smtClean="0"/>
              <a:t>09/10/2023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07D9B-A5D4-C741-82EA-676CB8C5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29F25-9595-2245-9FB7-136A6B68C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8700-39AD-F140-A223-777F2A27415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109572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BF327-871B-D449-90AF-DCDBA6C0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6239C-D55D-9948-AD40-3C87044FF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DAFFB-125F-6D4E-B823-55F511258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A19E-A1EC-4A42-9567-A4E79915E1D7}" type="datetimeFigureOut">
              <a:rPr lang="en-UA" smtClean="0"/>
              <a:t>09/10/2023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2D46E-B3B6-304F-925B-CAFFC8613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5EDAF-F245-9A4E-8DE7-3BA4FF47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8700-39AD-F140-A223-777F2A27415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449090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59E5E-83AE-DF4F-AA6A-69AD37B13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D49B9-BB84-5940-BF76-BFF2C2E70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4BB25-922D-F646-A1C8-13481733A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A19E-A1EC-4A42-9567-A4E79915E1D7}" type="datetimeFigureOut">
              <a:rPr lang="en-UA" smtClean="0"/>
              <a:t>09/10/2023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5A593-25BD-8042-BEE2-F818B20D4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F0A00-F3C5-554A-93F0-6F4CA6945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8700-39AD-F140-A223-777F2A27415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185878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77564-9773-3042-9FCE-8C5C09D0B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2318A-1AC5-E141-AD7E-E2D70C9B0E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1D05B-4EC0-0848-80DC-8566FB35D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55E4D-C0EC-9A4C-9EC2-773A7CF7D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A19E-A1EC-4A42-9567-A4E79915E1D7}" type="datetimeFigureOut">
              <a:rPr lang="en-UA" smtClean="0"/>
              <a:t>09/10/2023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23888-0E5D-BB4F-BABF-80900F43B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614DD-25D4-D842-BA5F-8E2DC8335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8700-39AD-F140-A223-777F2A27415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672577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73E11-A021-B442-B29F-F04AAE62C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6BD27-FF3C-0740-92B7-7D3D94F8F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CDC26B-57D1-9547-AD5E-0B957B0C6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D141CE-A47A-764D-8312-7CDB9A4833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6DE077-E27D-F74A-9305-196EA543B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91EE58-7F8B-8D4F-BB69-908BA5C50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A19E-A1EC-4A42-9567-A4E79915E1D7}" type="datetimeFigureOut">
              <a:rPr lang="en-UA" smtClean="0"/>
              <a:t>09/10/2023</a:t>
            </a:fld>
            <a:endParaRPr lang="en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B41E66-31BE-824C-B838-78FF9CF33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578A8C-3FAB-1540-95FD-113A944D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8700-39AD-F140-A223-777F2A27415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636127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252A5-7411-9F45-AE7E-545D7F03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CC9303-B5A6-CB4F-BEF5-0E6C9B9DE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A19E-A1EC-4A42-9567-A4E79915E1D7}" type="datetimeFigureOut">
              <a:rPr lang="en-UA" smtClean="0"/>
              <a:t>09/10/2023</a:t>
            </a:fld>
            <a:endParaRPr lang="en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55EB64-81FD-4149-92C6-55E90C1BE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7BAFE8-68A9-E14D-9037-9B20D0CA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8700-39AD-F140-A223-777F2A27415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748791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5C5D39-1CEF-9F45-BD1F-9944FC385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A19E-A1EC-4A42-9567-A4E79915E1D7}" type="datetimeFigureOut">
              <a:rPr lang="en-UA" smtClean="0"/>
              <a:t>09/10/2023</a:t>
            </a:fld>
            <a:endParaRPr lang="en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5FC208-C6EF-5B48-B49A-90E21016B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C2485-7567-9A4D-982D-52EE1F259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8700-39AD-F140-A223-777F2A27415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114888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A5ADA-F357-C74B-8B77-7FAA5F926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726F6-63B5-9948-A10B-271CA739F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70CD6B-4719-D24C-819D-11886D78C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77EC0-6C7F-C04E-8531-2BE029677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A19E-A1EC-4A42-9567-A4E79915E1D7}" type="datetimeFigureOut">
              <a:rPr lang="en-UA" smtClean="0"/>
              <a:t>09/10/2023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0691F-62D4-6B45-9F23-29A773F10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9BA24-96E0-934A-813B-F7E4062BD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8700-39AD-F140-A223-777F2A27415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775467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7B94D-F1E3-0847-A637-1DCBB4F0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C8E68A-947B-5D45-8B09-82EAACFABA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1F772-5EE7-6348-9528-2F583B8BF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C93C8-327F-F443-96B5-3327F6C1D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A19E-A1EC-4A42-9567-A4E79915E1D7}" type="datetimeFigureOut">
              <a:rPr lang="en-UA" smtClean="0"/>
              <a:t>09/10/2023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B9EDF-5D3E-AB46-8602-7267B08BC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BB4D0-8A41-8B47-BE8A-751EA5DC1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8700-39AD-F140-A223-777F2A27415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026028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03D5A54-7D16-D640-B630-4CA4F3C30BD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BAA39A-F059-794C-96B4-F41C4F5FC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F999B-96E4-634A-BC19-6B0ECB4A0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0650E-4450-8B4B-83BC-69ECFD3705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4A19E-A1EC-4A42-9567-A4E79915E1D7}" type="datetimeFigureOut">
              <a:rPr lang="en-UA" smtClean="0"/>
              <a:t>09/10/2023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67CEE-49F2-074F-8E82-9A8E49D4B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7218E-C2C1-D94E-9503-7F5D41615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E8700-39AD-F140-A223-777F2A27415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64733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606C3-FE33-BB42-88A1-9041FF6AE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0163" y="3795932"/>
            <a:ext cx="6629400" cy="2387600"/>
          </a:xfrm>
        </p:spPr>
        <p:txBody>
          <a:bodyPr>
            <a:noAutofit/>
          </a:bodyPr>
          <a:lstStyle/>
          <a:p>
            <a:pPr algn="ctr"/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Автоматизация процесса разработки способов размещения грузов</a:t>
            </a:r>
            <a:endParaRPr lang="en-UA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1FC467-98D9-1640-A11F-E9358DA17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979797"/>
            <a:ext cx="3190995" cy="965948"/>
          </a:xfrm>
        </p:spPr>
        <p:txBody>
          <a:bodyPr/>
          <a:lstStyle/>
          <a:p>
            <a:pPr algn="l"/>
            <a:r>
              <a:rPr lang="ru-RU" dirty="0"/>
              <a:t>Команда Кошачий рай</a:t>
            </a:r>
          </a:p>
          <a:p>
            <a:pPr algn="l"/>
            <a:r>
              <a:rPr lang="ru-RU" dirty="0"/>
              <a:t>Николайчик Алексей</a:t>
            </a:r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1095219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2A88CD-D233-4CC0-A792-46989A504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1672" y="291305"/>
            <a:ext cx="3316550" cy="779463"/>
          </a:xfrm>
        </p:spPr>
        <p:txBody>
          <a:bodyPr>
            <a:norm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Знакомство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29B8516-6B17-4225-9CE9-EF0463020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259" y="2198275"/>
            <a:ext cx="7701380" cy="14129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5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Команда Кошачий рай</a:t>
            </a:r>
          </a:p>
          <a:p>
            <a:pPr marL="0" indent="0" algn="ctr">
              <a:buNone/>
            </a:pPr>
            <a:endParaRPr lang="ru-RU" sz="48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2700D8DB-EA87-43D7-B6B0-F7136B88AAD6}"/>
              </a:ext>
            </a:extLst>
          </p:cNvPr>
          <p:cNvSpPr txBox="1">
            <a:spLocks/>
          </p:cNvSpPr>
          <p:nvPr/>
        </p:nvSpPr>
        <p:spPr>
          <a:xfrm>
            <a:off x="-127988" y="5578002"/>
            <a:ext cx="12228251" cy="156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Участники команды:</a:t>
            </a:r>
          </a:p>
          <a:p>
            <a:pPr lvl="8" algn="r"/>
            <a:r>
              <a:rPr lang="ru-RU" sz="3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Николайчик Алексей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ru-RU" sz="5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1A56AA3-3CB6-4BCD-9BB4-D2B3D4CFD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4083" y="3037554"/>
            <a:ext cx="4196180" cy="254044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6A76E51-B657-422E-84DC-1014CA176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58" y="4373463"/>
            <a:ext cx="3166368" cy="240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336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B65E6D-7E3D-4B93-ABAE-39A4C765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655" y="392899"/>
            <a:ext cx="2961444" cy="779463"/>
          </a:xfrm>
        </p:spPr>
        <p:txBody>
          <a:bodyPr>
            <a:normAutofit fontScale="90000"/>
          </a:bodyPr>
          <a:lstStyle/>
          <a:p>
            <a:r>
              <a:rPr lang="ru-RU" sz="4900" dirty="0">
                <a:latin typeface="Arial" panose="020B0604020202020204" pitchFamily="34" charset="0"/>
                <a:cs typeface="Arial" panose="020B0604020202020204" pitchFamily="34" charset="0"/>
              </a:rPr>
              <a:t>Проблема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595C4E-AF2F-4781-9CDC-1431F1495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990" y="2000000"/>
            <a:ext cx="10924713" cy="41522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solidFill>
                  <a:srgbClr val="000000"/>
                </a:solidFill>
                <a:latin typeface="IBM Plex Sans" panose="020B0604020202020204" pitchFamily="34" charset="0"/>
              </a:rPr>
              <a:t>	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Сегодня специалисты ОАО "РЖД" приходится тратить огромное количество времени на проверку корректности крепления грузов, при этом соблюдая все нормативно-правовые акты. И эта проверка не обходится без сложных вычислений. </a:t>
            </a:r>
          </a:p>
          <a:p>
            <a:pPr marL="0" indent="0" algn="just">
              <a:buNone/>
            </a:pPr>
            <a:r>
              <a:rPr lang="ru-RU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 algn="just">
              <a:buNone/>
            </a:pPr>
            <a:r>
              <a:rPr lang="ru-RU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 наше время существует способ оптимизировать этот процесс при помощи технологий ИИ.</a:t>
            </a:r>
            <a:endParaRPr lang="ru-RU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115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047187C-F996-42B9-A00E-4E61CDECE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1266" y="377425"/>
            <a:ext cx="2961444" cy="779463"/>
          </a:xfrm>
        </p:spPr>
        <p:txBody>
          <a:bodyPr>
            <a:normAutofit/>
          </a:bodyPr>
          <a:lstStyle/>
          <a:p>
            <a:r>
              <a:rPr lang="ru-RU" sz="4900" dirty="0">
                <a:latin typeface="Arial" panose="020B0604020202020204" pitchFamily="34" charset="0"/>
                <a:cs typeface="Arial" panose="020B0604020202020204" pitchFamily="34" charset="0"/>
              </a:rPr>
              <a:t>Решение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A820F40B-B8B8-42CC-9B76-9157D190D12E}"/>
              </a:ext>
            </a:extLst>
          </p:cNvPr>
          <p:cNvSpPr txBox="1">
            <a:spLocks/>
          </p:cNvSpPr>
          <p:nvPr/>
        </p:nvSpPr>
        <p:spPr>
          <a:xfrm>
            <a:off x="562989" y="2594804"/>
            <a:ext cx="10924713" cy="2589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ru-RU" dirty="0">
                <a:solidFill>
                  <a:srgbClr val="000000"/>
                </a:solidFill>
                <a:latin typeface="IBM Plex Sans" panose="020B0604020202020204" pitchFamily="34" charset="0"/>
              </a:rPr>
              <a:t>	</a:t>
            </a: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Решением данной проблемы является разработка приложения, которое при получении данных о грузе и о подвижном составе способно грамотно распределить груз на платформе, а также предоставить общую схему положения груза на самой платформе.</a:t>
            </a:r>
            <a:endParaRPr lang="ru-RU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281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D46C-1D23-8547-BB33-F0756F889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784" y="276775"/>
            <a:ext cx="2056474" cy="1003177"/>
          </a:xfrm>
        </p:spPr>
        <p:txBody>
          <a:bodyPr>
            <a:normAutofit/>
          </a:bodyPr>
          <a:lstStyle/>
          <a:p>
            <a:r>
              <a:rPr lang="ru-RU" sz="6000" dirty="0">
                <a:latin typeface="Arial" panose="020B0604020202020204" pitchFamily="34" charset="0"/>
                <a:cs typeface="Arial" panose="020B0604020202020204" pitchFamily="34" charset="0"/>
              </a:rPr>
              <a:t>Идея</a:t>
            </a:r>
            <a:endParaRPr lang="en-UA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组合 1">
            <a:extLst>
              <a:ext uri="{FF2B5EF4-FFF2-40B4-BE49-F238E27FC236}">
                <a16:creationId xmlns:a16="http://schemas.microsoft.com/office/drawing/2014/main" id="{2CF13DF9-9D71-FE42-AF70-897C1C1DDA1C}"/>
              </a:ext>
            </a:extLst>
          </p:cNvPr>
          <p:cNvGrpSpPr/>
          <p:nvPr/>
        </p:nvGrpSpPr>
        <p:grpSpPr>
          <a:xfrm>
            <a:off x="5186310" y="2055093"/>
            <a:ext cx="1819380" cy="3776112"/>
            <a:chOff x="4923304" y="1684213"/>
            <a:chExt cx="2229277" cy="4626854"/>
          </a:xfrm>
        </p:grpSpPr>
        <p:sp>
          <p:nvSpPr>
            <p:cNvPr id="5" name="Freeform 4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id="{71CEFFB3-47C7-9F42-940E-4532F34282FE}"/>
                </a:ext>
              </a:extLst>
            </p:cNvPr>
            <p:cNvSpPr/>
            <p:nvPr/>
          </p:nvSpPr>
          <p:spPr>
            <a:xfrm>
              <a:off x="5793154" y="2315778"/>
              <a:ext cx="973591" cy="486745"/>
            </a:xfrm>
            <a:custGeom>
              <a:avLst/>
              <a:gdLst>
                <a:gd name="connsiteX0" fmla="*/ 0 w 973591"/>
                <a:gd name="connsiteY0" fmla="*/ 0 h 486745"/>
                <a:gd name="connsiteX1" fmla="*/ 973591 w 973591"/>
                <a:gd name="connsiteY1" fmla="*/ 0 h 486745"/>
                <a:gd name="connsiteX2" fmla="*/ 973591 w 973591"/>
                <a:gd name="connsiteY2" fmla="*/ 486745 h 486745"/>
                <a:gd name="connsiteX3" fmla="*/ 0 w 973591"/>
                <a:gd name="connsiteY3" fmla="*/ 486745 h 486745"/>
                <a:gd name="connsiteX4" fmla="*/ 0 w 973591"/>
                <a:gd name="connsiteY4" fmla="*/ 0 h 48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591" h="486745">
                  <a:moveTo>
                    <a:pt x="0" y="0"/>
                  </a:moveTo>
                  <a:lnTo>
                    <a:pt x="973591" y="0"/>
                  </a:lnTo>
                  <a:lnTo>
                    <a:pt x="973591" y="486745"/>
                  </a:lnTo>
                  <a:lnTo>
                    <a:pt x="0" y="48674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685" tIns="19685" rIns="19685" bIns="19685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100" b="1" kern="1200" dirty="0">
                  <a:solidFill>
                    <a:srgbClr val="595959">
                      <a:hueOff val="0"/>
                      <a:satOff val="0"/>
                      <a:lumOff val="0"/>
                      <a:alphaOff val="0"/>
                    </a:srgb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 </a:t>
              </a:r>
            </a:p>
          </p:txBody>
        </p:sp>
        <p:sp>
          <p:nvSpPr>
            <p:cNvPr id="6" name="Freeform 5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id="{4923B1A9-4BDE-6945-AA3B-2466172733B1}"/>
                </a:ext>
              </a:extLst>
            </p:cNvPr>
            <p:cNvSpPr/>
            <p:nvPr/>
          </p:nvSpPr>
          <p:spPr>
            <a:xfrm>
              <a:off x="5306522" y="3320269"/>
              <a:ext cx="973591" cy="486745"/>
            </a:xfrm>
            <a:custGeom>
              <a:avLst/>
              <a:gdLst>
                <a:gd name="connsiteX0" fmla="*/ 0 w 973591"/>
                <a:gd name="connsiteY0" fmla="*/ 0 h 486745"/>
                <a:gd name="connsiteX1" fmla="*/ 973591 w 973591"/>
                <a:gd name="connsiteY1" fmla="*/ 0 h 486745"/>
                <a:gd name="connsiteX2" fmla="*/ 973591 w 973591"/>
                <a:gd name="connsiteY2" fmla="*/ 486745 h 486745"/>
                <a:gd name="connsiteX3" fmla="*/ 0 w 973591"/>
                <a:gd name="connsiteY3" fmla="*/ 486745 h 486745"/>
                <a:gd name="connsiteX4" fmla="*/ 0 w 973591"/>
                <a:gd name="connsiteY4" fmla="*/ 0 h 48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591" h="486745">
                  <a:moveTo>
                    <a:pt x="0" y="0"/>
                  </a:moveTo>
                  <a:lnTo>
                    <a:pt x="973591" y="0"/>
                  </a:lnTo>
                  <a:lnTo>
                    <a:pt x="973591" y="486745"/>
                  </a:lnTo>
                  <a:lnTo>
                    <a:pt x="0" y="48674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685" tIns="19685" rIns="19685" bIns="19685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100" b="1" kern="1200" dirty="0">
                  <a:solidFill>
                    <a:srgbClr val="595959">
                      <a:hueOff val="0"/>
                      <a:satOff val="0"/>
                      <a:lumOff val="0"/>
                      <a:alphaOff val="0"/>
                    </a:srgb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 </a:t>
              </a:r>
            </a:p>
          </p:txBody>
        </p:sp>
        <p:sp>
          <p:nvSpPr>
            <p:cNvPr id="7" name="Freeform 6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id="{EC874660-1513-6B4C-A80F-AD05AC09EF91}"/>
                </a:ext>
              </a:extLst>
            </p:cNvPr>
            <p:cNvSpPr/>
            <p:nvPr/>
          </p:nvSpPr>
          <p:spPr>
            <a:xfrm>
              <a:off x="5793154" y="4299283"/>
              <a:ext cx="973591" cy="486745"/>
            </a:xfrm>
            <a:custGeom>
              <a:avLst/>
              <a:gdLst>
                <a:gd name="connsiteX0" fmla="*/ 0 w 973591"/>
                <a:gd name="connsiteY0" fmla="*/ 0 h 486745"/>
                <a:gd name="connsiteX1" fmla="*/ 973591 w 973591"/>
                <a:gd name="connsiteY1" fmla="*/ 0 h 486745"/>
                <a:gd name="connsiteX2" fmla="*/ 973591 w 973591"/>
                <a:gd name="connsiteY2" fmla="*/ 486745 h 486745"/>
                <a:gd name="connsiteX3" fmla="*/ 0 w 973591"/>
                <a:gd name="connsiteY3" fmla="*/ 486745 h 486745"/>
                <a:gd name="connsiteX4" fmla="*/ 0 w 973591"/>
                <a:gd name="connsiteY4" fmla="*/ 0 h 48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591" h="486745">
                  <a:moveTo>
                    <a:pt x="0" y="0"/>
                  </a:moveTo>
                  <a:lnTo>
                    <a:pt x="973591" y="0"/>
                  </a:lnTo>
                  <a:lnTo>
                    <a:pt x="973591" y="486745"/>
                  </a:lnTo>
                  <a:lnTo>
                    <a:pt x="0" y="48674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685" tIns="19685" rIns="19685" bIns="19685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100" b="1" kern="1200">
                <a:solidFill>
                  <a:srgbClr val="595959">
                    <a:hueOff val="0"/>
                    <a:satOff val="0"/>
                    <a:lumOff val="0"/>
                    <a:alphaOff val="0"/>
                  </a:srgb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8" name="Freeform 7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id="{3508B5E7-F1C4-5840-B4ED-8A32086E06B6}"/>
                </a:ext>
              </a:extLst>
            </p:cNvPr>
            <p:cNvSpPr/>
            <p:nvPr/>
          </p:nvSpPr>
          <p:spPr>
            <a:xfrm>
              <a:off x="5306522" y="5329250"/>
              <a:ext cx="973591" cy="486745"/>
            </a:xfrm>
            <a:custGeom>
              <a:avLst/>
              <a:gdLst>
                <a:gd name="connsiteX0" fmla="*/ 0 w 973591"/>
                <a:gd name="connsiteY0" fmla="*/ 0 h 486745"/>
                <a:gd name="connsiteX1" fmla="*/ 973591 w 973591"/>
                <a:gd name="connsiteY1" fmla="*/ 0 h 486745"/>
                <a:gd name="connsiteX2" fmla="*/ 973591 w 973591"/>
                <a:gd name="connsiteY2" fmla="*/ 486745 h 486745"/>
                <a:gd name="connsiteX3" fmla="*/ 0 w 973591"/>
                <a:gd name="connsiteY3" fmla="*/ 486745 h 486745"/>
                <a:gd name="connsiteX4" fmla="*/ 0 w 973591"/>
                <a:gd name="connsiteY4" fmla="*/ 0 h 48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591" h="486745">
                  <a:moveTo>
                    <a:pt x="0" y="0"/>
                  </a:moveTo>
                  <a:lnTo>
                    <a:pt x="973591" y="0"/>
                  </a:lnTo>
                  <a:lnTo>
                    <a:pt x="973591" y="486745"/>
                  </a:lnTo>
                  <a:lnTo>
                    <a:pt x="0" y="48674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685" tIns="19685" rIns="19685" bIns="19685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100" b="1" kern="1200" dirty="0">
                  <a:solidFill>
                    <a:srgbClr val="595959">
                      <a:hueOff val="0"/>
                      <a:satOff val="0"/>
                      <a:lumOff val="0"/>
                      <a:alphaOff val="0"/>
                    </a:srgb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 </a:t>
              </a:r>
            </a:p>
          </p:txBody>
        </p:sp>
        <p:grpSp>
          <p:nvGrpSpPr>
            <p:cNvPr id="9" name="Group 8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id="{6078E9E7-6F42-AA41-B27E-49151C597E61}"/>
                </a:ext>
              </a:extLst>
            </p:cNvPr>
            <p:cNvGrpSpPr/>
            <p:nvPr/>
          </p:nvGrpSpPr>
          <p:grpSpPr>
            <a:xfrm>
              <a:off x="5407972" y="3693193"/>
              <a:ext cx="1744609" cy="1744787"/>
              <a:chOff x="5466028" y="3573608"/>
              <a:chExt cx="1744609" cy="1744787"/>
            </a:xfrm>
          </p:grpSpPr>
          <p:sp>
            <p:nvSpPr>
              <p:cNvPr id="19" name="Circular Arrow 18">
                <a:extLst>
                  <a:ext uri="{FF2B5EF4-FFF2-40B4-BE49-F238E27FC236}">
                    <a16:creationId xmlns:a16="http://schemas.microsoft.com/office/drawing/2014/main" id="{5902EFAC-1100-0B4D-B407-081ABAE3A1BA}"/>
                  </a:ext>
                </a:extLst>
              </p:cNvPr>
              <p:cNvSpPr/>
              <p:nvPr/>
            </p:nvSpPr>
            <p:spPr>
              <a:xfrm>
                <a:off x="5466028" y="3573608"/>
                <a:ext cx="1744609" cy="1744787"/>
              </a:xfrm>
              <a:prstGeom prst="circularArrow">
                <a:avLst>
                  <a:gd name="adj1" fmla="val 10980"/>
                  <a:gd name="adj2" fmla="val 1142322"/>
                  <a:gd name="adj3" fmla="val 4500000"/>
                  <a:gd name="adj4" fmla="val 13500000"/>
                  <a:gd name="adj5" fmla="val 12500"/>
                </a:avLst>
              </a:prstGeom>
              <a:solidFill>
                <a:schemeClr val="accent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071EED87-77EF-6F44-B9CE-7EA034B2AE80}"/>
                  </a:ext>
                </a:extLst>
              </p:cNvPr>
              <p:cNvSpPr/>
              <p:nvPr/>
            </p:nvSpPr>
            <p:spPr>
              <a:xfrm>
                <a:off x="6018081" y="4121528"/>
                <a:ext cx="584388" cy="584388"/>
              </a:xfrm>
              <a:prstGeom prst="ellipse">
                <a:avLst/>
              </a:prstGeom>
              <a:solidFill>
                <a:schemeClr val="accent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371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d-ID" sz="200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inpin heiti" panose="00000500000000000000" pitchFamily="2" charset="-122"/>
                    <a:ea typeface="inpin heiti" panose="00000500000000000000" pitchFamily="2" charset="-122"/>
                    <a:sym typeface="inpin heiti" panose="00000500000000000000" pitchFamily="2" charset="-122"/>
                  </a:rPr>
                  <a:t>C</a:t>
                </a:r>
                <a:endParaRPr kumimoji="0" lang="en-US" sz="20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</p:grpSp>
        <p:grpSp>
          <p:nvGrpSpPr>
            <p:cNvPr id="10" name="Group 9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id="{EC07C967-B5E6-C74E-AD2A-BD40C8779A11}"/>
                </a:ext>
              </a:extLst>
            </p:cNvPr>
            <p:cNvGrpSpPr/>
            <p:nvPr/>
          </p:nvGrpSpPr>
          <p:grpSpPr>
            <a:xfrm>
              <a:off x="5047662" y="4811504"/>
              <a:ext cx="1498839" cy="1499563"/>
              <a:chOff x="5105718" y="4691919"/>
              <a:chExt cx="1498839" cy="1499563"/>
            </a:xfrm>
          </p:grpSpPr>
          <p:sp>
            <p:nvSpPr>
              <p:cNvPr id="17" name="Block Arc 16">
                <a:extLst>
                  <a:ext uri="{FF2B5EF4-FFF2-40B4-BE49-F238E27FC236}">
                    <a16:creationId xmlns:a16="http://schemas.microsoft.com/office/drawing/2014/main" id="{08140BC7-A757-D249-BBA3-C76DDE88ECC3}"/>
                  </a:ext>
                </a:extLst>
              </p:cNvPr>
              <p:cNvSpPr/>
              <p:nvPr/>
            </p:nvSpPr>
            <p:spPr>
              <a:xfrm>
                <a:off x="5105718" y="4691919"/>
                <a:ext cx="1498839" cy="1499563"/>
              </a:xfrm>
              <a:prstGeom prst="blockArc">
                <a:avLst>
                  <a:gd name="adj1" fmla="val 0"/>
                  <a:gd name="adj2" fmla="val 18900000"/>
                  <a:gd name="adj3" fmla="val 12740"/>
                </a:avLst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6143A44-E28B-A447-93A8-496C9D0434CE}"/>
                  </a:ext>
                </a:extLst>
              </p:cNvPr>
              <p:cNvSpPr/>
              <p:nvPr/>
            </p:nvSpPr>
            <p:spPr>
              <a:xfrm>
                <a:off x="5576543" y="5163711"/>
                <a:ext cx="584388" cy="584388"/>
              </a:xfrm>
              <a:prstGeom prst="ellipse">
                <a:avLst/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371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d-ID" sz="200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inpin heiti" panose="00000500000000000000" pitchFamily="2" charset="-122"/>
                    <a:ea typeface="inpin heiti" panose="00000500000000000000" pitchFamily="2" charset="-122"/>
                    <a:sym typeface="inpin heiti" panose="00000500000000000000" pitchFamily="2" charset="-122"/>
                  </a:rPr>
                  <a:t>D</a:t>
                </a:r>
                <a:endParaRPr kumimoji="0" lang="en-US" sz="20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</p:grpSp>
        <p:grpSp>
          <p:nvGrpSpPr>
            <p:cNvPr id="11" name="Group 10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id="{BF41C622-7D5B-1F47-A66C-11A27984D68B}"/>
                </a:ext>
              </a:extLst>
            </p:cNvPr>
            <p:cNvGrpSpPr/>
            <p:nvPr/>
          </p:nvGrpSpPr>
          <p:grpSpPr>
            <a:xfrm>
              <a:off x="4923304" y="2686852"/>
              <a:ext cx="1744609" cy="1744787"/>
              <a:chOff x="4981360" y="2567267"/>
              <a:chExt cx="1744609" cy="1744787"/>
            </a:xfrm>
          </p:grpSpPr>
          <p:sp>
            <p:nvSpPr>
              <p:cNvPr id="15" name="Shape 14">
                <a:extLst>
                  <a:ext uri="{FF2B5EF4-FFF2-40B4-BE49-F238E27FC236}">
                    <a16:creationId xmlns:a16="http://schemas.microsoft.com/office/drawing/2014/main" id="{E6D6344C-31DC-3946-8046-46F889444BA7}"/>
                  </a:ext>
                </a:extLst>
              </p:cNvPr>
              <p:cNvSpPr/>
              <p:nvPr/>
            </p:nvSpPr>
            <p:spPr>
              <a:xfrm>
                <a:off x="4981360" y="2567267"/>
                <a:ext cx="1744609" cy="1744787"/>
              </a:xfrm>
              <a:prstGeom prst="leftCircularArrow">
                <a:avLst>
                  <a:gd name="adj1" fmla="val 10980"/>
                  <a:gd name="adj2" fmla="val 1142322"/>
                  <a:gd name="adj3" fmla="val 6300000"/>
                  <a:gd name="adj4" fmla="val 18900000"/>
                  <a:gd name="adj5" fmla="val 12500"/>
                </a:avLst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BAE6471-CFF3-B945-8CF5-5C02EB1795E7}"/>
                  </a:ext>
                </a:extLst>
              </p:cNvPr>
              <p:cNvSpPr/>
              <p:nvPr/>
            </p:nvSpPr>
            <p:spPr>
              <a:xfrm>
                <a:off x="5576543" y="3163803"/>
                <a:ext cx="584388" cy="584388"/>
              </a:xfrm>
              <a:prstGeom prst="ellipse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371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d-ID" sz="200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inpin heiti" panose="00000500000000000000" pitchFamily="2" charset="-122"/>
                    <a:ea typeface="inpin heiti" panose="00000500000000000000" pitchFamily="2" charset="-122"/>
                    <a:sym typeface="inpin heiti" panose="00000500000000000000" pitchFamily="2" charset="-122"/>
                  </a:rPr>
                  <a:t>B</a:t>
                </a:r>
                <a:endParaRPr kumimoji="0" lang="en-US" sz="20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</p:grpSp>
        <p:grpSp>
          <p:nvGrpSpPr>
            <p:cNvPr id="12" name="Group 11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id="{163EDCB4-DCC1-3045-92AB-BF51E47552F4}"/>
                </a:ext>
              </a:extLst>
            </p:cNvPr>
            <p:cNvGrpSpPr/>
            <p:nvPr/>
          </p:nvGrpSpPr>
          <p:grpSpPr>
            <a:xfrm>
              <a:off x="5407972" y="1684213"/>
              <a:ext cx="1744609" cy="1744787"/>
              <a:chOff x="5466028" y="1564628"/>
              <a:chExt cx="1744609" cy="1744787"/>
            </a:xfrm>
          </p:grpSpPr>
          <p:sp>
            <p:nvSpPr>
              <p:cNvPr id="13" name="Circular Arrow 12">
                <a:extLst>
                  <a:ext uri="{FF2B5EF4-FFF2-40B4-BE49-F238E27FC236}">
                    <a16:creationId xmlns:a16="http://schemas.microsoft.com/office/drawing/2014/main" id="{83C2A2E4-05E2-EB4D-8DD5-4DC8E18C862B}"/>
                  </a:ext>
                </a:extLst>
              </p:cNvPr>
              <p:cNvSpPr/>
              <p:nvPr/>
            </p:nvSpPr>
            <p:spPr>
              <a:xfrm>
                <a:off x="5466028" y="1564628"/>
                <a:ext cx="1744609" cy="1744787"/>
              </a:xfrm>
              <a:prstGeom prst="circularArrow">
                <a:avLst>
                  <a:gd name="adj1" fmla="val 10980"/>
                  <a:gd name="adj2" fmla="val 1142322"/>
                  <a:gd name="adj3" fmla="val 4500000"/>
                  <a:gd name="adj4" fmla="val 10800000"/>
                  <a:gd name="adj5" fmla="val 12500"/>
                </a:avLst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595AE00-7FD9-3E42-893F-83785B60F62B}"/>
                  </a:ext>
                </a:extLst>
              </p:cNvPr>
              <p:cNvSpPr/>
              <p:nvPr/>
            </p:nvSpPr>
            <p:spPr>
              <a:xfrm>
                <a:off x="6050547" y="2147096"/>
                <a:ext cx="584388" cy="584388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371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d-ID" sz="200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inpin heiti" panose="00000500000000000000" pitchFamily="2" charset="-122"/>
                    <a:ea typeface="inpin heiti" panose="00000500000000000000" pitchFamily="2" charset="-122"/>
                    <a:sym typeface="inpin heiti" panose="00000500000000000000" pitchFamily="2" charset="-122"/>
                  </a:rPr>
                  <a:t>A</a:t>
                </a:r>
                <a:endParaRPr kumimoji="0" lang="en-US" sz="20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</p:grpSp>
      </p:grpSp>
      <p:sp>
        <p:nvSpPr>
          <p:cNvPr id="23" name="矩形 35">
            <a:extLst>
              <a:ext uri="{FF2B5EF4-FFF2-40B4-BE49-F238E27FC236}">
                <a16:creationId xmlns:a16="http://schemas.microsoft.com/office/drawing/2014/main" id="{39A755D7-D049-4F44-8DD1-7C70AB604316}"/>
              </a:ext>
            </a:extLst>
          </p:cNvPr>
          <p:cNvSpPr/>
          <p:nvPr/>
        </p:nvSpPr>
        <p:spPr>
          <a:xfrm>
            <a:off x="7000356" y="2019112"/>
            <a:ext cx="3337113" cy="4979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ru-RU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Получение данных 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3" name="矩形 43">
            <a:extLst>
              <a:ext uri="{FF2B5EF4-FFF2-40B4-BE49-F238E27FC236}">
                <a16:creationId xmlns:a16="http://schemas.microsoft.com/office/drawing/2014/main" id="{B2DFA135-930E-492B-A5DF-19AA2EC91310}"/>
              </a:ext>
            </a:extLst>
          </p:cNvPr>
          <p:cNvSpPr/>
          <p:nvPr/>
        </p:nvSpPr>
        <p:spPr>
          <a:xfrm>
            <a:off x="7000356" y="2475277"/>
            <a:ext cx="3240118" cy="95372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ru-RU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На данном этапе программа получает информацию о грузе и подвижном составе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. 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4" name="矩形 35">
            <a:extLst>
              <a:ext uri="{FF2B5EF4-FFF2-40B4-BE49-F238E27FC236}">
                <a16:creationId xmlns:a16="http://schemas.microsoft.com/office/drawing/2014/main" id="{1A767859-CD3A-407F-84D8-5916A0C131FF}"/>
              </a:ext>
            </a:extLst>
          </p:cNvPr>
          <p:cNvSpPr/>
          <p:nvPr/>
        </p:nvSpPr>
        <p:spPr>
          <a:xfrm>
            <a:off x="1999839" y="2623137"/>
            <a:ext cx="3337113" cy="4979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ru-RU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Обработка данных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5" name="矩形 43">
            <a:extLst>
              <a:ext uri="{FF2B5EF4-FFF2-40B4-BE49-F238E27FC236}">
                <a16:creationId xmlns:a16="http://schemas.microsoft.com/office/drawing/2014/main" id="{72162383-FC65-4306-9033-96FF76A5416A}"/>
              </a:ext>
            </a:extLst>
          </p:cNvPr>
          <p:cNvSpPr/>
          <p:nvPr/>
        </p:nvSpPr>
        <p:spPr>
          <a:xfrm>
            <a:off x="1999839" y="3079302"/>
            <a:ext cx="3240118" cy="124918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ru-RU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На данном этапе программа обрабатывает полученные данные: производит расчёты, оптимизацию и т.д.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8" name="矩形 35">
            <a:extLst>
              <a:ext uri="{FF2B5EF4-FFF2-40B4-BE49-F238E27FC236}">
                <a16:creationId xmlns:a16="http://schemas.microsoft.com/office/drawing/2014/main" id="{DBF4B382-465C-4003-A00F-B1C52F08EA73}"/>
              </a:ext>
            </a:extLst>
          </p:cNvPr>
          <p:cNvSpPr/>
          <p:nvPr/>
        </p:nvSpPr>
        <p:spPr>
          <a:xfrm>
            <a:off x="7347595" y="3935445"/>
            <a:ext cx="3337113" cy="4979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ru-RU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Визуализация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9" name="矩形 43">
            <a:extLst>
              <a:ext uri="{FF2B5EF4-FFF2-40B4-BE49-F238E27FC236}">
                <a16:creationId xmlns:a16="http://schemas.microsoft.com/office/drawing/2014/main" id="{83E258CC-7B7B-4528-BC22-9B1FD500498B}"/>
              </a:ext>
            </a:extLst>
          </p:cNvPr>
          <p:cNvSpPr/>
          <p:nvPr/>
        </p:nvSpPr>
        <p:spPr>
          <a:xfrm>
            <a:off x="6952043" y="4365268"/>
            <a:ext cx="3240118" cy="124918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ru-RU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Данный этап подразумевает под собой визуализацию подвижной состав и распределённый на нем груз.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40" name="矩形 35">
            <a:extLst>
              <a:ext uri="{FF2B5EF4-FFF2-40B4-BE49-F238E27FC236}">
                <a16:creationId xmlns:a16="http://schemas.microsoft.com/office/drawing/2014/main" id="{E35FDB6C-16F2-4D26-9F4B-0941A1FFC382}"/>
              </a:ext>
            </a:extLst>
          </p:cNvPr>
          <p:cNvSpPr/>
          <p:nvPr/>
        </p:nvSpPr>
        <p:spPr>
          <a:xfrm>
            <a:off x="2866456" y="4687556"/>
            <a:ext cx="1779568" cy="4979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ru-RU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Результат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41" name="矩形 43">
            <a:extLst>
              <a:ext uri="{FF2B5EF4-FFF2-40B4-BE49-F238E27FC236}">
                <a16:creationId xmlns:a16="http://schemas.microsoft.com/office/drawing/2014/main" id="{1853A5EB-45DE-4C55-BA2C-D5861D0C4C3B}"/>
              </a:ext>
            </a:extLst>
          </p:cNvPr>
          <p:cNvSpPr/>
          <p:nvPr/>
        </p:nvSpPr>
        <p:spPr>
          <a:xfrm>
            <a:off x="2163556" y="5118653"/>
            <a:ext cx="3240118" cy="154465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ru-RU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Конечный этап предоставляет нам готовую схему отфильтрованные данные для дальнейшего использования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718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1680980-D510-A845-B3FC-D53E82094021}"/>
              </a:ext>
            </a:extLst>
          </p:cNvPr>
          <p:cNvSpPr>
            <a:spLocks/>
          </p:cNvSpPr>
          <p:nvPr/>
        </p:nvSpPr>
        <p:spPr bwMode="auto">
          <a:xfrm>
            <a:off x="2421520" y="3250092"/>
            <a:ext cx="1547259" cy="1108986"/>
          </a:xfrm>
          <a:custGeom>
            <a:avLst/>
            <a:gdLst>
              <a:gd name="T0" fmla="*/ 3360 w 3360"/>
              <a:gd name="T1" fmla="*/ 2115 h 2115"/>
              <a:gd name="T2" fmla="*/ 1680 w 3360"/>
              <a:gd name="T3" fmla="*/ 0 h 2115"/>
              <a:gd name="T4" fmla="*/ 0 w 3360"/>
              <a:gd name="T5" fmla="*/ 2115 h 2115"/>
              <a:gd name="T6" fmla="*/ 3360 w 3360"/>
              <a:gd name="T7" fmla="*/ 2115 h 2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0" h="2115">
                <a:moveTo>
                  <a:pt x="3360" y="2115"/>
                </a:moveTo>
                <a:cubicBezTo>
                  <a:pt x="3360" y="2115"/>
                  <a:pt x="1956" y="1734"/>
                  <a:pt x="1680" y="0"/>
                </a:cubicBezTo>
                <a:cubicBezTo>
                  <a:pt x="1404" y="1734"/>
                  <a:pt x="0" y="2115"/>
                  <a:pt x="0" y="2115"/>
                </a:cubicBezTo>
                <a:lnTo>
                  <a:pt x="3360" y="2115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29" name="Group 31">
            <a:extLst>
              <a:ext uri="{FF2B5EF4-FFF2-40B4-BE49-F238E27FC236}">
                <a16:creationId xmlns:a16="http://schemas.microsoft.com/office/drawing/2014/main" id="{118E5217-E072-2C4C-AD2C-3D4AB135F5CA}"/>
              </a:ext>
            </a:extLst>
          </p:cNvPr>
          <p:cNvGrpSpPr/>
          <p:nvPr/>
        </p:nvGrpSpPr>
        <p:grpSpPr>
          <a:xfrm>
            <a:off x="5473226" y="2217585"/>
            <a:ext cx="1049867" cy="1049867"/>
            <a:chOff x="4343400" y="1854885"/>
            <a:chExt cx="457200" cy="457200"/>
          </a:xfrm>
        </p:grpSpPr>
        <p:sp>
          <p:nvSpPr>
            <p:cNvPr id="31" name="Oval 33">
              <a:extLst>
                <a:ext uri="{FF2B5EF4-FFF2-40B4-BE49-F238E27FC236}">
                  <a16:creationId xmlns:a16="http://schemas.microsoft.com/office/drawing/2014/main" id="{DC91552F-6EE7-7740-9AD6-26F10564EB4A}"/>
                </a:ext>
              </a:extLst>
            </p:cNvPr>
            <p:cNvSpPr/>
            <p:nvPr/>
          </p:nvSpPr>
          <p:spPr>
            <a:xfrm>
              <a:off x="4343400" y="1854885"/>
              <a:ext cx="4572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2" name="Oval 34">
              <a:extLst>
                <a:ext uri="{FF2B5EF4-FFF2-40B4-BE49-F238E27FC236}">
                  <a16:creationId xmlns:a16="http://schemas.microsoft.com/office/drawing/2014/main" id="{61BF5840-CEC1-A445-8403-669B37DA9F6B}"/>
                </a:ext>
              </a:extLst>
            </p:cNvPr>
            <p:cNvSpPr/>
            <p:nvPr/>
          </p:nvSpPr>
          <p:spPr>
            <a:xfrm>
              <a:off x="4408030" y="1919516"/>
              <a:ext cx="327939" cy="327939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34" name="Freeform: Shape 36">
            <a:extLst>
              <a:ext uri="{FF2B5EF4-FFF2-40B4-BE49-F238E27FC236}">
                <a16:creationId xmlns:a16="http://schemas.microsoft.com/office/drawing/2014/main" id="{5EC93C6A-B1DE-6649-A624-2C5A85FB1264}"/>
              </a:ext>
            </a:extLst>
          </p:cNvPr>
          <p:cNvSpPr>
            <a:spLocks/>
          </p:cNvSpPr>
          <p:nvPr/>
        </p:nvSpPr>
        <p:spPr bwMode="auto">
          <a:xfrm flipH="1">
            <a:off x="5211934" y="3298154"/>
            <a:ext cx="1547259" cy="1012862"/>
          </a:xfrm>
          <a:custGeom>
            <a:avLst/>
            <a:gdLst>
              <a:gd name="T0" fmla="*/ 3360 w 3360"/>
              <a:gd name="T1" fmla="*/ 2115 h 2115"/>
              <a:gd name="T2" fmla="*/ 1680 w 3360"/>
              <a:gd name="T3" fmla="*/ 0 h 2115"/>
              <a:gd name="T4" fmla="*/ 0 w 3360"/>
              <a:gd name="T5" fmla="*/ 2115 h 2115"/>
              <a:gd name="T6" fmla="*/ 3360 w 3360"/>
              <a:gd name="T7" fmla="*/ 2115 h 2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0" h="2115">
                <a:moveTo>
                  <a:pt x="3360" y="2115"/>
                </a:moveTo>
                <a:cubicBezTo>
                  <a:pt x="3360" y="2115"/>
                  <a:pt x="1956" y="1734"/>
                  <a:pt x="1680" y="0"/>
                </a:cubicBezTo>
                <a:cubicBezTo>
                  <a:pt x="1404" y="1734"/>
                  <a:pt x="0" y="2115"/>
                  <a:pt x="0" y="2115"/>
                </a:cubicBezTo>
                <a:lnTo>
                  <a:pt x="3360" y="2115"/>
                </a:lnTo>
                <a:close/>
              </a:path>
            </a:pathLst>
          </a:custGeom>
          <a:solidFill>
            <a:schemeClr val="accent4">
              <a:alpha val="9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37" name="Group 40">
            <a:extLst>
              <a:ext uri="{FF2B5EF4-FFF2-40B4-BE49-F238E27FC236}">
                <a16:creationId xmlns:a16="http://schemas.microsoft.com/office/drawing/2014/main" id="{DF529922-157C-714D-81DA-84EA4FCB762D}"/>
              </a:ext>
            </a:extLst>
          </p:cNvPr>
          <p:cNvGrpSpPr/>
          <p:nvPr/>
        </p:nvGrpSpPr>
        <p:grpSpPr>
          <a:xfrm>
            <a:off x="8358963" y="2238589"/>
            <a:ext cx="1049867" cy="975856"/>
            <a:chOff x="4343400" y="1854885"/>
            <a:chExt cx="457200" cy="457200"/>
          </a:xfrm>
        </p:grpSpPr>
        <p:sp>
          <p:nvSpPr>
            <p:cNvPr id="39" name="Oval 42">
              <a:extLst>
                <a:ext uri="{FF2B5EF4-FFF2-40B4-BE49-F238E27FC236}">
                  <a16:creationId xmlns:a16="http://schemas.microsoft.com/office/drawing/2014/main" id="{A25B7585-9597-604D-8F24-83EE257D15C1}"/>
                </a:ext>
              </a:extLst>
            </p:cNvPr>
            <p:cNvSpPr/>
            <p:nvPr/>
          </p:nvSpPr>
          <p:spPr>
            <a:xfrm>
              <a:off x="4343400" y="1854885"/>
              <a:ext cx="4572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0" name="Oval 43">
              <a:extLst>
                <a:ext uri="{FF2B5EF4-FFF2-40B4-BE49-F238E27FC236}">
                  <a16:creationId xmlns:a16="http://schemas.microsoft.com/office/drawing/2014/main" id="{1BE87A02-F9A0-C049-8D7B-6729B8C2262E}"/>
                </a:ext>
              </a:extLst>
            </p:cNvPr>
            <p:cNvSpPr/>
            <p:nvPr/>
          </p:nvSpPr>
          <p:spPr>
            <a:xfrm>
              <a:off x="4408030" y="1919516"/>
              <a:ext cx="327939" cy="327939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42" name="Freeform: Shape 45">
            <a:extLst>
              <a:ext uri="{FF2B5EF4-FFF2-40B4-BE49-F238E27FC236}">
                <a16:creationId xmlns:a16="http://schemas.microsoft.com/office/drawing/2014/main" id="{D9CB586B-89BF-F04B-99E9-F07007216E6C}"/>
              </a:ext>
            </a:extLst>
          </p:cNvPr>
          <p:cNvSpPr>
            <a:spLocks/>
          </p:cNvSpPr>
          <p:nvPr/>
        </p:nvSpPr>
        <p:spPr bwMode="auto">
          <a:xfrm flipH="1">
            <a:off x="8110269" y="3250092"/>
            <a:ext cx="1547259" cy="1012862"/>
          </a:xfrm>
          <a:custGeom>
            <a:avLst/>
            <a:gdLst>
              <a:gd name="T0" fmla="*/ 3360 w 3360"/>
              <a:gd name="T1" fmla="*/ 2115 h 2115"/>
              <a:gd name="T2" fmla="*/ 1680 w 3360"/>
              <a:gd name="T3" fmla="*/ 0 h 2115"/>
              <a:gd name="T4" fmla="*/ 0 w 3360"/>
              <a:gd name="T5" fmla="*/ 2115 h 2115"/>
              <a:gd name="T6" fmla="*/ 3360 w 3360"/>
              <a:gd name="T7" fmla="*/ 2115 h 2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0" h="2115">
                <a:moveTo>
                  <a:pt x="3360" y="2115"/>
                </a:moveTo>
                <a:cubicBezTo>
                  <a:pt x="3360" y="2115"/>
                  <a:pt x="1956" y="1734"/>
                  <a:pt x="1680" y="0"/>
                </a:cubicBezTo>
                <a:cubicBezTo>
                  <a:pt x="1404" y="1734"/>
                  <a:pt x="0" y="2115"/>
                  <a:pt x="0" y="2115"/>
                </a:cubicBezTo>
                <a:lnTo>
                  <a:pt x="3360" y="2115"/>
                </a:lnTo>
                <a:close/>
              </a:path>
            </a:pathLst>
          </a:custGeom>
          <a:solidFill>
            <a:schemeClr val="accent5">
              <a:alpha val="9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44" name="Group 63">
            <a:extLst>
              <a:ext uri="{FF2B5EF4-FFF2-40B4-BE49-F238E27FC236}">
                <a16:creationId xmlns:a16="http://schemas.microsoft.com/office/drawing/2014/main" id="{653A6AE7-B501-F348-A373-E769636B3739}"/>
              </a:ext>
            </a:extLst>
          </p:cNvPr>
          <p:cNvGrpSpPr/>
          <p:nvPr/>
        </p:nvGrpSpPr>
        <p:grpSpPr>
          <a:xfrm>
            <a:off x="2408195" y="4519668"/>
            <a:ext cx="1632628" cy="1840811"/>
            <a:chOff x="1058037" y="4420950"/>
            <a:chExt cx="1632628" cy="1840811"/>
          </a:xfrm>
        </p:grpSpPr>
        <p:sp>
          <p:nvSpPr>
            <p:cNvPr id="45" name="TextBox 49">
              <a:extLst>
                <a:ext uri="{FF2B5EF4-FFF2-40B4-BE49-F238E27FC236}">
                  <a16:creationId xmlns:a16="http://schemas.microsoft.com/office/drawing/2014/main" id="{108ECC95-6066-4747-B120-A12EC72C6F10}"/>
                </a:ext>
              </a:extLst>
            </p:cNvPr>
            <p:cNvSpPr txBox="1"/>
            <p:nvPr/>
          </p:nvSpPr>
          <p:spPr>
            <a:xfrm>
              <a:off x="1058037" y="4420950"/>
              <a:ext cx="1632628" cy="467931"/>
            </a:xfrm>
            <a:prstGeom prst="rect">
              <a:avLst/>
            </a:prstGeom>
            <a:noFill/>
          </p:spPr>
          <p:txBody>
            <a:bodyPr wrap="none" lIns="0" tIns="0" rIns="0" bIns="0" anchor="ctr" anchorCtr="1">
              <a:normAutofit fontScale="92500" lnSpcReduction="20000"/>
            </a:bodyPr>
            <a:lstStyle/>
            <a:p>
              <a:pPr algn="ctr"/>
              <a:r>
                <a:rPr lang="en-US" altLang="zh-CN" sz="3900" b="1" dirty="0">
                  <a:solidFill>
                    <a:schemeClr val="accent1">
                      <a:lumMod val="100000"/>
                    </a:schemeClr>
                  </a:solidFill>
                  <a:cs typeface="+mn-ea"/>
                  <a:sym typeface="+mn-lt"/>
                </a:rPr>
                <a:t>Python</a:t>
              </a:r>
              <a:endParaRPr lang="zh-CN" altLang="en-US" b="1" dirty="0">
                <a:solidFill>
                  <a:schemeClr val="accen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6" name="TextBox 50">
              <a:extLst>
                <a:ext uri="{FF2B5EF4-FFF2-40B4-BE49-F238E27FC236}">
                  <a16:creationId xmlns:a16="http://schemas.microsoft.com/office/drawing/2014/main" id="{21FF1077-D325-3143-9932-3FC53AE9DC34}"/>
                </a:ext>
              </a:extLst>
            </p:cNvPr>
            <p:cNvSpPr txBox="1">
              <a:spLocks/>
            </p:cNvSpPr>
            <p:nvPr/>
          </p:nvSpPr>
          <p:spPr>
            <a:xfrm>
              <a:off x="1064335" y="5207823"/>
              <a:ext cx="1620033" cy="1053938"/>
            </a:xfrm>
            <a:prstGeom prst="rect">
              <a:avLst/>
            </a:prstGeom>
          </p:spPr>
          <p:txBody>
            <a:bodyPr vert="horz" wrap="square" lIns="0" tIns="0" rIns="0" bIns="0" anchor="ctr" anchorCtr="1">
              <a:noAutofit/>
            </a:bodyPr>
            <a:lstStyle/>
            <a:p>
              <a:pPr>
                <a:lnSpc>
                  <a:spcPct val="120000"/>
                </a:lnSpc>
              </a:pPr>
              <a:b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</a:br>
              <a:b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</a:br>
              <a:endPara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54" name="TextBox 58">
            <a:extLst>
              <a:ext uri="{FF2B5EF4-FFF2-40B4-BE49-F238E27FC236}">
                <a16:creationId xmlns:a16="http://schemas.microsoft.com/office/drawing/2014/main" id="{6A3C9776-F048-A347-8734-ACABE80368DE}"/>
              </a:ext>
            </a:extLst>
          </p:cNvPr>
          <p:cNvSpPr txBox="1"/>
          <p:nvPr/>
        </p:nvSpPr>
        <p:spPr>
          <a:xfrm>
            <a:off x="4919086" y="4182206"/>
            <a:ext cx="2132953" cy="935614"/>
          </a:xfrm>
          <a:prstGeom prst="rect">
            <a:avLst/>
          </a:prstGeom>
          <a:noFill/>
        </p:spPr>
        <p:txBody>
          <a:bodyPr wrap="none" lIns="0" tIns="0" rIns="0" bIns="0" anchor="ctr" anchorCtr="1">
            <a:normAutofit/>
          </a:bodyPr>
          <a:lstStyle/>
          <a:p>
            <a:pPr algn="ctr"/>
            <a:r>
              <a:rPr lang="en-US" altLang="zh-CN" sz="3600" b="1" dirty="0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rPr>
              <a:t>Matplotlib</a:t>
            </a:r>
            <a:endParaRPr lang="zh-CN" altLang="en-US" b="1" dirty="0">
              <a:solidFill>
                <a:schemeClr val="accent4">
                  <a:lumMod val="10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7" name="TextBox 61">
            <a:extLst>
              <a:ext uri="{FF2B5EF4-FFF2-40B4-BE49-F238E27FC236}">
                <a16:creationId xmlns:a16="http://schemas.microsoft.com/office/drawing/2014/main" id="{6376FAB9-E5FA-8349-B718-276D0FF70620}"/>
              </a:ext>
            </a:extLst>
          </p:cNvPr>
          <p:cNvSpPr txBox="1"/>
          <p:nvPr/>
        </p:nvSpPr>
        <p:spPr>
          <a:xfrm>
            <a:off x="7936637" y="4181709"/>
            <a:ext cx="1894521" cy="907090"/>
          </a:xfrm>
          <a:prstGeom prst="rect">
            <a:avLst/>
          </a:prstGeom>
          <a:noFill/>
        </p:spPr>
        <p:txBody>
          <a:bodyPr wrap="none" lIns="0" tIns="0" rIns="0" bIns="0" anchor="ctr" anchorCtr="1">
            <a:normAutofit/>
          </a:bodyPr>
          <a:lstStyle/>
          <a:p>
            <a:pPr algn="ctr"/>
            <a:r>
              <a:rPr lang="ru-RU" altLang="zh-CN" sz="3600" b="1" dirty="0">
                <a:solidFill>
                  <a:schemeClr val="accent5">
                    <a:lumMod val="100000"/>
                  </a:schemeClr>
                </a:solidFill>
                <a:cs typeface="+mn-ea"/>
                <a:sym typeface="+mn-lt"/>
              </a:rPr>
              <a:t>Данные</a:t>
            </a:r>
            <a:endParaRPr lang="zh-CN" altLang="en-US" sz="3600" b="1" dirty="0">
              <a:solidFill>
                <a:schemeClr val="accent5">
                  <a:lumMod val="10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0" name="Title 1">
            <a:extLst>
              <a:ext uri="{FF2B5EF4-FFF2-40B4-BE49-F238E27FC236}">
                <a16:creationId xmlns:a16="http://schemas.microsoft.com/office/drawing/2014/main" id="{72897F8D-73F0-417B-9E05-B18A75C57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37" y="247840"/>
            <a:ext cx="4128115" cy="907090"/>
          </a:xfrm>
        </p:spPr>
        <p:txBody>
          <a:bodyPr>
            <a:noAutofit/>
          </a:bodyPr>
          <a:lstStyle/>
          <a:p>
            <a:r>
              <a:rPr lang="ru-RU" sz="5400" dirty="0">
                <a:latin typeface="Arial" panose="020B0604020202020204" pitchFamily="34" charset="0"/>
                <a:cs typeface="Arial" panose="020B0604020202020204" pitchFamily="34" charset="0"/>
              </a:rPr>
              <a:t>Технологии</a:t>
            </a:r>
            <a:endParaRPr lang="en-UA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6" name="Group 4">
            <a:extLst>
              <a:ext uri="{FF2B5EF4-FFF2-40B4-BE49-F238E27FC236}">
                <a16:creationId xmlns:a16="http://schemas.microsoft.com/office/drawing/2014/main" id="{65207130-D227-4D3E-A1EE-9A101E0B0DF0}"/>
              </a:ext>
            </a:extLst>
          </p:cNvPr>
          <p:cNvGrpSpPr/>
          <p:nvPr/>
        </p:nvGrpSpPr>
        <p:grpSpPr>
          <a:xfrm>
            <a:off x="2670215" y="2201584"/>
            <a:ext cx="1049867" cy="1049867"/>
            <a:chOff x="4343400" y="1854885"/>
            <a:chExt cx="457200" cy="457200"/>
          </a:xfrm>
        </p:grpSpPr>
        <p:sp>
          <p:nvSpPr>
            <p:cNvPr id="67" name="Oval 6">
              <a:extLst>
                <a:ext uri="{FF2B5EF4-FFF2-40B4-BE49-F238E27FC236}">
                  <a16:creationId xmlns:a16="http://schemas.microsoft.com/office/drawing/2014/main" id="{838E8BB8-E645-4DA4-B4A7-C142B793EC9C}"/>
                </a:ext>
              </a:extLst>
            </p:cNvPr>
            <p:cNvSpPr/>
            <p:nvPr/>
          </p:nvSpPr>
          <p:spPr>
            <a:xfrm>
              <a:off x="4343400" y="1854885"/>
              <a:ext cx="4572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8" name="Oval 7">
              <a:extLst>
                <a:ext uri="{FF2B5EF4-FFF2-40B4-BE49-F238E27FC236}">
                  <a16:creationId xmlns:a16="http://schemas.microsoft.com/office/drawing/2014/main" id="{D2D61825-0BCB-4ECD-B78F-534162EF8682}"/>
                </a:ext>
              </a:extLst>
            </p:cNvPr>
            <p:cNvSpPr/>
            <p:nvPr/>
          </p:nvSpPr>
          <p:spPr>
            <a:xfrm>
              <a:off x="4408030" y="1919516"/>
              <a:ext cx="327939" cy="3279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022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86DB7BA-AEA8-4F33-B2DD-197031BE2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0407" y="247840"/>
            <a:ext cx="4687410" cy="907090"/>
          </a:xfrm>
        </p:spPr>
        <p:txBody>
          <a:bodyPr>
            <a:noAutofit/>
          </a:bodyPr>
          <a:lstStyle/>
          <a:p>
            <a:r>
              <a:rPr lang="ru-RU" sz="5400" dirty="0">
                <a:latin typeface="Arial" panose="020B0604020202020204" pitchFamily="34" charset="0"/>
                <a:cs typeface="Arial" panose="020B0604020202020204" pitchFamily="34" charset="0"/>
              </a:rPr>
              <a:t>Уникальность</a:t>
            </a:r>
            <a:endParaRPr lang="en-UA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69D9E3-9A5A-4567-AFC9-2F38C1509AD0}"/>
              </a:ext>
            </a:extLst>
          </p:cNvPr>
          <p:cNvSpPr txBox="1">
            <a:spLocks/>
          </p:cNvSpPr>
          <p:nvPr/>
        </p:nvSpPr>
        <p:spPr>
          <a:xfrm>
            <a:off x="562989" y="2941033"/>
            <a:ext cx="10924713" cy="2589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ru-RU" dirty="0">
                <a:solidFill>
                  <a:srgbClr val="000000"/>
                </a:solidFill>
                <a:latin typeface="IBM Plex Sans" panose="020B0604020202020204" pitchFamily="34" charset="0"/>
              </a:rPr>
              <a:t>	</a:t>
            </a: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Уникальность решения заключается в том, что данное приложение является лёгким и простым. Его можно загрузить на сервер, терминал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привести в любое желаемое состояние.</a:t>
            </a:r>
            <a:endParaRPr lang="ru-RU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038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2DB407D-62F2-43D2-B2CE-28DE93738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0822" y="247840"/>
            <a:ext cx="4163628" cy="907090"/>
          </a:xfrm>
        </p:spPr>
        <p:txBody>
          <a:bodyPr>
            <a:noAutofit/>
          </a:bodyPr>
          <a:lstStyle/>
          <a:p>
            <a:r>
              <a:rPr lang="ru-RU" sz="5400" dirty="0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  <a:endParaRPr lang="en-UA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8593ACB1-315C-4C3B-83D3-5EE305E7EA57}"/>
              </a:ext>
            </a:extLst>
          </p:cNvPr>
          <p:cNvSpPr txBox="1">
            <a:spLocks/>
          </p:cNvSpPr>
          <p:nvPr/>
        </p:nvSpPr>
        <p:spPr>
          <a:xfrm>
            <a:off x="562988" y="1955612"/>
            <a:ext cx="10924713" cy="4241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ru-RU" dirty="0">
                <a:solidFill>
                  <a:srgbClr val="000000"/>
                </a:solidFill>
                <a:latin typeface="IBM Plex Sans" panose="020B0604020202020204" pitchFamily="34" charset="0"/>
              </a:rPr>
              <a:t>	</a:t>
            </a: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Сегодня крайне важно сократить время доставки грузов. Также, крайне важно соблюдать все нормы при погрузке, чтобы груз полностью сохранил своё исходное состояние.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В наше время появилось множество вариантов ускорения доставки и наша программа может стать одним из них. Но пока что она находится на начальном этапе и требует больших усилий для её развития.</a:t>
            </a:r>
            <a:endParaRPr lang="ru-RU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401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47F1D876-0973-4C86-AFCC-CDD37A051C3D}"/>
              </a:ext>
            </a:extLst>
          </p:cNvPr>
          <p:cNvSpPr txBox="1">
            <a:spLocks/>
          </p:cNvSpPr>
          <p:nvPr/>
        </p:nvSpPr>
        <p:spPr>
          <a:xfrm>
            <a:off x="1468514" y="1952663"/>
            <a:ext cx="9254972" cy="1192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6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</a:p>
          <a:p>
            <a:pPr algn="ctr"/>
            <a:endParaRPr lang="ru-RU" sz="5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F15328C-8122-40A7-8604-148724F9E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272" y="3429000"/>
            <a:ext cx="5119456" cy="231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976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EC7D8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276</Words>
  <Application>Microsoft Office PowerPoint</Application>
  <PresentationFormat>Широкоэкранный</PresentationFormat>
  <Paragraphs>40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IBM Plex Sans</vt:lpstr>
      <vt:lpstr>inpin heiti</vt:lpstr>
      <vt:lpstr>Office Theme</vt:lpstr>
      <vt:lpstr>Автоматизация процесса разработки способов размещения грузов</vt:lpstr>
      <vt:lpstr>Знакомство</vt:lpstr>
      <vt:lpstr>Проблема</vt:lpstr>
      <vt:lpstr>Решение</vt:lpstr>
      <vt:lpstr>Идея</vt:lpstr>
      <vt:lpstr>Технологии</vt:lpstr>
      <vt:lpstr>Уникальность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Microsoft Office User</dc:creator>
  <cp:lastModifiedBy>Alexey Nikolaichik</cp:lastModifiedBy>
  <cp:revision>14</cp:revision>
  <dcterms:created xsi:type="dcterms:W3CDTF">2023-02-12T09:38:22Z</dcterms:created>
  <dcterms:modified xsi:type="dcterms:W3CDTF">2023-09-10T06:03:14Z</dcterms:modified>
</cp:coreProperties>
</file>