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1" r:id="rId28"/>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41" d="100"/>
          <a:sy n="141" d="100"/>
        </p:scale>
        <p:origin x="20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243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0F492-1860-1A5A-456B-10FAFCCACD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20D565-5177-72C8-4CCB-0C9A2FD4BA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D7EB31-0B16-01F1-09CF-6F5F983698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F5A31B-4A22-A2ED-92D8-23FAA28ACF31}"/>
              </a:ext>
            </a:extLst>
          </p:cNvPr>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863979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IST_MASTER">
    <p:bg>
      <p:bgPr>
        <a:solidFill>
          <a:srgbClr val="F4F7FF"/>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778561" y="1216152"/>
            <a:ext cx="4216559" cy="1664208"/>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3888" b="1" kern="0" spc="144" dirty="0">
                <a:solidFill>
                  <a:srgbClr val="374D87"/>
                </a:solidFill>
                <a:latin typeface="Microsoft Yahei" pitchFamily="34" charset="0"/>
                <a:ea typeface="Microsoft Yahei" pitchFamily="34" charset="-122"/>
                <a:cs typeface="Microsoft Yahei" pitchFamily="34" charset="-120"/>
              </a:rPr>
              <a:t>智能跟随机械臂设计实现</a:t>
            </a:r>
            <a:endParaRPr lang="en-US" sz="1440" dirty="0"/>
          </a:p>
        </p:txBody>
      </p:sp>
      <p:sp>
        <p:nvSpPr>
          <p:cNvPr id="3" name="Text 1"/>
          <p:cNvSpPr/>
          <p:nvPr/>
        </p:nvSpPr>
        <p:spPr>
          <a:xfrm>
            <a:off x="778561" y="2958084"/>
            <a:ext cx="4024820" cy="484632"/>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584" b="1" dirty="0">
                <a:solidFill>
                  <a:srgbClr val="000000"/>
                </a:solidFill>
                <a:latin typeface="Microsoft Yahei" pitchFamily="34" charset="0"/>
                <a:ea typeface="Microsoft Yahei" pitchFamily="34" charset="-122"/>
                <a:cs typeface="Microsoft Yahei" pitchFamily="34" charset="-120"/>
              </a:rPr>
              <a:t>基于姿态传感的仿生控制</a:t>
            </a:r>
            <a:endParaRPr lang="en-US" sz="1440" dirty="0"/>
          </a:p>
        </p:txBody>
      </p:sp>
      <p:sp>
        <p:nvSpPr>
          <p:cNvPr id="4" name="Text 2"/>
          <p:cNvSpPr/>
          <p:nvPr/>
        </p:nvSpPr>
        <p:spPr>
          <a:xfrm>
            <a:off x="778561" y="3442716"/>
            <a:ext cx="5827979" cy="484632"/>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584" b="1" dirty="0">
                <a:solidFill>
                  <a:srgbClr val="000000"/>
                </a:solidFill>
                <a:latin typeface="Microsoft Yahei" pitchFamily="34" charset="0"/>
                <a:ea typeface="Microsoft Yahei" pitchFamily="34" charset="-122"/>
                <a:cs typeface="Microsoft Yahei" pitchFamily="34" charset="-120"/>
              </a:rPr>
              <a:t>学校：丰南实验学校      学生：马艺航</a:t>
            </a:r>
            <a:endParaRPr lang="en-US" sz="1440" dirty="0"/>
          </a:p>
        </p:txBody>
      </p:sp>
      <p:sp>
        <p:nvSpPr>
          <p:cNvPr id="5" name="Shape 3"/>
          <p:cNvSpPr/>
          <p:nvPr/>
        </p:nvSpPr>
        <p:spPr>
          <a:xfrm>
            <a:off x="825232" y="302804"/>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A75F3"/>
          </a:solidFill>
          <a:ln/>
        </p:spPr>
        <p:txBody>
          <a:bodyPr/>
          <a:lstStyle/>
          <a:p>
            <a:endParaRPr lang="zh-CN" altLang="en-US"/>
          </a:p>
        </p:txBody>
      </p:sp>
      <p:sp>
        <p:nvSpPr>
          <p:cNvPr id="6" name="Shape 4"/>
          <p:cNvSpPr/>
          <p:nvPr/>
        </p:nvSpPr>
        <p:spPr>
          <a:xfrm>
            <a:off x="1150837" y="302804"/>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A75F3"/>
          </a:solidFill>
          <a:ln/>
        </p:spPr>
        <p:txBody>
          <a:bodyPr/>
          <a:lstStyle/>
          <a:p>
            <a:endParaRPr lang="zh-CN" altLang="en-US"/>
          </a:p>
        </p:txBody>
      </p:sp>
      <p:sp>
        <p:nvSpPr>
          <p:cNvPr id="7" name="Shape 5"/>
          <p:cNvSpPr/>
          <p:nvPr/>
        </p:nvSpPr>
        <p:spPr>
          <a:xfrm>
            <a:off x="1476442" y="302804"/>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7EB5F6"/>
          </a:solidFill>
          <a:ln/>
        </p:spPr>
        <p:txBody>
          <a:bodyPr/>
          <a:lstStyle/>
          <a:p>
            <a:endParaRPr lang="zh-CN" altLang="en-US"/>
          </a:p>
        </p:txBody>
      </p:sp>
      <p:sp>
        <p:nvSpPr>
          <p:cNvPr id="8" name="Shape 6"/>
          <p:cNvSpPr/>
          <p:nvPr/>
        </p:nvSpPr>
        <p:spPr>
          <a:xfrm>
            <a:off x="1802047" y="302804"/>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B8D6FA"/>
          </a:solidFill>
          <a:ln/>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40164" y="100584"/>
            <a:ext cx="8509698" cy="67665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592" b="1" dirty="0">
                <a:solidFill>
                  <a:srgbClr val="152A62"/>
                </a:solidFill>
                <a:latin typeface="Microsoft Yahei" pitchFamily="34" charset="0"/>
                <a:ea typeface="Microsoft Yahei" pitchFamily="34" charset="-122"/>
                <a:cs typeface="Microsoft Yahei" pitchFamily="34" charset="-120"/>
              </a:rPr>
              <a:t>选用硬件</a:t>
            </a:r>
            <a:endParaRPr lang="en-US" sz="1440" dirty="0"/>
          </a:p>
        </p:txBody>
      </p:sp>
      <p:sp>
        <p:nvSpPr>
          <p:cNvPr id="3" name="Text 1"/>
          <p:cNvSpPr/>
          <p:nvPr/>
        </p:nvSpPr>
        <p:spPr>
          <a:xfrm>
            <a:off x="886148" y="1536231"/>
            <a:ext cx="2212848" cy="384048"/>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584" b="1" dirty="0">
                <a:solidFill>
                  <a:srgbClr val="374D87"/>
                </a:solidFill>
                <a:latin typeface="Microsoft Yahei" pitchFamily="34" charset="0"/>
                <a:ea typeface="Microsoft Yahei" pitchFamily="34" charset="-122"/>
                <a:cs typeface="Microsoft Yahei" pitchFamily="34" charset="-120"/>
              </a:rPr>
              <a:t>开发板选择</a:t>
            </a:r>
            <a:endParaRPr lang="en-US" sz="1440" dirty="0"/>
          </a:p>
        </p:txBody>
      </p:sp>
      <p:sp>
        <p:nvSpPr>
          <p:cNvPr id="4" name="Text 2"/>
          <p:cNvSpPr/>
          <p:nvPr/>
        </p:nvSpPr>
        <p:spPr>
          <a:xfrm>
            <a:off x="886148" y="1920279"/>
            <a:ext cx="2212848" cy="1554480"/>
          </a:xfrm>
          <a:prstGeom prst="rect">
            <a:avLst/>
          </a:prstGeom>
          <a:noFill/>
          <a:ln/>
        </p:spPr>
        <p:txBody>
          <a:bodyPr wrap="square" lIns="95250" tIns="95250" rIns="95250" bIns="95250" rtlCol="0" anchor="t">
            <a:spAutoFit/>
          </a:bodyPr>
          <a:lstStyle/>
          <a:p>
            <a:pPr marL="0" indent="0" algn="just">
              <a:lnSpc>
                <a:spcPct val="1125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项目选用了Maker-ESP32 V1.72和ESP32-WOORM-32E两种开发板，确保了硬件的多样性和灵活性，为后续的编程与调试提供了坚实的基础。</a:t>
            </a:r>
            <a:endParaRPr lang="en-US" sz="1440" dirty="0"/>
          </a:p>
        </p:txBody>
      </p:sp>
      <p:sp>
        <p:nvSpPr>
          <p:cNvPr id="5" name="Shape 3"/>
          <p:cNvSpPr/>
          <p:nvPr/>
        </p:nvSpPr>
        <p:spPr>
          <a:xfrm>
            <a:off x="886489" y="1045921"/>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374D87"/>
          </a:solidFill>
          <a:ln/>
        </p:spPr>
        <p:txBody>
          <a:bodyPr/>
          <a:lstStyle/>
          <a:p>
            <a:endParaRPr lang="zh-CN" altLang="en-US"/>
          </a:p>
        </p:txBody>
      </p:sp>
      <p:sp>
        <p:nvSpPr>
          <p:cNvPr id="6" name="Text 4"/>
          <p:cNvSpPr/>
          <p:nvPr/>
        </p:nvSpPr>
        <p:spPr>
          <a:xfrm>
            <a:off x="813116" y="1076047"/>
            <a:ext cx="554470" cy="365760"/>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Microsoft Yahei" pitchFamily="34" charset="0"/>
                <a:ea typeface="Microsoft Yahei" pitchFamily="34" charset="-122"/>
                <a:cs typeface="Microsoft Yahei" pitchFamily="34" charset="-120"/>
              </a:rPr>
              <a:t>01</a:t>
            </a:r>
            <a:endParaRPr lang="en-US" sz="1440" dirty="0"/>
          </a:p>
        </p:txBody>
      </p:sp>
      <p:sp>
        <p:nvSpPr>
          <p:cNvPr id="7" name="Text 5"/>
          <p:cNvSpPr/>
          <p:nvPr/>
        </p:nvSpPr>
        <p:spPr>
          <a:xfrm>
            <a:off x="3502092" y="1527087"/>
            <a:ext cx="2212848" cy="384048"/>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584" b="1" dirty="0">
                <a:solidFill>
                  <a:srgbClr val="374D87"/>
                </a:solidFill>
                <a:latin typeface="Microsoft Yahei" pitchFamily="34" charset="0"/>
                <a:ea typeface="Microsoft Yahei" pitchFamily="34" charset="-122"/>
                <a:cs typeface="Microsoft Yahei" pitchFamily="34" charset="-120"/>
              </a:rPr>
              <a:t>舵机配置</a:t>
            </a:r>
            <a:endParaRPr lang="en-US" sz="1440" dirty="0"/>
          </a:p>
        </p:txBody>
      </p:sp>
      <p:sp>
        <p:nvSpPr>
          <p:cNvPr id="8" name="Text 6"/>
          <p:cNvSpPr/>
          <p:nvPr/>
        </p:nvSpPr>
        <p:spPr>
          <a:xfrm>
            <a:off x="3502092" y="1920279"/>
            <a:ext cx="2212848" cy="1280160"/>
          </a:xfrm>
          <a:prstGeom prst="rect">
            <a:avLst/>
          </a:prstGeom>
          <a:noFill/>
          <a:ln/>
        </p:spPr>
        <p:txBody>
          <a:bodyPr wrap="square" lIns="95250" tIns="95250" rIns="95250" bIns="95250" rtlCol="0" anchor="t">
            <a:spAutoFit/>
          </a:bodyPr>
          <a:lstStyle/>
          <a:p>
            <a:pPr marL="0" indent="0" algn="just">
              <a:lnSpc>
                <a:spcPct val="1125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采用5个MG996R舵机实现机械臂的多自由度运动，这些舵机的精确控制是实现复杂动作跟随功能的关键因素之一。</a:t>
            </a:r>
            <a:endParaRPr lang="en-US" sz="1440" dirty="0"/>
          </a:p>
        </p:txBody>
      </p:sp>
      <p:sp>
        <p:nvSpPr>
          <p:cNvPr id="9" name="Shape 7"/>
          <p:cNvSpPr/>
          <p:nvPr/>
        </p:nvSpPr>
        <p:spPr>
          <a:xfrm>
            <a:off x="3502092" y="1045921"/>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374D87"/>
          </a:solidFill>
          <a:ln/>
        </p:spPr>
        <p:txBody>
          <a:bodyPr/>
          <a:lstStyle/>
          <a:p>
            <a:endParaRPr lang="zh-CN" altLang="en-US"/>
          </a:p>
        </p:txBody>
      </p:sp>
      <p:sp>
        <p:nvSpPr>
          <p:cNvPr id="10" name="Text 8"/>
          <p:cNvSpPr/>
          <p:nvPr/>
        </p:nvSpPr>
        <p:spPr>
          <a:xfrm>
            <a:off x="3447228" y="1076047"/>
            <a:ext cx="517553" cy="365760"/>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Microsoft Yahei" pitchFamily="34" charset="0"/>
                <a:ea typeface="Microsoft Yahei" pitchFamily="34" charset="-122"/>
                <a:cs typeface="Microsoft Yahei" pitchFamily="34" charset="-120"/>
              </a:rPr>
              <a:t>02</a:t>
            </a:r>
            <a:endParaRPr lang="en-US" sz="1440" dirty="0"/>
          </a:p>
        </p:txBody>
      </p:sp>
      <p:sp>
        <p:nvSpPr>
          <p:cNvPr id="11" name="Text 9"/>
          <p:cNvSpPr/>
          <p:nvPr/>
        </p:nvSpPr>
        <p:spPr>
          <a:xfrm>
            <a:off x="6118036" y="1527087"/>
            <a:ext cx="2212848" cy="384048"/>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584" b="1" dirty="0">
                <a:solidFill>
                  <a:srgbClr val="374D87"/>
                </a:solidFill>
                <a:latin typeface="Microsoft Yahei" pitchFamily="34" charset="0"/>
                <a:ea typeface="Microsoft Yahei" pitchFamily="34" charset="-122"/>
                <a:cs typeface="Microsoft Yahei" pitchFamily="34" charset="-120"/>
              </a:rPr>
              <a:t>传感器集成</a:t>
            </a:r>
            <a:endParaRPr lang="en-US" sz="1440" dirty="0"/>
          </a:p>
        </p:txBody>
      </p:sp>
      <p:sp>
        <p:nvSpPr>
          <p:cNvPr id="12" name="Text 10"/>
          <p:cNvSpPr/>
          <p:nvPr/>
        </p:nvSpPr>
        <p:spPr>
          <a:xfrm>
            <a:off x="6118036" y="1920279"/>
            <a:ext cx="2212848" cy="1554480"/>
          </a:xfrm>
          <a:prstGeom prst="rect">
            <a:avLst/>
          </a:prstGeom>
          <a:noFill/>
          <a:ln/>
        </p:spPr>
        <p:txBody>
          <a:bodyPr wrap="square" lIns="95250" tIns="95250" rIns="95250" bIns="95250" rtlCol="0" anchor="t">
            <a:spAutoFit/>
          </a:bodyPr>
          <a:lstStyle/>
          <a:p>
            <a:pPr marL="0" indent="0" algn="just">
              <a:lnSpc>
                <a:spcPct val="1125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通过MPU6050六轴姿态传感器和FSR602压力传感器的集成，使得机械臂能够准确感知手部姿态和抓握力度，提高了整体的交互性和实用性。</a:t>
            </a:r>
            <a:endParaRPr lang="en-US" sz="1440" dirty="0"/>
          </a:p>
        </p:txBody>
      </p:sp>
      <p:sp>
        <p:nvSpPr>
          <p:cNvPr id="13" name="Shape 11"/>
          <p:cNvSpPr/>
          <p:nvPr/>
        </p:nvSpPr>
        <p:spPr>
          <a:xfrm>
            <a:off x="6118036" y="1045921"/>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374D87"/>
          </a:solidFill>
          <a:ln/>
        </p:spPr>
        <p:txBody>
          <a:bodyPr/>
          <a:lstStyle/>
          <a:p>
            <a:endParaRPr lang="zh-CN" altLang="en-US"/>
          </a:p>
        </p:txBody>
      </p:sp>
      <p:sp>
        <p:nvSpPr>
          <p:cNvPr id="14" name="Text 12"/>
          <p:cNvSpPr/>
          <p:nvPr/>
        </p:nvSpPr>
        <p:spPr>
          <a:xfrm>
            <a:off x="6090604" y="1076047"/>
            <a:ext cx="479885" cy="365760"/>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Microsoft Yahei" pitchFamily="34" charset="0"/>
                <a:ea typeface="Microsoft Yahei" pitchFamily="34" charset="-122"/>
                <a:cs typeface="Microsoft Yahei" pitchFamily="34" charset="-120"/>
              </a:rPr>
              <a:t>03</a:t>
            </a:r>
            <a:endParaRPr lang="en-US" sz="144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40164" y="100584"/>
            <a:ext cx="8509698" cy="67665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592" b="1" dirty="0">
                <a:solidFill>
                  <a:srgbClr val="152A62"/>
                </a:solidFill>
                <a:latin typeface="Microsoft Yahei" pitchFamily="34" charset="0"/>
                <a:ea typeface="Microsoft Yahei" pitchFamily="34" charset="-122"/>
                <a:cs typeface="Microsoft Yahei" pitchFamily="34" charset="-120"/>
              </a:rPr>
              <a:t>关键连接步骤</a:t>
            </a:r>
            <a:endParaRPr lang="en-US" sz="1440" dirty="0"/>
          </a:p>
        </p:txBody>
      </p:sp>
      <p:sp>
        <p:nvSpPr>
          <p:cNvPr id="3" name="Shape 1"/>
          <p:cNvSpPr/>
          <p:nvPr/>
        </p:nvSpPr>
        <p:spPr>
          <a:xfrm rot="2700000">
            <a:off x="844660" y="2788678"/>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1D5BFF">
              <a:alpha val="50000"/>
            </a:srgbClr>
          </a:solidFill>
          <a:ln/>
        </p:spPr>
        <p:txBody>
          <a:bodyPr/>
          <a:lstStyle/>
          <a:p>
            <a:endParaRPr lang="zh-CN" altLang="en-US"/>
          </a:p>
        </p:txBody>
      </p:sp>
      <p:sp>
        <p:nvSpPr>
          <p:cNvPr id="4" name="Shape 2"/>
          <p:cNvSpPr/>
          <p:nvPr/>
        </p:nvSpPr>
        <p:spPr>
          <a:xfrm rot="2700000">
            <a:off x="844660" y="1753483"/>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1D5BFF">
              <a:alpha val="50000"/>
            </a:srgbClr>
          </a:solidFill>
          <a:ln/>
        </p:spPr>
        <p:txBody>
          <a:bodyPr/>
          <a:lstStyle/>
          <a:p>
            <a:endParaRPr lang="zh-CN" altLang="en-US"/>
          </a:p>
        </p:txBody>
      </p:sp>
      <p:sp>
        <p:nvSpPr>
          <p:cNvPr id="5" name="Shape 3"/>
          <p:cNvSpPr/>
          <p:nvPr/>
        </p:nvSpPr>
        <p:spPr>
          <a:xfrm rot="2700000">
            <a:off x="844660" y="2290075"/>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374D87"/>
          </a:solidFill>
          <a:ln/>
        </p:spPr>
        <p:txBody>
          <a:bodyPr/>
          <a:lstStyle/>
          <a:p>
            <a:endParaRPr lang="zh-CN" altLang="en-US"/>
          </a:p>
        </p:txBody>
      </p:sp>
      <p:sp>
        <p:nvSpPr>
          <p:cNvPr id="6" name="Shape 4"/>
          <p:cNvSpPr/>
          <p:nvPr/>
        </p:nvSpPr>
        <p:spPr>
          <a:xfrm rot="2700000">
            <a:off x="844660" y="3319915"/>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374D87"/>
          </a:solidFill>
          <a:ln/>
        </p:spPr>
        <p:txBody>
          <a:bodyPr/>
          <a:lstStyle/>
          <a:p>
            <a:endParaRPr lang="zh-CN" altLang="en-US"/>
          </a:p>
        </p:txBody>
      </p:sp>
      <p:sp>
        <p:nvSpPr>
          <p:cNvPr id="7" name="Shape 5"/>
          <p:cNvSpPr/>
          <p:nvPr/>
        </p:nvSpPr>
        <p:spPr>
          <a:xfrm rot="2700000">
            <a:off x="844660" y="1216795"/>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374D87"/>
          </a:solidFill>
          <a:ln/>
        </p:spPr>
        <p:txBody>
          <a:bodyPr/>
          <a:lstStyle/>
          <a:p>
            <a:endParaRPr lang="zh-CN" altLang="en-US"/>
          </a:p>
        </p:txBody>
      </p:sp>
      <p:sp>
        <p:nvSpPr>
          <p:cNvPr id="8" name="Text 6"/>
          <p:cNvSpPr/>
          <p:nvPr/>
        </p:nvSpPr>
        <p:spPr>
          <a:xfrm>
            <a:off x="786369" y="2290075"/>
            <a:ext cx="683510" cy="566928"/>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016" b="1" dirty="0">
                <a:solidFill>
                  <a:srgbClr val="FFFFFF"/>
                </a:solidFill>
                <a:latin typeface="Microsoft Yahei" pitchFamily="34" charset="0"/>
                <a:ea typeface="Microsoft Yahei" pitchFamily="34" charset="-122"/>
                <a:cs typeface="Microsoft Yahei" pitchFamily="34" charset="-120"/>
              </a:rPr>
              <a:t>02</a:t>
            </a:r>
            <a:endParaRPr lang="en-US" sz="1440" dirty="0"/>
          </a:p>
        </p:txBody>
      </p:sp>
      <p:sp>
        <p:nvSpPr>
          <p:cNvPr id="9" name="Text 7"/>
          <p:cNvSpPr/>
          <p:nvPr/>
        </p:nvSpPr>
        <p:spPr>
          <a:xfrm>
            <a:off x="786369" y="3319915"/>
            <a:ext cx="683510" cy="566928"/>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016" b="1" dirty="0">
                <a:solidFill>
                  <a:srgbClr val="FFFFFF"/>
                </a:solidFill>
                <a:latin typeface="Microsoft Yahei" pitchFamily="34" charset="0"/>
                <a:ea typeface="Microsoft Yahei" pitchFamily="34" charset="-122"/>
                <a:cs typeface="Microsoft Yahei" pitchFamily="34" charset="-120"/>
              </a:rPr>
              <a:t>03</a:t>
            </a:r>
            <a:endParaRPr lang="en-US" sz="1440" dirty="0"/>
          </a:p>
        </p:txBody>
      </p:sp>
      <p:sp>
        <p:nvSpPr>
          <p:cNvPr id="10" name="Text 8"/>
          <p:cNvSpPr/>
          <p:nvPr/>
        </p:nvSpPr>
        <p:spPr>
          <a:xfrm>
            <a:off x="786369" y="1216795"/>
            <a:ext cx="683510" cy="566928"/>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016" b="1" dirty="0">
                <a:solidFill>
                  <a:srgbClr val="FFFFFF"/>
                </a:solidFill>
                <a:latin typeface="Microsoft Yahei" pitchFamily="34" charset="0"/>
                <a:ea typeface="Microsoft Yahei" pitchFamily="34" charset="-122"/>
                <a:cs typeface="Microsoft Yahei" pitchFamily="34" charset="-120"/>
              </a:rPr>
              <a:t>01</a:t>
            </a:r>
            <a:endParaRPr lang="en-US" sz="1440" dirty="0"/>
          </a:p>
        </p:txBody>
      </p:sp>
      <p:sp>
        <p:nvSpPr>
          <p:cNvPr id="11" name="Shape 9"/>
          <p:cNvSpPr/>
          <p:nvPr/>
        </p:nvSpPr>
        <p:spPr>
          <a:xfrm>
            <a:off x="1377951" y="1108896"/>
            <a:ext cx="7030578" cy="822960"/>
          </a:xfrm>
          <a:custGeom>
            <a:avLst/>
            <a:gdLst/>
            <a:ahLst/>
            <a:cxnLst/>
            <a:rect l="l" t="t" r="r" b="b"/>
            <a:pathLst>
              <a:path w="7030578" h="822960">
                <a:moveTo>
                  <a:pt x="102870" y="0"/>
                </a:moveTo>
                <a:moveTo>
                  <a:pt x="102870" y="0"/>
                </a:moveTo>
                <a:lnTo>
                  <a:pt x="6927708" y="0"/>
                </a:lnTo>
                <a:quadBezTo>
                  <a:pt x="7030578" y="0"/>
                  <a:pt x="7030578" y="102870"/>
                </a:quadBezTo>
                <a:lnTo>
                  <a:pt x="7030578" y="720090"/>
                </a:lnTo>
                <a:quadBezTo>
                  <a:pt x="7030578" y="822960"/>
                  <a:pt x="6927708" y="822960"/>
                </a:quadBezTo>
                <a:lnTo>
                  <a:pt x="102870" y="822960"/>
                </a:lnTo>
                <a:quadBezTo>
                  <a:pt x="0" y="822960"/>
                  <a:pt x="0" y="720090"/>
                </a:quadBezTo>
                <a:lnTo>
                  <a:pt x="0" y="102870"/>
                </a:lnTo>
                <a:quadBezTo>
                  <a:pt x="0" y="0"/>
                  <a:pt x="102870" y="0"/>
                </a:quadBezTo>
                <a:close/>
              </a:path>
            </a:pathLst>
          </a:custGeom>
          <a:solidFill>
            <a:srgbClr val="0084FF">
              <a:alpha val="0"/>
            </a:srgbClr>
          </a:solidFill>
          <a:ln w="19050">
            <a:solidFill>
              <a:srgbClr val="374D87"/>
            </a:solidFill>
            <a:prstDash val="solid"/>
          </a:ln>
        </p:spPr>
        <p:txBody>
          <a:bodyPr/>
          <a:lstStyle/>
          <a:p>
            <a:endParaRPr lang="zh-CN" altLang="en-US"/>
          </a:p>
        </p:txBody>
      </p:sp>
      <p:sp>
        <p:nvSpPr>
          <p:cNvPr id="12" name="Text 10"/>
          <p:cNvSpPr/>
          <p:nvPr/>
        </p:nvSpPr>
        <p:spPr>
          <a:xfrm>
            <a:off x="1529002" y="1296348"/>
            <a:ext cx="2377440" cy="44805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dirty="0">
                <a:solidFill>
                  <a:srgbClr val="647AB4"/>
                </a:solidFill>
                <a:latin typeface="Microsoft Yahei" pitchFamily="34" charset="0"/>
                <a:ea typeface="Microsoft Yahei" pitchFamily="34" charset="-122"/>
                <a:cs typeface="Microsoft Yahei" pitchFamily="34" charset="-120"/>
              </a:rPr>
              <a:t>传感器与主板的通信</a:t>
            </a:r>
            <a:endParaRPr lang="en-US" sz="1440" dirty="0"/>
          </a:p>
        </p:txBody>
      </p:sp>
      <p:sp>
        <p:nvSpPr>
          <p:cNvPr id="13" name="Text 11"/>
          <p:cNvSpPr/>
          <p:nvPr/>
        </p:nvSpPr>
        <p:spPr>
          <a:xfrm>
            <a:off x="3906614" y="1099752"/>
            <a:ext cx="4501915" cy="621792"/>
          </a:xfrm>
          <a:prstGeom prst="rect">
            <a:avLst/>
          </a:prstGeom>
          <a:noFill/>
          <a:ln/>
        </p:spPr>
        <p:txBody>
          <a:bodyPr wrap="square" lIns="95250" tIns="95250" rIns="95250" bIns="95250" rtlCol="0" anchor="t">
            <a:spAutoFit/>
          </a:bodyPr>
          <a:lstStyle/>
          <a:p>
            <a:pPr marL="0" indent="0">
              <a:lnSpc>
                <a:spcPct val="100000"/>
              </a:lnSpc>
              <a:buNone/>
            </a:pPr>
            <a:r>
              <a:rPr lang="en-US" sz="1152" dirty="0">
                <a:solidFill>
                  <a:srgbClr val="000000"/>
                </a:solidFill>
                <a:latin typeface="Microsoft Yahei" pitchFamily="34" charset="0"/>
                <a:ea typeface="Microsoft Yahei" pitchFamily="34" charset="-122"/>
                <a:cs typeface="Microsoft Yahei" pitchFamily="34" charset="-120"/>
              </a:rPr>
              <a:t>通过I2C接口实现MPU6050六轴姿态传感器与开发板的连接，确保数据传输的稳定性和实时性，为机械臂的精准控制提供基础。</a:t>
            </a:r>
            <a:endParaRPr lang="en-US" sz="1440" dirty="0"/>
          </a:p>
        </p:txBody>
      </p:sp>
      <p:sp>
        <p:nvSpPr>
          <p:cNvPr id="14" name="Shape 12"/>
          <p:cNvSpPr/>
          <p:nvPr/>
        </p:nvSpPr>
        <p:spPr>
          <a:xfrm>
            <a:off x="1377951" y="2181487"/>
            <a:ext cx="7038804" cy="822960"/>
          </a:xfrm>
          <a:custGeom>
            <a:avLst/>
            <a:gdLst/>
            <a:ahLst/>
            <a:cxnLst/>
            <a:rect l="l" t="t" r="r" b="b"/>
            <a:pathLst>
              <a:path w="7038804" h="822960">
                <a:moveTo>
                  <a:pt x="102870" y="0"/>
                </a:moveTo>
                <a:moveTo>
                  <a:pt x="102870" y="0"/>
                </a:moveTo>
                <a:lnTo>
                  <a:pt x="6935934" y="0"/>
                </a:lnTo>
                <a:quadBezTo>
                  <a:pt x="7038804" y="0"/>
                  <a:pt x="7038804" y="102870"/>
                </a:quadBezTo>
                <a:lnTo>
                  <a:pt x="7038804" y="720090"/>
                </a:lnTo>
                <a:quadBezTo>
                  <a:pt x="7038804" y="822960"/>
                  <a:pt x="6935934" y="822960"/>
                </a:quadBezTo>
                <a:lnTo>
                  <a:pt x="102870" y="822960"/>
                </a:lnTo>
                <a:quadBezTo>
                  <a:pt x="0" y="822960"/>
                  <a:pt x="0" y="720090"/>
                </a:quadBezTo>
                <a:lnTo>
                  <a:pt x="0" y="102870"/>
                </a:lnTo>
                <a:quadBezTo>
                  <a:pt x="0" y="0"/>
                  <a:pt x="102870" y="0"/>
                </a:quadBezTo>
                <a:close/>
              </a:path>
            </a:pathLst>
          </a:custGeom>
          <a:solidFill>
            <a:srgbClr val="FFFFFF">
              <a:alpha val="0"/>
            </a:srgbClr>
          </a:solidFill>
          <a:ln w="19050">
            <a:solidFill>
              <a:srgbClr val="374D87"/>
            </a:solidFill>
            <a:prstDash val="solid"/>
          </a:ln>
        </p:spPr>
        <p:txBody>
          <a:bodyPr/>
          <a:lstStyle/>
          <a:p>
            <a:endParaRPr lang="zh-CN" altLang="en-US"/>
          </a:p>
        </p:txBody>
      </p:sp>
      <p:sp>
        <p:nvSpPr>
          <p:cNvPr id="15" name="Shape 13"/>
          <p:cNvSpPr/>
          <p:nvPr/>
        </p:nvSpPr>
        <p:spPr>
          <a:xfrm>
            <a:off x="1377951" y="3212016"/>
            <a:ext cx="7030578" cy="822960"/>
          </a:xfrm>
          <a:custGeom>
            <a:avLst/>
            <a:gdLst/>
            <a:ahLst/>
            <a:cxnLst/>
            <a:rect l="l" t="t" r="r" b="b"/>
            <a:pathLst>
              <a:path w="7030578" h="822960">
                <a:moveTo>
                  <a:pt x="102870" y="0"/>
                </a:moveTo>
                <a:moveTo>
                  <a:pt x="102870" y="0"/>
                </a:moveTo>
                <a:lnTo>
                  <a:pt x="6927708" y="0"/>
                </a:lnTo>
                <a:quadBezTo>
                  <a:pt x="7030578" y="0"/>
                  <a:pt x="7030578" y="102870"/>
                </a:quadBezTo>
                <a:lnTo>
                  <a:pt x="7030578" y="720090"/>
                </a:lnTo>
                <a:quadBezTo>
                  <a:pt x="7030578" y="822960"/>
                  <a:pt x="6927708" y="822960"/>
                </a:quadBezTo>
                <a:lnTo>
                  <a:pt x="102870" y="822960"/>
                </a:lnTo>
                <a:quadBezTo>
                  <a:pt x="0" y="822960"/>
                  <a:pt x="0" y="720090"/>
                </a:quadBezTo>
                <a:lnTo>
                  <a:pt x="0" y="102870"/>
                </a:lnTo>
                <a:quadBezTo>
                  <a:pt x="0" y="0"/>
                  <a:pt x="102870" y="0"/>
                </a:quadBezTo>
                <a:close/>
              </a:path>
            </a:pathLst>
          </a:custGeom>
          <a:solidFill>
            <a:srgbClr val="FFFFFF">
              <a:alpha val="0"/>
            </a:srgbClr>
          </a:solidFill>
          <a:ln w="19050">
            <a:solidFill>
              <a:srgbClr val="374D87"/>
            </a:solidFill>
            <a:prstDash val="solid"/>
          </a:ln>
        </p:spPr>
        <p:txBody>
          <a:bodyPr/>
          <a:lstStyle/>
          <a:p>
            <a:endParaRPr lang="zh-CN" altLang="en-US"/>
          </a:p>
        </p:txBody>
      </p:sp>
      <p:sp>
        <p:nvSpPr>
          <p:cNvPr id="16" name="Text 14"/>
          <p:cNvSpPr/>
          <p:nvPr/>
        </p:nvSpPr>
        <p:spPr>
          <a:xfrm>
            <a:off x="1529002" y="2368939"/>
            <a:ext cx="2377440" cy="44805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dirty="0">
                <a:solidFill>
                  <a:srgbClr val="647AB4"/>
                </a:solidFill>
                <a:latin typeface="Microsoft Yahei" pitchFamily="34" charset="0"/>
                <a:ea typeface="Microsoft Yahei" pitchFamily="34" charset="-122"/>
                <a:cs typeface="Microsoft Yahei" pitchFamily="34" charset="-120"/>
              </a:rPr>
              <a:t>舵机信号线的正确接线</a:t>
            </a:r>
            <a:endParaRPr lang="en-US" sz="1440" dirty="0"/>
          </a:p>
        </p:txBody>
      </p:sp>
      <p:sp>
        <p:nvSpPr>
          <p:cNvPr id="17" name="Text 15"/>
          <p:cNvSpPr/>
          <p:nvPr/>
        </p:nvSpPr>
        <p:spPr>
          <a:xfrm>
            <a:off x="3906614" y="2172343"/>
            <a:ext cx="4501915" cy="841248"/>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将MG996R舵机的信号线连接到开发板的PWM引脚上，并注意颜色对应关系，确保每个舵机能够准确响应控制信号，实现预定动作。</a:t>
            </a:r>
            <a:endParaRPr lang="en-US" sz="1440" dirty="0"/>
          </a:p>
        </p:txBody>
      </p:sp>
      <p:sp>
        <p:nvSpPr>
          <p:cNvPr id="18" name="Text 16"/>
          <p:cNvSpPr/>
          <p:nvPr/>
        </p:nvSpPr>
        <p:spPr>
          <a:xfrm>
            <a:off x="1529174" y="3399468"/>
            <a:ext cx="2377440" cy="44805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dirty="0">
                <a:solidFill>
                  <a:srgbClr val="647AB4"/>
                </a:solidFill>
                <a:latin typeface="Microsoft Yahei" pitchFamily="34" charset="0"/>
                <a:ea typeface="Microsoft Yahei" pitchFamily="34" charset="-122"/>
                <a:cs typeface="Microsoft Yahei" pitchFamily="34" charset="-120"/>
              </a:rPr>
              <a:t>电源与地线的稳定供电</a:t>
            </a:r>
            <a:endParaRPr lang="en-US" sz="1440" dirty="0"/>
          </a:p>
        </p:txBody>
      </p:sp>
      <p:sp>
        <p:nvSpPr>
          <p:cNvPr id="19" name="Text 17"/>
          <p:cNvSpPr/>
          <p:nvPr/>
        </p:nvSpPr>
        <p:spPr>
          <a:xfrm>
            <a:off x="3908443" y="3202872"/>
            <a:ext cx="4500086" cy="621792"/>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在硬件搭建过程中，确保VCC和GND分别为舵机和传感器提供稳定的电源和地线连接，避免因供电不稳导致的性能问题或损坏。</a:t>
            </a:r>
            <a:endParaRPr lang="en-US" sz="144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234639" y="2066470"/>
            <a:ext cx="741298" cy="548640"/>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2880" b="1" dirty="0">
                <a:solidFill>
                  <a:srgbClr val="374D87"/>
                </a:solidFill>
                <a:latin typeface="Microsoft Yahei" pitchFamily="34" charset="0"/>
                <a:ea typeface="Microsoft Yahei" pitchFamily="34" charset="-122"/>
                <a:cs typeface="Microsoft Yahei" pitchFamily="34" charset="-120"/>
              </a:rPr>
              <a:t>03</a:t>
            </a:r>
            <a:endParaRPr lang="en-US" sz="1440" dirty="0"/>
          </a:p>
        </p:txBody>
      </p:sp>
      <p:sp>
        <p:nvSpPr>
          <p:cNvPr id="3" name="Text 1"/>
          <p:cNvSpPr/>
          <p:nvPr/>
        </p:nvSpPr>
        <p:spPr>
          <a:xfrm>
            <a:off x="2389151" y="1975030"/>
            <a:ext cx="6294179" cy="73152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880" b="1" dirty="0">
                <a:solidFill>
                  <a:srgbClr val="374D87"/>
                </a:solidFill>
                <a:latin typeface="Microsoft Yahei" pitchFamily="34" charset="0"/>
                <a:ea typeface="Microsoft Yahei" pitchFamily="34" charset="-122"/>
                <a:cs typeface="Microsoft Yahei" pitchFamily="34" charset="-120"/>
              </a:rPr>
              <a:t>编程与算法探索</a:t>
            </a:r>
            <a:endParaRPr lang="en-US" sz="144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40164" y="100584"/>
            <a:ext cx="8509698" cy="67665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592" b="1" dirty="0">
                <a:solidFill>
                  <a:srgbClr val="152A62"/>
                </a:solidFill>
                <a:latin typeface="Microsoft Yahei" pitchFamily="34" charset="0"/>
                <a:ea typeface="Microsoft Yahei" pitchFamily="34" charset="-122"/>
                <a:cs typeface="Microsoft Yahei" pitchFamily="34" charset="-120"/>
              </a:rPr>
              <a:t>核心代码片段</a:t>
            </a:r>
            <a:endParaRPr lang="en-US" sz="1440" dirty="0"/>
          </a:p>
        </p:txBody>
      </p:sp>
      <p:pic>
        <p:nvPicPr>
          <p:cNvPr id="4" name="图片 3">
            <a:extLst>
              <a:ext uri="{FF2B5EF4-FFF2-40B4-BE49-F238E27FC236}">
                <a16:creationId xmlns:a16="http://schemas.microsoft.com/office/drawing/2014/main" id="{B7D48F5A-AEAF-7911-AD6C-120D63244218}"/>
              </a:ext>
            </a:extLst>
          </p:cNvPr>
          <p:cNvPicPr>
            <a:picLocks noChangeAspect="1"/>
          </p:cNvPicPr>
          <p:nvPr/>
        </p:nvPicPr>
        <p:blipFill>
          <a:blip r:embed="rId4"/>
          <a:stretch>
            <a:fillRect/>
          </a:stretch>
        </p:blipFill>
        <p:spPr>
          <a:xfrm>
            <a:off x="2604491" y="50292"/>
            <a:ext cx="3981044" cy="504291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40164" y="100584"/>
            <a:ext cx="8509698" cy="67665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592" b="1" dirty="0">
                <a:solidFill>
                  <a:srgbClr val="152A62"/>
                </a:solidFill>
                <a:latin typeface="Microsoft Yahei" pitchFamily="34" charset="0"/>
                <a:ea typeface="Microsoft Yahei" pitchFamily="34" charset="-122"/>
                <a:cs typeface="Microsoft Yahei" pitchFamily="34" charset="-120"/>
              </a:rPr>
              <a:t>电路图</a:t>
            </a:r>
            <a:endParaRPr lang="en-US" sz="1440" dirty="0"/>
          </a:p>
        </p:txBody>
      </p:sp>
      <p:sp>
        <p:nvSpPr>
          <p:cNvPr id="3" name="Text 1"/>
          <p:cNvSpPr/>
          <p:nvPr/>
        </p:nvSpPr>
        <p:spPr>
          <a:xfrm>
            <a:off x="1903429" y="237744"/>
            <a:ext cx="2944001"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dirty="0">
                <a:solidFill>
                  <a:srgbClr val="374D87"/>
                </a:solidFill>
                <a:latin typeface="Microsoft Yahei" pitchFamily="34" charset="0"/>
                <a:ea typeface="Microsoft Yahei" pitchFamily="34" charset="-122"/>
                <a:cs typeface="Microsoft Yahei" pitchFamily="34" charset="-120"/>
              </a:rPr>
              <a:t>A开发板电路图</a:t>
            </a:r>
            <a:endParaRPr lang="en-US" sz="1440" dirty="0"/>
          </a:p>
        </p:txBody>
      </p:sp>
      <p:pic>
        <p:nvPicPr>
          <p:cNvPr id="5" name="图片 4" descr="图示, 示意图&#10;&#10;AI 生成的内容可能不正确。">
            <a:extLst>
              <a:ext uri="{FF2B5EF4-FFF2-40B4-BE49-F238E27FC236}">
                <a16:creationId xmlns:a16="http://schemas.microsoft.com/office/drawing/2014/main" id="{445A624A-20C8-F626-B377-A057E390230D}"/>
              </a:ext>
            </a:extLst>
          </p:cNvPr>
          <p:cNvPicPr>
            <a:picLocks noChangeAspect="1"/>
          </p:cNvPicPr>
          <p:nvPr/>
        </p:nvPicPr>
        <p:blipFill>
          <a:blip r:embed="rId4"/>
          <a:stretch>
            <a:fillRect/>
          </a:stretch>
        </p:blipFill>
        <p:spPr>
          <a:xfrm>
            <a:off x="806293" y="777240"/>
            <a:ext cx="7373758" cy="380447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40164" y="100584"/>
            <a:ext cx="8509698" cy="67665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592" b="1" dirty="0">
                <a:solidFill>
                  <a:srgbClr val="152A62"/>
                </a:solidFill>
                <a:latin typeface="Microsoft Yahei" pitchFamily="34" charset="0"/>
                <a:ea typeface="Microsoft Yahei" pitchFamily="34" charset="-122"/>
                <a:cs typeface="Microsoft Yahei" pitchFamily="34" charset="-120"/>
              </a:rPr>
              <a:t>电路图</a:t>
            </a:r>
            <a:endParaRPr lang="en-US" sz="1440" dirty="0"/>
          </a:p>
        </p:txBody>
      </p:sp>
      <p:sp>
        <p:nvSpPr>
          <p:cNvPr id="3" name="Text 1"/>
          <p:cNvSpPr/>
          <p:nvPr/>
        </p:nvSpPr>
        <p:spPr>
          <a:xfrm>
            <a:off x="1903429" y="237744"/>
            <a:ext cx="2944001"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dirty="0">
                <a:solidFill>
                  <a:srgbClr val="374D87"/>
                </a:solidFill>
                <a:latin typeface="Microsoft Yahei" pitchFamily="34" charset="0"/>
                <a:ea typeface="Microsoft Yahei" pitchFamily="34" charset="-122"/>
                <a:cs typeface="Microsoft Yahei" pitchFamily="34" charset="-120"/>
              </a:rPr>
              <a:t>B开发板电路图</a:t>
            </a:r>
            <a:endParaRPr lang="en-US" sz="1440" dirty="0"/>
          </a:p>
        </p:txBody>
      </p:sp>
      <p:pic>
        <p:nvPicPr>
          <p:cNvPr id="5" name="图片 4" descr="图示, 示意图&#10;&#10;AI 生成的内容可能不正确。">
            <a:extLst>
              <a:ext uri="{FF2B5EF4-FFF2-40B4-BE49-F238E27FC236}">
                <a16:creationId xmlns:a16="http://schemas.microsoft.com/office/drawing/2014/main" id="{E67A16D1-C3D6-A144-3564-619BE1FEE8E0}"/>
              </a:ext>
            </a:extLst>
          </p:cNvPr>
          <p:cNvPicPr>
            <a:picLocks noChangeAspect="1"/>
          </p:cNvPicPr>
          <p:nvPr/>
        </p:nvPicPr>
        <p:blipFill>
          <a:blip r:embed="rId4"/>
          <a:stretch>
            <a:fillRect/>
          </a:stretch>
        </p:blipFill>
        <p:spPr>
          <a:xfrm>
            <a:off x="646877" y="704396"/>
            <a:ext cx="7896272" cy="429650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40164" y="100584"/>
            <a:ext cx="8509698" cy="67665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592" b="1" dirty="0">
                <a:solidFill>
                  <a:srgbClr val="152A62"/>
                </a:solidFill>
                <a:latin typeface="Microsoft Yahei" pitchFamily="34" charset="0"/>
                <a:ea typeface="Microsoft Yahei" pitchFamily="34" charset="-122"/>
                <a:cs typeface="Microsoft Yahei" pitchFamily="34" charset="-120"/>
              </a:rPr>
              <a:t>调试经验</a:t>
            </a:r>
            <a:endParaRPr lang="en-US" sz="1440" dirty="0"/>
          </a:p>
        </p:txBody>
      </p:sp>
      <p:sp>
        <p:nvSpPr>
          <p:cNvPr id="3" name="Shape 1"/>
          <p:cNvSpPr/>
          <p:nvPr/>
        </p:nvSpPr>
        <p:spPr>
          <a:xfrm>
            <a:off x="5510252" y="2264253"/>
            <a:ext cx="2689524" cy="445315"/>
          </a:xfrm>
          <a:custGeom>
            <a:avLst/>
            <a:gdLst/>
            <a:ahLst/>
            <a:cxnLst/>
            <a:rect l="l" t="t" r="r" b="b"/>
            <a:pathLst>
              <a:path w="2689524" h="445315">
                <a:moveTo>
                  <a:pt x="0" y="0"/>
                </a:moveTo>
                <a:moveTo>
                  <a:pt x="0" y="0"/>
                </a:moveTo>
                <a:lnTo>
                  <a:pt x="2689524" y="0"/>
                </a:lnTo>
                <a:lnTo>
                  <a:pt x="2689524" y="445315"/>
                </a:lnTo>
                <a:lnTo>
                  <a:pt x="0" y="445315"/>
                </a:lnTo>
                <a:close/>
              </a:path>
            </a:pathLst>
          </a:custGeom>
          <a:solidFill>
            <a:srgbClr val="1D5BFF"/>
          </a:solidFill>
          <a:ln/>
        </p:spPr>
        <p:txBody>
          <a:bodyPr/>
          <a:lstStyle/>
          <a:p>
            <a:endParaRPr lang="zh-CN" altLang="en-US"/>
          </a:p>
        </p:txBody>
      </p:sp>
      <p:sp>
        <p:nvSpPr>
          <p:cNvPr id="4" name="Shape 2"/>
          <p:cNvSpPr/>
          <p:nvPr/>
        </p:nvSpPr>
        <p:spPr>
          <a:xfrm rot="-8100000">
            <a:off x="7748355" y="2055442"/>
            <a:ext cx="731520" cy="731520"/>
          </a:xfrm>
          <a:custGeom>
            <a:avLst/>
            <a:gdLst/>
            <a:ahLst/>
            <a:cxnLst/>
            <a:rect l="l" t="t" r="r" b="b"/>
            <a:pathLst>
              <a:path w="731520" h="731520">
                <a:moveTo>
                  <a:pt x="0" y="0"/>
                </a:moveTo>
                <a:moveTo>
                  <a:pt x="0" y="0"/>
                </a:moveTo>
                <a:lnTo>
                  <a:pt x="0" y="731520"/>
                </a:lnTo>
                <a:lnTo>
                  <a:pt x="731520" y="731520"/>
                </a:lnTo>
                <a:close/>
              </a:path>
            </a:pathLst>
          </a:custGeom>
          <a:solidFill>
            <a:srgbClr val="1D5BFF"/>
          </a:solidFill>
          <a:ln/>
        </p:spPr>
        <p:txBody>
          <a:bodyPr/>
          <a:lstStyle/>
          <a:p>
            <a:endParaRPr lang="zh-CN" altLang="en-US"/>
          </a:p>
        </p:txBody>
      </p:sp>
      <p:sp>
        <p:nvSpPr>
          <p:cNvPr id="5" name="Shape 3"/>
          <p:cNvSpPr/>
          <p:nvPr/>
        </p:nvSpPr>
        <p:spPr>
          <a:xfrm>
            <a:off x="512622" y="1319563"/>
            <a:ext cx="7687154" cy="576734"/>
          </a:xfrm>
          <a:custGeom>
            <a:avLst/>
            <a:gdLst/>
            <a:ahLst/>
            <a:cxnLst/>
            <a:rect l="l" t="t" r="r" b="b"/>
            <a:pathLst>
              <a:path w="7687154" h="576734">
                <a:moveTo>
                  <a:pt x="0" y="0"/>
                </a:moveTo>
                <a:moveTo>
                  <a:pt x="0" y="0"/>
                </a:moveTo>
                <a:lnTo>
                  <a:pt x="7687154" y="0"/>
                </a:lnTo>
                <a:lnTo>
                  <a:pt x="7687154" y="576734"/>
                </a:lnTo>
                <a:lnTo>
                  <a:pt x="0" y="576734"/>
                </a:lnTo>
                <a:close/>
              </a:path>
            </a:pathLst>
          </a:custGeom>
          <a:solidFill>
            <a:srgbClr val="1D5BFF"/>
          </a:solidFill>
          <a:ln/>
        </p:spPr>
        <p:txBody>
          <a:bodyPr/>
          <a:lstStyle/>
          <a:p>
            <a:endParaRPr lang="zh-CN" altLang="en-US"/>
          </a:p>
        </p:txBody>
      </p:sp>
      <p:sp>
        <p:nvSpPr>
          <p:cNvPr id="6" name="Shape 4"/>
          <p:cNvSpPr/>
          <p:nvPr/>
        </p:nvSpPr>
        <p:spPr>
          <a:xfrm rot="-8100000">
            <a:off x="7739211" y="1242170"/>
            <a:ext cx="731520" cy="731520"/>
          </a:xfrm>
          <a:custGeom>
            <a:avLst/>
            <a:gdLst/>
            <a:ahLst/>
            <a:cxnLst/>
            <a:rect l="l" t="t" r="r" b="b"/>
            <a:pathLst>
              <a:path w="731520" h="731520">
                <a:moveTo>
                  <a:pt x="0" y="0"/>
                </a:moveTo>
                <a:moveTo>
                  <a:pt x="0" y="0"/>
                </a:moveTo>
                <a:lnTo>
                  <a:pt x="0" y="731520"/>
                </a:lnTo>
                <a:lnTo>
                  <a:pt x="731520" y="731520"/>
                </a:lnTo>
                <a:close/>
              </a:path>
            </a:pathLst>
          </a:custGeom>
          <a:solidFill>
            <a:srgbClr val="1D5BFF"/>
          </a:solidFill>
          <a:ln/>
        </p:spPr>
        <p:txBody>
          <a:bodyPr/>
          <a:lstStyle/>
          <a:p>
            <a:endParaRPr lang="zh-CN" altLang="en-US"/>
          </a:p>
        </p:txBody>
      </p:sp>
      <p:sp>
        <p:nvSpPr>
          <p:cNvPr id="7" name="Shape 5"/>
          <p:cNvSpPr/>
          <p:nvPr/>
        </p:nvSpPr>
        <p:spPr>
          <a:xfrm rot="-8100000">
            <a:off x="7730067" y="1610126"/>
            <a:ext cx="731520" cy="731520"/>
          </a:xfrm>
          <a:custGeom>
            <a:avLst/>
            <a:gdLst/>
            <a:ahLst/>
            <a:cxnLst/>
            <a:rect l="l" t="t" r="r" b="b"/>
            <a:pathLst>
              <a:path w="731520" h="731520">
                <a:moveTo>
                  <a:pt x="0" y="0"/>
                </a:moveTo>
                <a:moveTo>
                  <a:pt x="0" y="0"/>
                </a:moveTo>
                <a:lnTo>
                  <a:pt x="0" y="731520"/>
                </a:lnTo>
                <a:lnTo>
                  <a:pt x="731520" y="731520"/>
                </a:lnTo>
                <a:close/>
              </a:path>
            </a:pathLst>
          </a:custGeom>
          <a:solidFill>
            <a:srgbClr val="374D87"/>
          </a:solidFill>
          <a:ln/>
        </p:spPr>
        <p:txBody>
          <a:bodyPr/>
          <a:lstStyle/>
          <a:p>
            <a:endParaRPr lang="zh-CN" altLang="en-US"/>
          </a:p>
        </p:txBody>
      </p:sp>
      <p:sp>
        <p:nvSpPr>
          <p:cNvPr id="8" name="Shape 6"/>
          <p:cNvSpPr/>
          <p:nvPr/>
        </p:nvSpPr>
        <p:spPr>
          <a:xfrm>
            <a:off x="521766" y="1903939"/>
            <a:ext cx="2511105" cy="1682799"/>
          </a:xfrm>
          <a:custGeom>
            <a:avLst/>
            <a:gdLst/>
            <a:ahLst/>
            <a:cxnLst/>
            <a:rect l="l" t="t" r="r" b="b"/>
            <a:pathLst>
              <a:path w="2511105" h="1682799">
                <a:moveTo>
                  <a:pt x="0" y="0"/>
                </a:moveTo>
                <a:moveTo>
                  <a:pt x="0" y="0"/>
                </a:moveTo>
                <a:lnTo>
                  <a:pt x="2511105" y="0"/>
                </a:lnTo>
                <a:lnTo>
                  <a:pt x="2511105" y="1682799"/>
                </a:lnTo>
                <a:lnTo>
                  <a:pt x="0" y="1682799"/>
                </a:lnTo>
                <a:close/>
              </a:path>
            </a:pathLst>
          </a:custGeom>
          <a:solidFill>
            <a:srgbClr val="A2E5B9">
              <a:alpha val="0"/>
            </a:srgbClr>
          </a:solidFill>
          <a:ln w="19050">
            <a:solidFill>
              <a:srgbClr val="1D5BFF"/>
            </a:solidFill>
            <a:prstDash val="solid"/>
          </a:ln>
        </p:spPr>
        <p:txBody>
          <a:bodyPr/>
          <a:lstStyle/>
          <a:p>
            <a:endParaRPr lang="zh-CN" altLang="en-US"/>
          </a:p>
        </p:txBody>
      </p:sp>
      <p:sp>
        <p:nvSpPr>
          <p:cNvPr id="9" name="Shape 7"/>
          <p:cNvSpPr/>
          <p:nvPr/>
        </p:nvSpPr>
        <p:spPr>
          <a:xfrm>
            <a:off x="3030749" y="2264253"/>
            <a:ext cx="2488647" cy="1682799"/>
          </a:xfrm>
          <a:custGeom>
            <a:avLst/>
            <a:gdLst/>
            <a:ahLst/>
            <a:cxnLst/>
            <a:rect l="l" t="t" r="r" b="b"/>
            <a:pathLst>
              <a:path w="2488647" h="1682799">
                <a:moveTo>
                  <a:pt x="0" y="0"/>
                </a:moveTo>
                <a:moveTo>
                  <a:pt x="0" y="0"/>
                </a:moveTo>
                <a:lnTo>
                  <a:pt x="2488647" y="0"/>
                </a:lnTo>
                <a:lnTo>
                  <a:pt x="2488647" y="1682799"/>
                </a:lnTo>
                <a:lnTo>
                  <a:pt x="0" y="1682799"/>
                </a:lnTo>
                <a:close/>
              </a:path>
            </a:pathLst>
          </a:custGeom>
          <a:solidFill>
            <a:srgbClr val="A2E5B9">
              <a:alpha val="0"/>
            </a:srgbClr>
          </a:solidFill>
          <a:ln w="19050">
            <a:solidFill>
              <a:srgbClr val="374D87"/>
            </a:solidFill>
            <a:prstDash val="solid"/>
          </a:ln>
        </p:spPr>
        <p:txBody>
          <a:bodyPr/>
          <a:lstStyle/>
          <a:p>
            <a:endParaRPr lang="zh-CN" altLang="en-US"/>
          </a:p>
        </p:txBody>
      </p:sp>
      <p:sp>
        <p:nvSpPr>
          <p:cNvPr id="10" name="Shape 8"/>
          <p:cNvSpPr/>
          <p:nvPr/>
        </p:nvSpPr>
        <p:spPr>
          <a:xfrm>
            <a:off x="5519396" y="2709569"/>
            <a:ext cx="2591353" cy="1682799"/>
          </a:xfrm>
          <a:custGeom>
            <a:avLst/>
            <a:gdLst/>
            <a:ahLst/>
            <a:cxnLst/>
            <a:rect l="l" t="t" r="r" b="b"/>
            <a:pathLst>
              <a:path w="2591353" h="1682799">
                <a:moveTo>
                  <a:pt x="0" y="0"/>
                </a:moveTo>
                <a:moveTo>
                  <a:pt x="0" y="0"/>
                </a:moveTo>
                <a:lnTo>
                  <a:pt x="2591353" y="0"/>
                </a:lnTo>
                <a:lnTo>
                  <a:pt x="2591353" y="1682799"/>
                </a:lnTo>
                <a:lnTo>
                  <a:pt x="0" y="1682799"/>
                </a:lnTo>
                <a:close/>
              </a:path>
            </a:pathLst>
          </a:custGeom>
          <a:solidFill>
            <a:srgbClr val="A2E5B9">
              <a:alpha val="0"/>
            </a:srgbClr>
          </a:solidFill>
          <a:ln w="19050">
            <a:solidFill>
              <a:srgbClr val="1D5BFF"/>
            </a:solidFill>
            <a:prstDash val="solid"/>
          </a:ln>
        </p:spPr>
        <p:txBody>
          <a:bodyPr/>
          <a:lstStyle/>
          <a:p>
            <a:endParaRPr lang="zh-CN" altLang="en-US"/>
          </a:p>
        </p:txBody>
      </p:sp>
      <p:sp>
        <p:nvSpPr>
          <p:cNvPr id="11" name="Text 9"/>
          <p:cNvSpPr/>
          <p:nvPr/>
        </p:nvSpPr>
        <p:spPr>
          <a:xfrm>
            <a:off x="602401" y="1406762"/>
            <a:ext cx="2430470"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dirty="0">
                <a:solidFill>
                  <a:srgbClr val="FFFFFF"/>
                </a:solidFill>
                <a:latin typeface="Microsoft Yahei" pitchFamily="34" charset="0"/>
                <a:ea typeface="Microsoft Yahei" pitchFamily="34" charset="-122"/>
                <a:cs typeface="Microsoft Yahei" pitchFamily="34" charset="-120"/>
              </a:rPr>
              <a:t>舵机抖动问题解决</a:t>
            </a:r>
            <a:endParaRPr lang="en-US" sz="1440" dirty="0"/>
          </a:p>
        </p:txBody>
      </p:sp>
      <p:sp>
        <p:nvSpPr>
          <p:cNvPr id="12" name="Text 10"/>
          <p:cNvSpPr/>
          <p:nvPr/>
        </p:nvSpPr>
        <p:spPr>
          <a:xfrm>
            <a:off x="512622" y="1864695"/>
            <a:ext cx="2501961" cy="1207008"/>
          </a:xfrm>
          <a:prstGeom prst="rect">
            <a:avLst/>
          </a:prstGeom>
          <a:noFill/>
          <a:ln/>
        </p:spPr>
        <p:txBody>
          <a:bodyPr wrap="square" lIns="95250" tIns="95250" rIns="95250" bIns="95250" rtlCol="0" anchor="t">
            <a:spAutoFit/>
          </a:bodyPr>
          <a:lstStyle/>
          <a:p>
            <a:pPr marL="0" indent="0" algn="just">
              <a:lnSpc>
                <a:spcPct val="1008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在调试过程中，遇到舵机抖动的问题，通过增加20ms的延时来稳定信号，有效解决了机械臂动作不稳定的情况。</a:t>
            </a:r>
            <a:endParaRPr lang="en-US" sz="1440" dirty="0"/>
          </a:p>
        </p:txBody>
      </p:sp>
      <p:sp>
        <p:nvSpPr>
          <p:cNvPr id="13" name="Text 11"/>
          <p:cNvSpPr/>
          <p:nvPr/>
        </p:nvSpPr>
        <p:spPr>
          <a:xfrm>
            <a:off x="3017435" y="2264253"/>
            <a:ext cx="2501961" cy="1207008"/>
          </a:xfrm>
          <a:prstGeom prst="rect">
            <a:avLst/>
          </a:prstGeom>
          <a:noFill/>
          <a:ln/>
        </p:spPr>
        <p:txBody>
          <a:bodyPr wrap="square" lIns="95250" tIns="95250" rIns="95250" bIns="95250" rtlCol="0" anchor="t">
            <a:spAutoFit/>
          </a:bodyPr>
          <a:lstStyle/>
          <a:p>
            <a:pPr marL="0" indent="0" algn="just">
              <a:lnSpc>
                <a:spcPct val="1008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面对MPU6050六轴姿态传感器的数据漂移问题，采用滑动平均滤波法进行处理，确保了传感器数据的准确性和稳定性。</a:t>
            </a:r>
            <a:endParaRPr lang="en-US" sz="1440" dirty="0"/>
          </a:p>
        </p:txBody>
      </p:sp>
      <p:sp>
        <p:nvSpPr>
          <p:cNvPr id="14" name="Text 12"/>
          <p:cNvSpPr/>
          <p:nvPr/>
        </p:nvSpPr>
        <p:spPr>
          <a:xfrm>
            <a:off x="5510252" y="2307233"/>
            <a:ext cx="2430470"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dirty="0">
                <a:solidFill>
                  <a:srgbClr val="FFFFFF"/>
                </a:solidFill>
                <a:latin typeface="Microsoft Yahei" pitchFamily="34" charset="0"/>
                <a:ea typeface="Microsoft Yahei" pitchFamily="34" charset="-122"/>
                <a:cs typeface="Microsoft Yahei" pitchFamily="34" charset="-120"/>
              </a:rPr>
              <a:t>电路连接优化</a:t>
            </a:r>
            <a:endParaRPr lang="en-US" sz="1440" dirty="0"/>
          </a:p>
        </p:txBody>
      </p:sp>
      <p:sp>
        <p:nvSpPr>
          <p:cNvPr id="15" name="Text 13"/>
          <p:cNvSpPr/>
          <p:nvPr/>
        </p:nvSpPr>
        <p:spPr>
          <a:xfrm>
            <a:off x="5519396" y="2709569"/>
            <a:ext cx="2501961" cy="1207008"/>
          </a:xfrm>
          <a:prstGeom prst="rect">
            <a:avLst/>
          </a:prstGeom>
          <a:noFill/>
          <a:ln/>
        </p:spPr>
        <p:txBody>
          <a:bodyPr wrap="square" lIns="95250" tIns="95250" rIns="95250" bIns="95250" rtlCol="0" anchor="t">
            <a:spAutoFit/>
          </a:bodyPr>
          <a:lstStyle/>
          <a:p>
            <a:pPr marL="0" indent="0" algn="just">
              <a:lnSpc>
                <a:spcPct val="1008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在硬件搭建过程中，对电路连接进行了优化，确保了传感器与主板之间的通信顺畅，提高了整个系统的运行效率。</a:t>
            </a:r>
            <a:endParaRPr lang="en-US" sz="1440" dirty="0"/>
          </a:p>
        </p:txBody>
      </p:sp>
      <p:sp>
        <p:nvSpPr>
          <p:cNvPr id="16" name="Shape 14"/>
          <p:cNvSpPr/>
          <p:nvPr/>
        </p:nvSpPr>
        <p:spPr>
          <a:xfrm>
            <a:off x="3023727" y="1687519"/>
            <a:ext cx="5176049" cy="576734"/>
          </a:xfrm>
          <a:custGeom>
            <a:avLst/>
            <a:gdLst/>
            <a:ahLst/>
            <a:cxnLst/>
            <a:rect l="l" t="t" r="r" b="b"/>
            <a:pathLst>
              <a:path w="5176049" h="576734">
                <a:moveTo>
                  <a:pt x="0" y="0"/>
                </a:moveTo>
                <a:moveTo>
                  <a:pt x="0" y="0"/>
                </a:moveTo>
                <a:lnTo>
                  <a:pt x="5176049" y="0"/>
                </a:lnTo>
                <a:lnTo>
                  <a:pt x="5176049" y="576734"/>
                </a:lnTo>
                <a:lnTo>
                  <a:pt x="0" y="576734"/>
                </a:lnTo>
                <a:close/>
              </a:path>
            </a:pathLst>
          </a:custGeom>
          <a:solidFill>
            <a:srgbClr val="374D87"/>
          </a:solidFill>
          <a:ln/>
        </p:spPr>
        <p:txBody>
          <a:bodyPr/>
          <a:lstStyle/>
          <a:p>
            <a:endParaRPr lang="zh-CN" altLang="en-US"/>
          </a:p>
        </p:txBody>
      </p:sp>
      <p:sp>
        <p:nvSpPr>
          <p:cNvPr id="17" name="Text 15"/>
          <p:cNvSpPr/>
          <p:nvPr/>
        </p:nvSpPr>
        <p:spPr>
          <a:xfrm>
            <a:off x="3014583" y="1774718"/>
            <a:ext cx="2430470"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dirty="0">
                <a:solidFill>
                  <a:srgbClr val="FFFFFF"/>
                </a:solidFill>
                <a:latin typeface="Microsoft Yahei" pitchFamily="34" charset="0"/>
                <a:ea typeface="Microsoft Yahei" pitchFamily="34" charset="-122"/>
                <a:cs typeface="Microsoft Yahei" pitchFamily="34" charset="-120"/>
              </a:rPr>
              <a:t>传感器数据漂移处理</a:t>
            </a:r>
            <a:endParaRPr lang="en-US" sz="144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234639" y="2066470"/>
            <a:ext cx="741298" cy="548640"/>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2880" b="1" dirty="0">
                <a:solidFill>
                  <a:srgbClr val="374D87"/>
                </a:solidFill>
                <a:latin typeface="Microsoft Yahei" pitchFamily="34" charset="0"/>
                <a:ea typeface="Microsoft Yahei" pitchFamily="34" charset="-122"/>
                <a:cs typeface="Microsoft Yahei" pitchFamily="34" charset="-120"/>
              </a:rPr>
              <a:t>04</a:t>
            </a:r>
            <a:endParaRPr lang="en-US" sz="1440" dirty="0"/>
          </a:p>
        </p:txBody>
      </p:sp>
      <p:sp>
        <p:nvSpPr>
          <p:cNvPr id="3" name="Text 1"/>
          <p:cNvSpPr/>
          <p:nvPr/>
        </p:nvSpPr>
        <p:spPr>
          <a:xfrm>
            <a:off x="2389151" y="1975030"/>
            <a:ext cx="6294179" cy="73152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880" b="1" dirty="0">
                <a:solidFill>
                  <a:srgbClr val="374D87"/>
                </a:solidFill>
                <a:latin typeface="Microsoft Yahei" pitchFamily="34" charset="0"/>
                <a:ea typeface="Microsoft Yahei" pitchFamily="34" charset="-122"/>
                <a:cs typeface="Microsoft Yahei" pitchFamily="34" charset="-120"/>
              </a:rPr>
              <a:t>关键技术问题与解决</a:t>
            </a:r>
            <a:endParaRPr lang="en-US" sz="144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40164" y="100584"/>
            <a:ext cx="8509698" cy="67665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592" b="1" dirty="0">
                <a:solidFill>
                  <a:srgbClr val="152A62"/>
                </a:solidFill>
                <a:latin typeface="Microsoft Yahei" pitchFamily="34" charset="0"/>
                <a:ea typeface="Microsoft Yahei" pitchFamily="34" charset="-122"/>
                <a:cs typeface="Microsoft Yahei" pitchFamily="34" charset="-120"/>
              </a:rPr>
              <a:t>动作延迟问题</a:t>
            </a:r>
            <a:endParaRPr lang="en-US" sz="1440" dirty="0"/>
          </a:p>
        </p:txBody>
      </p:sp>
      <p:sp>
        <p:nvSpPr>
          <p:cNvPr id="3" name="Shape 1"/>
          <p:cNvSpPr/>
          <p:nvPr/>
        </p:nvSpPr>
        <p:spPr>
          <a:xfrm>
            <a:off x="5510252" y="2264253"/>
            <a:ext cx="2689524" cy="445315"/>
          </a:xfrm>
          <a:custGeom>
            <a:avLst/>
            <a:gdLst/>
            <a:ahLst/>
            <a:cxnLst/>
            <a:rect l="l" t="t" r="r" b="b"/>
            <a:pathLst>
              <a:path w="2689524" h="445315">
                <a:moveTo>
                  <a:pt x="0" y="0"/>
                </a:moveTo>
                <a:moveTo>
                  <a:pt x="0" y="0"/>
                </a:moveTo>
                <a:lnTo>
                  <a:pt x="2689524" y="0"/>
                </a:lnTo>
                <a:lnTo>
                  <a:pt x="2689524" y="445315"/>
                </a:lnTo>
                <a:lnTo>
                  <a:pt x="0" y="445315"/>
                </a:lnTo>
                <a:close/>
              </a:path>
            </a:pathLst>
          </a:custGeom>
          <a:solidFill>
            <a:srgbClr val="1D5BFF"/>
          </a:solidFill>
          <a:ln/>
        </p:spPr>
        <p:txBody>
          <a:bodyPr/>
          <a:lstStyle/>
          <a:p>
            <a:endParaRPr lang="zh-CN" altLang="en-US"/>
          </a:p>
        </p:txBody>
      </p:sp>
      <p:sp>
        <p:nvSpPr>
          <p:cNvPr id="4" name="Shape 2"/>
          <p:cNvSpPr/>
          <p:nvPr/>
        </p:nvSpPr>
        <p:spPr>
          <a:xfrm rot="-8100000">
            <a:off x="7748355" y="2055442"/>
            <a:ext cx="731520" cy="731520"/>
          </a:xfrm>
          <a:custGeom>
            <a:avLst/>
            <a:gdLst/>
            <a:ahLst/>
            <a:cxnLst/>
            <a:rect l="l" t="t" r="r" b="b"/>
            <a:pathLst>
              <a:path w="731520" h="731520">
                <a:moveTo>
                  <a:pt x="0" y="0"/>
                </a:moveTo>
                <a:moveTo>
                  <a:pt x="0" y="0"/>
                </a:moveTo>
                <a:lnTo>
                  <a:pt x="0" y="731520"/>
                </a:lnTo>
                <a:lnTo>
                  <a:pt x="731520" y="731520"/>
                </a:lnTo>
                <a:close/>
              </a:path>
            </a:pathLst>
          </a:custGeom>
          <a:solidFill>
            <a:srgbClr val="1D5BFF"/>
          </a:solidFill>
          <a:ln/>
        </p:spPr>
        <p:txBody>
          <a:bodyPr/>
          <a:lstStyle/>
          <a:p>
            <a:endParaRPr lang="zh-CN" altLang="en-US"/>
          </a:p>
        </p:txBody>
      </p:sp>
      <p:sp>
        <p:nvSpPr>
          <p:cNvPr id="5" name="Shape 3"/>
          <p:cNvSpPr/>
          <p:nvPr/>
        </p:nvSpPr>
        <p:spPr>
          <a:xfrm>
            <a:off x="512622" y="1319563"/>
            <a:ext cx="7687154" cy="576734"/>
          </a:xfrm>
          <a:custGeom>
            <a:avLst/>
            <a:gdLst/>
            <a:ahLst/>
            <a:cxnLst/>
            <a:rect l="l" t="t" r="r" b="b"/>
            <a:pathLst>
              <a:path w="7687154" h="576734">
                <a:moveTo>
                  <a:pt x="0" y="0"/>
                </a:moveTo>
                <a:moveTo>
                  <a:pt x="0" y="0"/>
                </a:moveTo>
                <a:lnTo>
                  <a:pt x="7687154" y="0"/>
                </a:lnTo>
                <a:lnTo>
                  <a:pt x="7687154" y="576734"/>
                </a:lnTo>
                <a:lnTo>
                  <a:pt x="0" y="576734"/>
                </a:lnTo>
                <a:close/>
              </a:path>
            </a:pathLst>
          </a:custGeom>
          <a:solidFill>
            <a:srgbClr val="1D5BFF"/>
          </a:solidFill>
          <a:ln/>
        </p:spPr>
        <p:txBody>
          <a:bodyPr/>
          <a:lstStyle/>
          <a:p>
            <a:endParaRPr lang="zh-CN" altLang="en-US"/>
          </a:p>
        </p:txBody>
      </p:sp>
      <p:sp>
        <p:nvSpPr>
          <p:cNvPr id="6" name="Shape 4"/>
          <p:cNvSpPr/>
          <p:nvPr/>
        </p:nvSpPr>
        <p:spPr>
          <a:xfrm rot="-8100000">
            <a:off x="7739211" y="1242170"/>
            <a:ext cx="731520" cy="731520"/>
          </a:xfrm>
          <a:custGeom>
            <a:avLst/>
            <a:gdLst/>
            <a:ahLst/>
            <a:cxnLst/>
            <a:rect l="l" t="t" r="r" b="b"/>
            <a:pathLst>
              <a:path w="731520" h="731520">
                <a:moveTo>
                  <a:pt x="0" y="0"/>
                </a:moveTo>
                <a:moveTo>
                  <a:pt x="0" y="0"/>
                </a:moveTo>
                <a:lnTo>
                  <a:pt x="0" y="731520"/>
                </a:lnTo>
                <a:lnTo>
                  <a:pt x="731520" y="731520"/>
                </a:lnTo>
                <a:close/>
              </a:path>
            </a:pathLst>
          </a:custGeom>
          <a:solidFill>
            <a:srgbClr val="1D5BFF"/>
          </a:solidFill>
          <a:ln/>
        </p:spPr>
        <p:txBody>
          <a:bodyPr/>
          <a:lstStyle/>
          <a:p>
            <a:endParaRPr lang="zh-CN" altLang="en-US"/>
          </a:p>
        </p:txBody>
      </p:sp>
      <p:sp>
        <p:nvSpPr>
          <p:cNvPr id="7" name="Shape 5"/>
          <p:cNvSpPr/>
          <p:nvPr/>
        </p:nvSpPr>
        <p:spPr>
          <a:xfrm rot="-8100000">
            <a:off x="7730067" y="1610126"/>
            <a:ext cx="731520" cy="731520"/>
          </a:xfrm>
          <a:custGeom>
            <a:avLst/>
            <a:gdLst/>
            <a:ahLst/>
            <a:cxnLst/>
            <a:rect l="l" t="t" r="r" b="b"/>
            <a:pathLst>
              <a:path w="731520" h="731520">
                <a:moveTo>
                  <a:pt x="0" y="0"/>
                </a:moveTo>
                <a:moveTo>
                  <a:pt x="0" y="0"/>
                </a:moveTo>
                <a:lnTo>
                  <a:pt x="0" y="731520"/>
                </a:lnTo>
                <a:lnTo>
                  <a:pt x="731520" y="731520"/>
                </a:lnTo>
                <a:close/>
              </a:path>
            </a:pathLst>
          </a:custGeom>
          <a:solidFill>
            <a:srgbClr val="374D87"/>
          </a:solidFill>
          <a:ln/>
        </p:spPr>
        <p:txBody>
          <a:bodyPr/>
          <a:lstStyle/>
          <a:p>
            <a:endParaRPr lang="zh-CN" altLang="en-US"/>
          </a:p>
        </p:txBody>
      </p:sp>
      <p:sp>
        <p:nvSpPr>
          <p:cNvPr id="8" name="Shape 6"/>
          <p:cNvSpPr/>
          <p:nvPr/>
        </p:nvSpPr>
        <p:spPr>
          <a:xfrm>
            <a:off x="521766" y="1903939"/>
            <a:ext cx="2511105" cy="1682799"/>
          </a:xfrm>
          <a:custGeom>
            <a:avLst/>
            <a:gdLst/>
            <a:ahLst/>
            <a:cxnLst/>
            <a:rect l="l" t="t" r="r" b="b"/>
            <a:pathLst>
              <a:path w="2511105" h="1682799">
                <a:moveTo>
                  <a:pt x="0" y="0"/>
                </a:moveTo>
                <a:moveTo>
                  <a:pt x="0" y="0"/>
                </a:moveTo>
                <a:lnTo>
                  <a:pt x="2511105" y="0"/>
                </a:lnTo>
                <a:lnTo>
                  <a:pt x="2511105" y="1682799"/>
                </a:lnTo>
                <a:lnTo>
                  <a:pt x="0" y="1682799"/>
                </a:lnTo>
                <a:close/>
              </a:path>
            </a:pathLst>
          </a:custGeom>
          <a:solidFill>
            <a:srgbClr val="A2E5B9">
              <a:alpha val="0"/>
            </a:srgbClr>
          </a:solidFill>
          <a:ln w="19050">
            <a:solidFill>
              <a:srgbClr val="1D5BFF"/>
            </a:solidFill>
            <a:prstDash val="solid"/>
          </a:ln>
        </p:spPr>
        <p:txBody>
          <a:bodyPr/>
          <a:lstStyle/>
          <a:p>
            <a:endParaRPr lang="zh-CN" altLang="en-US"/>
          </a:p>
        </p:txBody>
      </p:sp>
      <p:sp>
        <p:nvSpPr>
          <p:cNvPr id="9" name="Shape 7"/>
          <p:cNvSpPr/>
          <p:nvPr/>
        </p:nvSpPr>
        <p:spPr>
          <a:xfrm>
            <a:off x="3030749" y="2264253"/>
            <a:ext cx="2488647" cy="1682799"/>
          </a:xfrm>
          <a:custGeom>
            <a:avLst/>
            <a:gdLst/>
            <a:ahLst/>
            <a:cxnLst/>
            <a:rect l="l" t="t" r="r" b="b"/>
            <a:pathLst>
              <a:path w="2488647" h="1682799">
                <a:moveTo>
                  <a:pt x="0" y="0"/>
                </a:moveTo>
                <a:moveTo>
                  <a:pt x="0" y="0"/>
                </a:moveTo>
                <a:lnTo>
                  <a:pt x="2488647" y="0"/>
                </a:lnTo>
                <a:lnTo>
                  <a:pt x="2488647" y="1682799"/>
                </a:lnTo>
                <a:lnTo>
                  <a:pt x="0" y="1682799"/>
                </a:lnTo>
                <a:close/>
              </a:path>
            </a:pathLst>
          </a:custGeom>
          <a:solidFill>
            <a:srgbClr val="A2E5B9">
              <a:alpha val="0"/>
            </a:srgbClr>
          </a:solidFill>
          <a:ln w="19050">
            <a:solidFill>
              <a:srgbClr val="374D87"/>
            </a:solidFill>
            <a:prstDash val="solid"/>
          </a:ln>
        </p:spPr>
        <p:txBody>
          <a:bodyPr/>
          <a:lstStyle/>
          <a:p>
            <a:endParaRPr lang="zh-CN" altLang="en-US"/>
          </a:p>
        </p:txBody>
      </p:sp>
      <p:sp>
        <p:nvSpPr>
          <p:cNvPr id="10" name="Shape 8"/>
          <p:cNvSpPr/>
          <p:nvPr/>
        </p:nvSpPr>
        <p:spPr>
          <a:xfrm>
            <a:off x="5519396" y="2709569"/>
            <a:ext cx="2591353" cy="1682799"/>
          </a:xfrm>
          <a:custGeom>
            <a:avLst/>
            <a:gdLst/>
            <a:ahLst/>
            <a:cxnLst/>
            <a:rect l="l" t="t" r="r" b="b"/>
            <a:pathLst>
              <a:path w="2591353" h="1682799">
                <a:moveTo>
                  <a:pt x="0" y="0"/>
                </a:moveTo>
                <a:moveTo>
                  <a:pt x="0" y="0"/>
                </a:moveTo>
                <a:lnTo>
                  <a:pt x="2591353" y="0"/>
                </a:lnTo>
                <a:lnTo>
                  <a:pt x="2591353" y="1682799"/>
                </a:lnTo>
                <a:lnTo>
                  <a:pt x="0" y="1682799"/>
                </a:lnTo>
                <a:close/>
              </a:path>
            </a:pathLst>
          </a:custGeom>
          <a:solidFill>
            <a:srgbClr val="A2E5B9">
              <a:alpha val="0"/>
            </a:srgbClr>
          </a:solidFill>
          <a:ln w="19050">
            <a:solidFill>
              <a:srgbClr val="1D5BFF"/>
            </a:solidFill>
            <a:prstDash val="solid"/>
          </a:ln>
        </p:spPr>
        <p:txBody>
          <a:bodyPr/>
          <a:lstStyle/>
          <a:p>
            <a:endParaRPr lang="zh-CN" altLang="en-US"/>
          </a:p>
        </p:txBody>
      </p:sp>
      <p:sp>
        <p:nvSpPr>
          <p:cNvPr id="11" name="Text 9"/>
          <p:cNvSpPr/>
          <p:nvPr/>
        </p:nvSpPr>
        <p:spPr>
          <a:xfrm>
            <a:off x="602401" y="1406762"/>
            <a:ext cx="2430470"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dirty="0">
                <a:solidFill>
                  <a:srgbClr val="FFFFFF"/>
                </a:solidFill>
                <a:latin typeface="Microsoft Yahei" pitchFamily="34" charset="0"/>
                <a:ea typeface="Microsoft Yahei" pitchFamily="34" charset="-122"/>
                <a:cs typeface="Microsoft Yahei" pitchFamily="34" charset="-120"/>
              </a:rPr>
              <a:t>动作延迟的发现</a:t>
            </a:r>
            <a:endParaRPr lang="en-US" sz="1440" dirty="0"/>
          </a:p>
        </p:txBody>
      </p:sp>
      <p:sp>
        <p:nvSpPr>
          <p:cNvPr id="12" name="Text 10"/>
          <p:cNvSpPr/>
          <p:nvPr/>
        </p:nvSpPr>
        <p:spPr>
          <a:xfrm>
            <a:off x="512622" y="1864695"/>
            <a:ext cx="2501961" cy="902106"/>
          </a:xfrm>
          <a:prstGeom prst="rect">
            <a:avLst/>
          </a:prstGeom>
          <a:noFill/>
          <a:ln/>
        </p:spPr>
        <p:txBody>
          <a:bodyPr wrap="square" lIns="95250" tIns="95250" rIns="95250" bIns="95250" rtlCol="0" anchor="t">
            <a:spAutoFit/>
          </a:bodyPr>
          <a:lstStyle/>
          <a:p>
            <a:pPr marL="0" indent="0" algn="just">
              <a:lnSpc>
                <a:spcPct val="100800"/>
              </a:lnSpc>
              <a:spcBef>
                <a:spcPts val="375"/>
              </a:spcBef>
              <a:buNone/>
            </a:pPr>
            <a:r>
              <a:rPr lang="en-US" sz="1152" dirty="0" err="1">
                <a:solidFill>
                  <a:srgbClr val="000000"/>
                </a:solidFill>
                <a:latin typeface="Microsoft Yahei" pitchFamily="34" charset="0"/>
                <a:ea typeface="Microsoft Yahei" pitchFamily="34" charset="-122"/>
                <a:cs typeface="Microsoft Yahei" pitchFamily="34" charset="-120"/>
              </a:rPr>
              <a:t>在智能跟随机械臂的设计与实现过程中，发现机械臂的动作存在明显的延迟问题，这影响了其跟随的准确性和流畅性</a:t>
            </a:r>
            <a:r>
              <a:rPr lang="en-US" sz="1152" dirty="0">
                <a:solidFill>
                  <a:srgbClr val="000000"/>
                </a:solidFill>
                <a:latin typeface="Microsoft Yahei" pitchFamily="34" charset="0"/>
                <a:ea typeface="Microsoft Yahei" pitchFamily="34" charset="-122"/>
                <a:cs typeface="Microsoft Yahei" pitchFamily="34" charset="-120"/>
              </a:rPr>
              <a:t>。</a:t>
            </a:r>
            <a:endParaRPr lang="en-US" sz="1440" dirty="0"/>
          </a:p>
        </p:txBody>
      </p:sp>
      <p:sp>
        <p:nvSpPr>
          <p:cNvPr id="13" name="Text 11"/>
          <p:cNvSpPr/>
          <p:nvPr/>
        </p:nvSpPr>
        <p:spPr>
          <a:xfrm>
            <a:off x="3017435" y="2264253"/>
            <a:ext cx="2501961" cy="902106"/>
          </a:xfrm>
          <a:prstGeom prst="rect">
            <a:avLst/>
          </a:prstGeom>
          <a:noFill/>
          <a:ln/>
        </p:spPr>
        <p:txBody>
          <a:bodyPr wrap="square" lIns="95250" tIns="95250" rIns="95250" bIns="95250" rtlCol="0" anchor="t">
            <a:spAutoFit/>
          </a:bodyPr>
          <a:lstStyle/>
          <a:p>
            <a:pPr marL="0" indent="0" algn="just">
              <a:lnSpc>
                <a:spcPct val="100800"/>
              </a:lnSpc>
              <a:spcBef>
                <a:spcPts val="375"/>
              </a:spcBef>
              <a:buNone/>
            </a:pPr>
            <a:r>
              <a:rPr lang="en-US" sz="1152" dirty="0" err="1">
                <a:solidFill>
                  <a:srgbClr val="000000"/>
                </a:solidFill>
                <a:latin typeface="Microsoft Yahei" pitchFamily="34" charset="0"/>
                <a:ea typeface="Microsoft Yahei" pitchFamily="34" charset="-122"/>
                <a:cs typeface="Microsoft Yahei" pitchFamily="34" charset="-120"/>
              </a:rPr>
              <a:t>经过深入分析，发现动作延迟主要是由于WiFi传输丢包导致的数据不连续所致。为此，提出了在代码中加入缺失数据预测的解决方案</a:t>
            </a:r>
            <a:r>
              <a:rPr lang="en-US" sz="1152" dirty="0">
                <a:solidFill>
                  <a:srgbClr val="000000"/>
                </a:solidFill>
                <a:latin typeface="Microsoft Yahei" pitchFamily="34" charset="0"/>
                <a:ea typeface="Microsoft Yahei" pitchFamily="34" charset="-122"/>
                <a:cs typeface="Microsoft Yahei" pitchFamily="34" charset="-120"/>
              </a:rPr>
              <a:t>。</a:t>
            </a:r>
            <a:endParaRPr lang="en-US" sz="1440" dirty="0"/>
          </a:p>
        </p:txBody>
      </p:sp>
      <p:sp>
        <p:nvSpPr>
          <p:cNvPr id="14" name="Text 12"/>
          <p:cNvSpPr/>
          <p:nvPr/>
        </p:nvSpPr>
        <p:spPr>
          <a:xfrm>
            <a:off x="5510252" y="2307233"/>
            <a:ext cx="2430470"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dirty="0">
                <a:solidFill>
                  <a:srgbClr val="FFFFFF"/>
                </a:solidFill>
                <a:latin typeface="Microsoft Yahei" pitchFamily="34" charset="0"/>
                <a:ea typeface="Microsoft Yahei" pitchFamily="34" charset="-122"/>
                <a:cs typeface="Microsoft Yahei" pitchFamily="34" charset="-120"/>
              </a:rPr>
              <a:t>改进后的效果验证</a:t>
            </a:r>
            <a:endParaRPr lang="en-US" sz="1440" dirty="0"/>
          </a:p>
        </p:txBody>
      </p:sp>
      <p:sp>
        <p:nvSpPr>
          <p:cNvPr id="15" name="Text 13"/>
          <p:cNvSpPr/>
          <p:nvPr/>
        </p:nvSpPr>
        <p:spPr>
          <a:xfrm>
            <a:off x="5519396" y="2709569"/>
            <a:ext cx="2501961" cy="1207008"/>
          </a:xfrm>
          <a:prstGeom prst="rect">
            <a:avLst/>
          </a:prstGeom>
          <a:noFill/>
          <a:ln/>
        </p:spPr>
        <p:txBody>
          <a:bodyPr wrap="square" lIns="95250" tIns="95250" rIns="95250" bIns="95250" rtlCol="0" anchor="t">
            <a:spAutoFit/>
          </a:bodyPr>
          <a:lstStyle/>
          <a:p>
            <a:pPr marL="0" indent="0" algn="just">
              <a:lnSpc>
                <a:spcPct val="1008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实施改进方案后，通过实际测试验证了其有效性。机械臂的动作变得更加流畅，跟随精度得到了显著提升，证明了改进措施的成功。</a:t>
            </a:r>
            <a:endParaRPr lang="en-US" sz="1440" dirty="0"/>
          </a:p>
        </p:txBody>
      </p:sp>
      <p:sp>
        <p:nvSpPr>
          <p:cNvPr id="16" name="Shape 14"/>
          <p:cNvSpPr/>
          <p:nvPr/>
        </p:nvSpPr>
        <p:spPr>
          <a:xfrm>
            <a:off x="3023727" y="1687519"/>
            <a:ext cx="5176049" cy="576734"/>
          </a:xfrm>
          <a:custGeom>
            <a:avLst/>
            <a:gdLst/>
            <a:ahLst/>
            <a:cxnLst/>
            <a:rect l="l" t="t" r="r" b="b"/>
            <a:pathLst>
              <a:path w="5176049" h="576734">
                <a:moveTo>
                  <a:pt x="0" y="0"/>
                </a:moveTo>
                <a:moveTo>
                  <a:pt x="0" y="0"/>
                </a:moveTo>
                <a:lnTo>
                  <a:pt x="5176049" y="0"/>
                </a:lnTo>
                <a:lnTo>
                  <a:pt x="5176049" y="576734"/>
                </a:lnTo>
                <a:lnTo>
                  <a:pt x="0" y="576734"/>
                </a:lnTo>
                <a:close/>
              </a:path>
            </a:pathLst>
          </a:custGeom>
          <a:solidFill>
            <a:srgbClr val="374D87"/>
          </a:solidFill>
          <a:ln/>
        </p:spPr>
        <p:txBody>
          <a:bodyPr/>
          <a:lstStyle/>
          <a:p>
            <a:endParaRPr lang="zh-CN" altLang="en-US"/>
          </a:p>
        </p:txBody>
      </p:sp>
      <p:sp>
        <p:nvSpPr>
          <p:cNvPr id="17" name="Text 15"/>
          <p:cNvSpPr/>
          <p:nvPr/>
        </p:nvSpPr>
        <p:spPr>
          <a:xfrm>
            <a:off x="3014583" y="1774718"/>
            <a:ext cx="2430470"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dirty="0">
                <a:solidFill>
                  <a:srgbClr val="FFFFFF"/>
                </a:solidFill>
                <a:latin typeface="Microsoft Yahei" pitchFamily="34" charset="0"/>
                <a:ea typeface="Microsoft Yahei" pitchFamily="34" charset="-122"/>
                <a:cs typeface="Microsoft Yahei" pitchFamily="34" charset="-120"/>
              </a:rPr>
              <a:t>原因分析与改进方案</a:t>
            </a:r>
            <a:endParaRPr lang="en-US" sz="144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40164" y="100584"/>
            <a:ext cx="8509698" cy="67665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592" b="1" dirty="0">
                <a:solidFill>
                  <a:srgbClr val="152A62"/>
                </a:solidFill>
                <a:latin typeface="Microsoft Yahei" pitchFamily="34" charset="0"/>
                <a:ea typeface="Microsoft Yahei" pitchFamily="34" charset="-122"/>
                <a:cs typeface="Microsoft Yahei" pitchFamily="34" charset="-120"/>
              </a:rPr>
              <a:t>改进方案</a:t>
            </a:r>
            <a:endParaRPr lang="en-US" sz="1440" dirty="0"/>
          </a:p>
        </p:txBody>
      </p:sp>
      <p:sp>
        <p:nvSpPr>
          <p:cNvPr id="3" name="Shape 1"/>
          <p:cNvSpPr/>
          <p:nvPr/>
        </p:nvSpPr>
        <p:spPr>
          <a:xfrm>
            <a:off x="603401" y="1099566"/>
            <a:ext cx="7497539" cy="1021473"/>
          </a:xfrm>
          <a:custGeom>
            <a:avLst/>
            <a:gdLst/>
            <a:ahLst/>
            <a:cxnLst/>
            <a:rect l="l" t="t" r="r" b="b"/>
            <a:pathLst>
              <a:path w="7497539" h="1021473">
                <a:moveTo>
                  <a:pt x="127684" y="0"/>
                </a:moveTo>
                <a:moveTo>
                  <a:pt x="127684" y="0"/>
                </a:moveTo>
                <a:lnTo>
                  <a:pt x="7369855" y="0"/>
                </a:lnTo>
                <a:quadBezTo>
                  <a:pt x="7497539" y="0"/>
                  <a:pt x="7497539" y="127684"/>
                </a:quadBezTo>
                <a:lnTo>
                  <a:pt x="7497539" y="893789"/>
                </a:lnTo>
                <a:quadBezTo>
                  <a:pt x="7497539" y="1021473"/>
                  <a:pt x="7369855" y="1021473"/>
                </a:quadBezTo>
                <a:lnTo>
                  <a:pt x="127684" y="1021473"/>
                </a:lnTo>
                <a:quadBezTo>
                  <a:pt x="0" y="1021473"/>
                  <a:pt x="0" y="893789"/>
                </a:quadBezTo>
                <a:lnTo>
                  <a:pt x="0" y="127684"/>
                </a:lnTo>
                <a:quadBezTo>
                  <a:pt x="0" y="0"/>
                  <a:pt x="127684" y="0"/>
                </a:quadBezTo>
                <a:close/>
              </a:path>
            </a:pathLst>
          </a:custGeom>
          <a:solidFill>
            <a:srgbClr val="D6D9E1">
              <a:alpha val="20000"/>
            </a:srgbClr>
          </a:solidFill>
          <a:ln/>
        </p:spPr>
        <p:txBody>
          <a:bodyPr/>
          <a:lstStyle/>
          <a:p>
            <a:endParaRPr lang="zh-CN" altLang="en-US"/>
          </a:p>
        </p:txBody>
      </p:sp>
      <p:sp>
        <p:nvSpPr>
          <p:cNvPr id="4" name="Shape 2"/>
          <p:cNvSpPr/>
          <p:nvPr/>
        </p:nvSpPr>
        <p:spPr>
          <a:xfrm>
            <a:off x="603401" y="3263375"/>
            <a:ext cx="7497539" cy="914400"/>
          </a:xfrm>
          <a:custGeom>
            <a:avLst/>
            <a:gdLst/>
            <a:ahLst/>
            <a:cxnLst/>
            <a:rect l="l" t="t" r="r" b="b"/>
            <a:pathLst>
              <a:path w="7497539" h="914400">
                <a:moveTo>
                  <a:pt x="114300" y="0"/>
                </a:moveTo>
                <a:moveTo>
                  <a:pt x="114300" y="0"/>
                </a:moveTo>
                <a:lnTo>
                  <a:pt x="7383239" y="0"/>
                </a:lnTo>
                <a:quadBezTo>
                  <a:pt x="7497539" y="0"/>
                  <a:pt x="7497539" y="114300"/>
                </a:quadBezTo>
                <a:lnTo>
                  <a:pt x="7497539" y="800100"/>
                </a:lnTo>
                <a:quadBezTo>
                  <a:pt x="7497539" y="914400"/>
                  <a:pt x="7383239" y="914400"/>
                </a:quadBezTo>
                <a:lnTo>
                  <a:pt x="114300" y="914400"/>
                </a:lnTo>
                <a:quadBezTo>
                  <a:pt x="0" y="914400"/>
                  <a:pt x="0" y="800100"/>
                </a:quadBezTo>
                <a:lnTo>
                  <a:pt x="0" y="114300"/>
                </a:lnTo>
                <a:quadBezTo>
                  <a:pt x="0" y="0"/>
                  <a:pt x="114300" y="0"/>
                </a:quadBezTo>
                <a:close/>
              </a:path>
            </a:pathLst>
          </a:custGeom>
          <a:solidFill>
            <a:srgbClr val="D6D9E1">
              <a:alpha val="20000"/>
            </a:srgbClr>
          </a:solidFill>
          <a:ln/>
        </p:spPr>
        <p:txBody>
          <a:bodyPr/>
          <a:lstStyle/>
          <a:p>
            <a:endParaRPr lang="zh-CN" altLang="en-US"/>
          </a:p>
        </p:txBody>
      </p:sp>
      <p:sp>
        <p:nvSpPr>
          <p:cNvPr id="5" name="Shape 3"/>
          <p:cNvSpPr/>
          <p:nvPr/>
        </p:nvSpPr>
        <p:spPr>
          <a:xfrm rot="-8100000">
            <a:off x="8148204" y="3558047"/>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D6D9E1">
              <a:alpha val="20000"/>
            </a:srgbClr>
          </a:solidFill>
          <a:ln/>
        </p:spPr>
        <p:txBody>
          <a:bodyPr/>
          <a:lstStyle/>
          <a:p>
            <a:endParaRPr lang="zh-CN" altLang="en-US"/>
          </a:p>
        </p:txBody>
      </p:sp>
      <p:sp>
        <p:nvSpPr>
          <p:cNvPr id="6" name="Shape 4"/>
          <p:cNvSpPr/>
          <p:nvPr/>
        </p:nvSpPr>
        <p:spPr>
          <a:xfrm>
            <a:off x="603401" y="2248391"/>
            <a:ext cx="7497539" cy="914400"/>
          </a:xfrm>
          <a:custGeom>
            <a:avLst/>
            <a:gdLst/>
            <a:ahLst/>
            <a:cxnLst/>
            <a:rect l="l" t="t" r="r" b="b"/>
            <a:pathLst>
              <a:path w="7497539" h="914400">
                <a:moveTo>
                  <a:pt x="114300" y="0"/>
                </a:moveTo>
                <a:moveTo>
                  <a:pt x="114300" y="0"/>
                </a:moveTo>
                <a:lnTo>
                  <a:pt x="7383239" y="0"/>
                </a:lnTo>
                <a:quadBezTo>
                  <a:pt x="7497539" y="0"/>
                  <a:pt x="7497539" y="114300"/>
                </a:quadBezTo>
                <a:lnTo>
                  <a:pt x="7497539" y="800100"/>
                </a:lnTo>
                <a:quadBezTo>
                  <a:pt x="7497539" y="914400"/>
                  <a:pt x="7383239" y="914400"/>
                </a:quadBezTo>
                <a:lnTo>
                  <a:pt x="114300" y="914400"/>
                </a:lnTo>
                <a:quadBezTo>
                  <a:pt x="0" y="914400"/>
                  <a:pt x="0" y="800100"/>
                </a:quadBezTo>
                <a:lnTo>
                  <a:pt x="0" y="114300"/>
                </a:lnTo>
                <a:quadBezTo>
                  <a:pt x="0" y="0"/>
                  <a:pt x="114300" y="0"/>
                </a:quadBezTo>
                <a:close/>
              </a:path>
            </a:pathLst>
          </a:custGeom>
          <a:solidFill>
            <a:srgbClr val="D6D9E1">
              <a:alpha val="20000"/>
            </a:srgbClr>
          </a:solidFill>
          <a:ln/>
        </p:spPr>
        <p:txBody>
          <a:bodyPr/>
          <a:lstStyle/>
          <a:p>
            <a:endParaRPr lang="zh-CN" altLang="en-US"/>
          </a:p>
        </p:txBody>
      </p:sp>
      <p:sp>
        <p:nvSpPr>
          <p:cNvPr id="7" name="Shape 5"/>
          <p:cNvSpPr/>
          <p:nvPr/>
        </p:nvSpPr>
        <p:spPr>
          <a:xfrm rot="-8100000">
            <a:off x="8148223" y="2543063"/>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D6D9E1">
              <a:alpha val="20000"/>
            </a:srgbClr>
          </a:solidFill>
          <a:ln/>
        </p:spPr>
        <p:txBody>
          <a:bodyPr/>
          <a:lstStyle/>
          <a:p>
            <a:endParaRPr lang="zh-CN" altLang="en-US"/>
          </a:p>
        </p:txBody>
      </p:sp>
      <p:sp>
        <p:nvSpPr>
          <p:cNvPr id="8" name="Shape 6"/>
          <p:cNvSpPr/>
          <p:nvPr/>
        </p:nvSpPr>
        <p:spPr>
          <a:xfrm rot="-8100000">
            <a:off x="8148185" y="1394239"/>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D6D9E1">
              <a:alpha val="20000"/>
            </a:srgbClr>
          </a:solidFill>
          <a:ln/>
        </p:spPr>
        <p:txBody>
          <a:bodyPr/>
          <a:lstStyle/>
          <a:p>
            <a:endParaRPr lang="zh-CN" altLang="en-US"/>
          </a:p>
        </p:txBody>
      </p:sp>
      <p:sp>
        <p:nvSpPr>
          <p:cNvPr id="9" name="Text 7"/>
          <p:cNvSpPr/>
          <p:nvPr/>
        </p:nvSpPr>
        <p:spPr>
          <a:xfrm>
            <a:off x="834307" y="1323749"/>
            <a:ext cx="2845133" cy="573106"/>
          </a:xfrm>
          <a:prstGeom prst="rect">
            <a:avLst/>
          </a:prstGeom>
          <a:noFill/>
          <a:ln/>
        </p:spPr>
        <p:txBody>
          <a:bodyPr wrap="square" lIns="95250" tIns="95250" rIns="95250" bIns="95250" rtlCol="0" anchor="ctr"/>
          <a:lstStyle/>
          <a:p>
            <a:pPr marL="0" indent="0">
              <a:lnSpc>
                <a:spcPct val="100000"/>
              </a:lnSpc>
              <a:buNone/>
            </a:pPr>
            <a:r>
              <a:rPr lang="en-US" sz="1728" b="1" dirty="0">
                <a:solidFill>
                  <a:srgbClr val="374D87"/>
                </a:solidFill>
                <a:latin typeface="Microsoft Yahei" pitchFamily="34" charset="0"/>
                <a:ea typeface="Microsoft Yahei" pitchFamily="34" charset="-122"/>
                <a:cs typeface="Microsoft Yahei" pitchFamily="34" charset="-120"/>
              </a:rPr>
              <a:t>数据预测技术应用</a:t>
            </a:r>
            <a:endParaRPr lang="en-US" sz="1440" dirty="0"/>
          </a:p>
        </p:txBody>
      </p:sp>
      <p:sp>
        <p:nvSpPr>
          <p:cNvPr id="10" name="Text 8"/>
          <p:cNvSpPr/>
          <p:nvPr/>
        </p:nvSpPr>
        <p:spPr>
          <a:xfrm>
            <a:off x="3586576" y="1099566"/>
            <a:ext cx="4333133" cy="914400"/>
          </a:xfrm>
          <a:prstGeom prst="rect">
            <a:avLst/>
          </a:prstGeom>
          <a:noFill/>
          <a:ln/>
        </p:spPr>
        <p:txBody>
          <a:bodyPr wrap="square" lIns="95250" tIns="95250" rIns="95250" bIns="95250" rtlCol="0" anchor="ctr"/>
          <a:lstStyle/>
          <a:p>
            <a:pPr marL="0" indent="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在机械臂控制中，通过加入缺失数据预测技术，有效解决了因WiFi传输丢包导致的动作延迟问题，确保了动作的连续性和流畅性。</a:t>
            </a:r>
            <a:endParaRPr lang="en-US" sz="1440" dirty="0"/>
          </a:p>
        </p:txBody>
      </p:sp>
      <p:sp>
        <p:nvSpPr>
          <p:cNvPr id="11" name="Text 9"/>
          <p:cNvSpPr/>
          <p:nvPr/>
        </p:nvSpPr>
        <p:spPr>
          <a:xfrm>
            <a:off x="834307" y="2409000"/>
            <a:ext cx="2531059" cy="593182"/>
          </a:xfrm>
          <a:prstGeom prst="rect">
            <a:avLst/>
          </a:prstGeom>
          <a:noFill/>
          <a:ln/>
        </p:spPr>
        <p:txBody>
          <a:bodyPr wrap="square" lIns="95250" tIns="95250" rIns="95250" bIns="95250" rtlCol="0" anchor="ctr"/>
          <a:lstStyle/>
          <a:p>
            <a:pPr marL="0" indent="0">
              <a:lnSpc>
                <a:spcPct val="100000"/>
              </a:lnSpc>
              <a:spcBef>
                <a:spcPts val="375"/>
              </a:spcBef>
              <a:buNone/>
            </a:pPr>
            <a:r>
              <a:rPr lang="en-US" sz="1728" b="1" dirty="0">
                <a:solidFill>
                  <a:srgbClr val="374D87"/>
                </a:solidFill>
                <a:latin typeface="Microsoft Yahei" pitchFamily="34" charset="0"/>
                <a:ea typeface="Microsoft Yahei" pitchFamily="34" charset="-122"/>
                <a:cs typeface="Microsoft Yahei" pitchFamily="34" charset="-120"/>
              </a:rPr>
              <a:t>优化信号处理</a:t>
            </a:r>
            <a:endParaRPr lang="en-US" sz="1440" dirty="0"/>
          </a:p>
        </p:txBody>
      </p:sp>
      <p:sp>
        <p:nvSpPr>
          <p:cNvPr id="12" name="Text 10"/>
          <p:cNvSpPr/>
          <p:nvPr/>
        </p:nvSpPr>
        <p:spPr>
          <a:xfrm>
            <a:off x="3586576" y="2248391"/>
            <a:ext cx="4333133" cy="914400"/>
          </a:xfrm>
          <a:prstGeom prst="rect">
            <a:avLst/>
          </a:prstGeom>
          <a:noFill/>
          <a:ln/>
        </p:spPr>
        <p:txBody>
          <a:bodyPr wrap="square" lIns="95250" tIns="95250" rIns="95250" bIns="95250" rtlCol="0" anchor="ctr"/>
          <a:lstStyle/>
          <a:p>
            <a:pPr marL="0" indent="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针对舵机抖动问题，通过增加信号延时的方法稳定输出，同时采用滑动平均滤波法处理传感器数据漂移，提高了系统的稳定性和精确度。</a:t>
            </a:r>
            <a:endParaRPr lang="en-US" sz="1440" dirty="0"/>
          </a:p>
        </p:txBody>
      </p:sp>
      <p:sp>
        <p:nvSpPr>
          <p:cNvPr id="13" name="Text 11"/>
          <p:cNvSpPr/>
          <p:nvPr/>
        </p:nvSpPr>
        <p:spPr>
          <a:xfrm>
            <a:off x="834307" y="3434022"/>
            <a:ext cx="2530145" cy="573106"/>
          </a:xfrm>
          <a:prstGeom prst="rect">
            <a:avLst/>
          </a:prstGeom>
          <a:noFill/>
          <a:ln/>
        </p:spPr>
        <p:txBody>
          <a:bodyPr wrap="square" lIns="95250" tIns="95250" rIns="95250" bIns="95250" rtlCol="0" anchor="ctr"/>
          <a:lstStyle/>
          <a:p>
            <a:pPr marL="0" indent="0">
              <a:lnSpc>
                <a:spcPct val="100000"/>
              </a:lnSpc>
              <a:buNone/>
            </a:pPr>
            <a:r>
              <a:rPr lang="en-US" sz="1728" b="1" dirty="0">
                <a:solidFill>
                  <a:srgbClr val="374D87"/>
                </a:solidFill>
                <a:latin typeface="Microsoft Yahei" pitchFamily="34" charset="0"/>
                <a:ea typeface="Microsoft Yahei" pitchFamily="34" charset="-122"/>
                <a:cs typeface="Microsoft Yahei" pitchFamily="34" charset="-120"/>
              </a:rPr>
              <a:t>硬件与软件协同改进</a:t>
            </a:r>
            <a:endParaRPr lang="en-US" sz="1440" dirty="0"/>
          </a:p>
        </p:txBody>
      </p:sp>
      <p:sp>
        <p:nvSpPr>
          <p:cNvPr id="14" name="Text 12"/>
          <p:cNvSpPr/>
          <p:nvPr/>
        </p:nvSpPr>
        <p:spPr>
          <a:xfrm>
            <a:off x="3586576" y="3263375"/>
            <a:ext cx="4333133" cy="914400"/>
          </a:xfrm>
          <a:prstGeom prst="rect">
            <a:avLst/>
          </a:prstGeom>
          <a:noFill/>
          <a:ln/>
        </p:spPr>
        <p:txBody>
          <a:bodyPr wrap="square" lIns="95250" tIns="95250" rIns="95250" bIns="95250" rtlCol="0" anchor="ctr"/>
          <a:lstStyle/>
          <a:p>
            <a:pPr marL="0" indent="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结合硬件调整和软件算法优化，不仅提升了机械臂的性能，还降低了成本，展示了在有限资源下实现高效功能的技术途径。</a:t>
            </a:r>
            <a:endParaRPr lang="en-US" sz="144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734023" y="1037661"/>
            <a:ext cx="1675953" cy="73152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880" b="1" dirty="0">
                <a:solidFill>
                  <a:srgbClr val="374D87"/>
                </a:solidFill>
                <a:latin typeface="Microsoft Yahei" pitchFamily="34" charset="0"/>
                <a:ea typeface="Microsoft Yahei" pitchFamily="34" charset="-122"/>
                <a:cs typeface="Microsoft Yahei" pitchFamily="34" charset="-120"/>
              </a:rPr>
              <a:t>目录</a:t>
            </a:r>
            <a:endParaRPr lang="en-US" sz="1440" dirty="0"/>
          </a:p>
        </p:txBody>
      </p:sp>
      <p:sp>
        <p:nvSpPr>
          <p:cNvPr id="3" name="Text 1"/>
          <p:cNvSpPr/>
          <p:nvPr/>
        </p:nvSpPr>
        <p:spPr>
          <a:xfrm>
            <a:off x="1520202" y="2098088"/>
            <a:ext cx="3236976"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dirty="0">
                <a:solidFill>
                  <a:srgbClr val="000000"/>
                </a:solidFill>
                <a:latin typeface="Microsoft Yahei" pitchFamily="34" charset="0"/>
                <a:ea typeface="Microsoft Yahei" pitchFamily="34" charset="-122"/>
                <a:cs typeface="Microsoft Yahei" pitchFamily="34" charset="-120"/>
              </a:rPr>
              <a:t>项目起源与设计思路</a:t>
            </a:r>
            <a:endParaRPr lang="en-US" sz="1440" dirty="0"/>
          </a:p>
        </p:txBody>
      </p:sp>
      <p:sp>
        <p:nvSpPr>
          <p:cNvPr id="4" name="Text 2"/>
          <p:cNvSpPr/>
          <p:nvPr/>
        </p:nvSpPr>
        <p:spPr>
          <a:xfrm>
            <a:off x="923901" y="2043224"/>
            <a:ext cx="706348"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dirty="0">
                <a:solidFill>
                  <a:srgbClr val="374D87"/>
                </a:solidFill>
                <a:latin typeface="PingFang SC" pitchFamily="34" charset="0"/>
                <a:ea typeface="PingFang SC" pitchFamily="34" charset="-122"/>
                <a:cs typeface="PingFang SC" pitchFamily="34" charset="-120"/>
              </a:rPr>
              <a:t>01</a:t>
            </a:r>
            <a:endParaRPr lang="en-US" sz="1440" dirty="0"/>
          </a:p>
        </p:txBody>
      </p:sp>
      <p:sp>
        <p:nvSpPr>
          <p:cNvPr id="5" name="Text 3"/>
          <p:cNvSpPr/>
          <p:nvPr/>
        </p:nvSpPr>
        <p:spPr>
          <a:xfrm>
            <a:off x="1520354" y="2726586"/>
            <a:ext cx="3236976"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dirty="0">
                <a:solidFill>
                  <a:srgbClr val="000000"/>
                </a:solidFill>
                <a:latin typeface="Microsoft Yahei" pitchFamily="34" charset="0"/>
                <a:ea typeface="Microsoft Yahei" pitchFamily="34" charset="-122"/>
                <a:cs typeface="Microsoft Yahei" pitchFamily="34" charset="-120"/>
              </a:rPr>
              <a:t>硬件搭建过程</a:t>
            </a:r>
            <a:endParaRPr lang="en-US" sz="1440" dirty="0"/>
          </a:p>
        </p:txBody>
      </p:sp>
      <p:sp>
        <p:nvSpPr>
          <p:cNvPr id="6" name="Text 4"/>
          <p:cNvSpPr/>
          <p:nvPr/>
        </p:nvSpPr>
        <p:spPr>
          <a:xfrm>
            <a:off x="923901" y="2671722"/>
            <a:ext cx="706348"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dirty="0">
                <a:solidFill>
                  <a:srgbClr val="374D87"/>
                </a:solidFill>
                <a:latin typeface="PingFang SC" pitchFamily="34" charset="0"/>
                <a:ea typeface="PingFang SC" pitchFamily="34" charset="-122"/>
                <a:cs typeface="PingFang SC" pitchFamily="34" charset="-120"/>
              </a:rPr>
              <a:t>02</a:t>
            </a:r>
            <a:endParaRPr lang="en-US" sz="1440" dirty="0"/>
          </a:p>
        </p:txBody>
      </p:sp>
      <p:sp>
        <p:nvSpPr>
          <p:cNvPr id="7" name="Text 5"/>
          <p:cNvSpPr/>
          <p:nvPr/>
        </p:nvSpPr>
        <p:spPr>
          <a:xfrm>
            <a:off x="1520281" y="3355083"/>
            <a:ext cx="3236976"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dirty="0">
                <a:solidFill>
                  <a:srgbClr val="000000"/>
                </a:solidFill>
                <a:latin typeface="Microsoft Yahei" pitchFamily="34" charset="0"/>
                <a:ea typeface="Microsoft Yahei" pitchFamily="34" charset="-122"/>
                <a:cs typeface="Microsoft Yahei" pitchFamily="34" charset="-120"/>
              </a:rPr>
              <a:t>编程与算法探索</a:t>
            </a:r>
            <a:endParaRPr lang="en-US" sz="1440" dirty="0"/>
          </a:p>
        </p:txBody>
      </p:sp>
      <p:sp>
        <p:nvSpPr>
          <p:cNvPr id="8" name="Text 6"/>
          <p:cNvSpPr/>
          <p:nvPr/>
        </p:nvSpPr>
        <p:spPr>
          <a:xfrm>
            <a:off x="923901" y="3300219"/>
            <a:ext cx="706348"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dirty="0">
                <a:solidFill>
                  <a:srgbClr val="374D87"/>
                </a:solidFill>
                <a:latin typeface="PingFang SC" pitchFamily="34" charset="0"/>
                <a:ea typeface="PingFang SC" pitchFamily="34" charset="-122"/>
                <a:cs typeface="PingFang SC" pitchFamily="34" charset="-120"/>
              </a:rPr>
              <a:t>03</a:t>
            </a:r>
            <a:endParaRPr lang="en-US" sz="1440" dirty="0"/>
          </a:p>
        </p:txBody>
      </p:sp>
      <p:sp>
        <p:nvSpPr>
          <p:cNvPr id="9" name="Text 7"/>
          <p:cNvSpPr/>
          <p:nvPr/>
        </p:nvSpPr>
        <p:spPr>
          <a:xfrm>
            <a:off x="1520202" y="3983581"/>
            <a:ext cx="3236976"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dirty="0">
                <a:solidFill>
                  <a:srgbClr val="000000"/>
                </a:solidFill>
                <a:latin typeface="Microsoft Yahei" pitchFamily="34" charset="0"/>
                <a:ea typeface="Microsoft Yahei" pitchFamily="34" charset="-122"/>
                <a:cs typeface="Microsoft Yahei" pitchFamily="34" charset="-120"/>
              </a:rPr>
              <a:t>关键技术问题与解决</a:t>
            </a:r>
            <a:endParaRPr lang="en-US" sz="1440" dirty="0"/>
          </a:p>
        </p:txBody>
      </p:sp>
      <p:sp>
        <p:nvSpPr>
          <p:cNvPr id="10" name="Text 8"/>
          <p:cNvSpPr/>
          <p:nvPr/>
        </p:nvSpPr>
        <p:spPr>
          <a:xfrm>
            <a:off x="923901" y="3928717"/>
            <a:ext cx="706348"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dirty="0">
                <a:solidFill>
                  <a:srgbClr val="374D87"/>
                </a:solidFill>
                <a:latin typeface="PingFang SC" pitchFamily="34" charset="0"/>
                <a:ea typeface="PingFang SC" pitchFamily="34" charset="-122"/>
                <a:cs typeface="PingFang SC" pitchFamily="34" charset="-120"/>
              </a:rPr>
              <a:t>04</a:t>
            </a:r>
            <a:endParaRPr lang="en-US" sz="1440" dirty="0"/>
          </a:p>
        </p:txBody>
      </p:sp>
      <p:sp>
        <p:nvSpPr>
          <p:cNvPr id="11" name="Text 9"/>
          <p:cNvSpPr/>
          <p:nvPr/>
        </p:nvSpPr>
        <p:spPr>
          <a:xfrm>
            <a:off x="5168301" y="2098088"/>
            <a:ext cx="3236976"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dirty="0">
                <a:solidFill>
                  <a:srgbClr val="000000"/>
                </a:solidFill>
                <a:latin typeface="Microsoft Yahei" pitchFamily="34" charset="0"/>
                <a:ea typeface="Microsoft Yahei" pitchFamily="34" charset="-122"/>
                <a:cs typeface="Microsoft Yahei" pitchFamily="34" charset="-120"/>
              </a:rPr>
              <a:t>成果展示与拓展思考</a:t>
            </a:r>
            <a:endParaRPr lang="en-US" sz="1440" dirty="0"/>
          </a:p>
        </p:txBody>
      </p:sp>
      <p:sp>
        <p:nvSpPr>
          <p:cNvPr id="12" name="Text 10"/>
          <p:cNvSpPr/>
          <p:nvPr/>
        </p:nvSpPr>
        <p:spPr>
          <a:xfrm>
            <a:off x="4572000" y="2043224"/>
            <a:ext cx="706348"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dirty="0">
                <a:solidFill>
                  <a:srgbClr val="374D87"/>
                </a:solidFill>
                <a:latin typeface="PingFang SC" pitchFamily="34" charset="0"/>
                <a:ea typeface="PingFang SC" pitchFamily="34" charset="-122"/>
                <a:cs typeface="PingFang SC" pitchFamily="34" charset="-120"/>
              </a:rPr>
              <a:t>05</a:t>
            </a:r>
            <a:endParaRPr lang="en-US" sz="1440" dirty="0"/>
          </a:p>
        </p:txBody>
      </p:sp>
      <p:sp>
        <p:nvSpPr>
          <p:cNvPr id="13" name="Text 11"/>
          <p:cNvSpPr/>
          <p:nvPr/>
        </p:nvSpPr>
        <p:spPr>
          <a:xfrm>
            <a:off x="5168453" y="2726586"/>
            <a:ext cx="3236976"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dirty="0">
                <a:solidFill>
                  <a:srgbClr val="000000"/>
                </a:solidFill>
                <a:latin typeface="Microsoft Yahei" pitchFamily="34" charset="0"/>
                <a:ea typeface="Microsoft Yahei" pitchFamily="34" charset="-122"/>
                <a:cs typeface="Microsoft Yahei" pitchFamily="34" charset="-120"/>
              </a:rPr>
              <a:t>项目收获与反思</a:t>
            </a:r>
            <a:endParaRPr lang="en-US" sz="1440" dirty="0"/>
          </a:p>
        </p:txBody>
      </p:sp>
      <p:sp>
        <p:nvSpPr>
          <p:cNvPr id="14" name="Text 12"/>
          <p:cNvSpPr/>
          <p:nvPr/>
        </p:nvSpPr>
        <p:spPr>
          <a:xfrm>
            <a:off x="4572000" y="2671722"/>
            <a:ext cx="706348"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dirty="0">
                <a:solidFill>
                  <a:srgbClr val="374D87"/>
                </a:solidFill>
                <a:latin typeface="PingFang SC" pitchFamily="34" charset="0"/>
                <a:ea typeface="PingFang SC" pitchFamily="34" charset="-122"/>
                <a:cs typeface="PingFang SC" pitchFamily="34" charset="-120"/>
              </a:rPr>
              <a:t>06</a:t>
            </a:r>
            <a:endParaRPr lang="en-US" sz="144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234639" y="2066470"/>
            <a:ext cx="741298" cy="548640"/>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2880" b="1" dirty="0">
                <a:solidFill>
                  <a:srgbClr val="374D87"/>
                </a:solidFill>
                <a:latin typeface="Microsoft Yahei" pitchFamily="34" charset="0"/>
                <a:ea typeface="Microsoft Yahei" pitchFamily="34" charset="-122"/>
                <a:cs typeface="Microsoft Yahei" pitchFamily="34" charset="-120"/>
              </a:rPr>
              <a:t>05</a:t>
            </a:r>
            <a:endParaRPr lang="en-US" sz="1440" dirty="0"/>
          </a:p>
        </p:txBody>
      </p:sp>
      <p:sp>
        <p:nvSpPr>
          <p:cNvPr id="3" name="Text 1"/>
          <p:cNvSpPr/>
          <p:nvPr/>
        </p:nvSpPr>
        <p:spPr>
          <a:xfrm>
            <a:off x="2389151" y="1975030"/>
            <a:ext cx="6294179" cy="73152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880" b="1" dirty="0">
                <a:solidFill>
                  <a:srgbClr val="374D87"/>
                </a:solidFill>
                <a:latin typeface="Microsoft Yahei" pitchFamily="34" charset="0"/>
                <a:ea typeface="Microsoft Yahei" pitchFamily="34" charset="-122"/>
                <a:cs typeface="Microsoft Yahei" pitchFamily="34" charset="-120"/>
              </a:rPr>
              <a:t>成果展示与拓展思考</a:t>
            </a:r>
            <a:endParaRPr lang="en-US" sz="144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40164" y="100584"/>
            <a:ext cx="8509698" cy="67665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592" b="1" dirty="0">
                <a:solidFill>
                  <a:srgbClr val="152A62"/>
                </a:solidFill>
                <a:latin typeface="Microsoft Yahei" pitchFamily="34" charset="0"/>
                <a:ea typeface="Microsoft Yahei" pitchFamily="34" charset="-122"/>
                <a:cs typeface="Microsoft Yahei" pitchFamily="34" charset="-120"/>
              </a:rPr>
              <a:t>基础功能演示</a:t>
            </a:r>
            <a:endParaRPr lang="en-US" sz="1440" dirty="0"/>
          </a:p>
        </p:txBody>
      </p:sp>
      <p:sp>
        <p:nvSpPr>
          <p:cNvPr id="3" name="Shape 1"/>
          <p:cNvSpPr/>
          <p:nvPr/>
        </p:nvSpPr>
        <p:spPr>
          <a:xfrm>
            <a:off x="447956" y="1929366"/>
            <a:ext cx="8248087" cy="2346713"/>
          </a:xfrm>
          <a:custGeom>
            <a:avLst/>
            <a:gdLst/>
            <a:ahLst/>
            <a:cxnLst/>
            <a:rect l="l" t="t" r="r" b="b"/>
            <a:pathLst>
              <a:path w="8248087" h="2346713">
                <a:moveTo>
                  <a:pt x="293339" y="0"/>
                </a:moveTo>
                <a:moveTo>
                  <a:pt x="293339" y="0"/>
                </a:moveTo>
                <a:lnTo>
                  <a:pt x="7954748" y="0"/>
                </a:lnTo>
                <a:quadBezTo>
                  <a:pt x="8248087" y="0"/>
                  <a:pt x="8248087" y="293339"/>
                </a:quadBezTo>
                <a:lnTo>
                  <a:pt x="8248087" y="2053374"/>
                </a:lnTo>
                <a:quadBezTo>
                  <a:pt x="8248087" y="2346713"/>
                  <a:pt x="7954748" y="2346713"/>
                </a:quadBezTo>
                <a:lnTo>
                  <a:pt x="293339" y="2346713"/>
                </a:lnTo>
                <a:quadBezTo>
                  <a:pt x="0" y="2346713"/>
                  <a:pt x="0" y="2053374"/>
                </a:quadBezTo>
                <a:lnTo>
                  <a:pt x="0" y="293339"/>
                </a:lnTo>
                <a:quadBezTo>
                  <a:pt x="0" y="0"/>
                  <a:pt x="293339" y="0"/>
                </a:quadBezTo>
                <a:close/>
              </a:path>
            </a:pathLst>
          </a:custGeom>
          <a:solidFill>
            <a:srgbClr val="374D87">
              <a:alpha val="10000"/>
            </a:srgbClr>
          </a:solidFill>
          <a:ln w="19050">
            <a:solidFill>
              <a:srgbClr val="374D87"/>
            </a:solidFill>
            <a:prstDash val="solid"/>
          </a:ln>
        </p:spPr>
        <p:txBody>
          <a:bodyPr/>
          <a:lstStyle/>
          <a:p>
            <a:endParaRPr lang="zh-CN" altLang="en-US"/>
          </a:p>
        </p:txBody>
      </p:sp>
      <p:pic>
        <p:nvPicPr>
          <p:cNvPr id="4" name="Image 0" descr="preencoded.png"/>
          <p:cNvPicPr>
            <a:picLocks noChangeAspect="1"/>
          </p:cNvPicPr>
          <p:nvPr/>
        </p:nvPicPr>
        <p:blipFill>
          <a:blip r:embed="rId4"/>
          <a:stretch>
            <a:fillRect/>
          </a:stretch>
        </p:blipFill>
        <p:spPr>
          <a:xfrm>
            <a:off x="2041139" y="867420"/>
            <a:ext cx="914400" cy="914400"/>
          </a:xfrm>
          <a:prstGeom prst="rect">
            <a:avLst/>
          </a:prstGeom>
        </p:spPr>
      </p:pic>
      <p:pic>
        <p:nvPicPr>
          <p:cNvPr id="5" name="Image 1" descr="preencoded.png"/>
          <p:cNvPicPr>
            <a:picLocks noChangeAspect="1"/>
          </p:cNvPicPr>
          <p:nvPr/>
        </p:nvPicPr>
        <p:blipFill>
          <a:blip r:embed="rId4"/>
          <a:stretch>
            <a:fillRect/>
          </a:stretch>
        </p:blipFill>
        <p:spPr>
          <a:xfrm flipH="1">
            <a:off x="1126739" y="867420"/>
            <a:ext cx="914400" cy="914400"/>
          </a:xfrm>
          <a:prstGeom prst="rect">
            <a:avLst/>
          </a:prstGeom>
        </p:spPr>
      </p:pic>
      <p:sp>
        <p:nvSpPr>
          <p:cNvPr id="6" name="Text 2"/>
          <p:cNvSpPr/>
          <p:nvPr/>
        </p:nvSpPr>
        <p:spPr>
          <a:xfrm>
            <a:off x="1636445" y="995436"/>
            <a:ext cx="784215" cy="585216"/>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3168" b="1" dirty="0">
                <a:solidFill>
                  <a:srgbClr val="374D87"/>
                </a:solidFill>
                <a:latin typeface="Microsoft Yahei" pitchFamily="34" charset="0"/>
                <a:ea typeface="Microsoft Yahei" pitchFamily="34" charset="-122"/>
                <a:cs typeface="Microsoft Yahei" pitchFamily="34" charset="-120"/>
              </a:rPr>
              <a:t>01</a:t>
            </a:r>
            <a:endParaRPr lang="en-US" sz="1440" dirty="0"/>
          </a:p>
        </p:txBody>
      </p:sp>
      <p:sp>
        <p:nvSpPr>
          <p:cNvPr id="7" name="Shape 3"/>
          <p:cNvSpPr/>
          <p:nvPr/>
        </p:nvSpPr>
        <p:spPr>
          <a:xfrm>
            <a:off x="1745836"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374D87">
              <a:alpha val="80000"/>
            </a:srgbClr>
          </a:solidFill>
          <a:ln/>
        </p:spPr>
        <p:txBody>
          <a:bodyPr/>
          <a:lstStyle/>
          <a:p>
            <a:endParaRPr lang="zh-CN" altLang="en-US"/>
          </a:p>
        </p:txBody>
      </p:sp>
      <p:sp>
        <p:nvSpPr>
          <p:cNvPr id="8" name="Shape 4"/>
          <p:cNvSpPr/>
          <p:nvPr/>
        </p:nvSpPr>
        <p:spPr>
          <a:xfrm>
            <a:off x="1949699"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374D87"/>
          </a:solidFill>
          <a:ln/>
        </p:spPr>
        <p:txBody>
          <a:bodyPr/>
          <a:lstStyle/>
          <a:p>
            <a:endParaRPr lang="zh-CN" altLang="en-US"/>
          </a:p>
        </p:txBody>
      </p:sp>
      <p:sp>
        <p:nvSpPr>
          <p:cNvPr id="9" name="Shape 5"/>
          <p:cNvSpPr/>
          <p:nvPr/>
        </p:nvSpPr>
        <p:spPr>
          <a:xfrm>
            <a:off x="2153562"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374D87">
              <a:alpha val="80000"/>
            </a:srgbClr>
          </a:solidFill>
          <a:ln/>
        </p:spPr>
        <p:txBody>
          <a:bodyPr/>
          <a:lstStyle/>
          <a:p>
            <a:endParaRPr lang="zh-CN" altLang="en-US"/>
          </a:p>
        </p:txBody>
      </p:sp>
      <p:sp>
        <p:nvSpPr>
          <p:cNvPr id="10" name="Text 6"/>
          <p:cNvSpPr/>
          <p:nvPr/>
        </p:nvSpPr>
        <p:spPr>
          <a:xfrm>
            <a:off x="825904" y="2045733"/>
            <a:ext cx="2430470" cy="402336"/>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728" b="1" dirty="0">
                <a:solidFill>
                  <a:srgbClr val="374D87"/>
                </a:solidFill>
                <a:latin typeface="Microsoft Yahei" pitchFamily="34" charset="0"/>
                <a:ea typeface="Microsoft Yahei" pitchFamily="34" charset="-122"/>
                <a:cs typeface="Microsoft Yahei" pitchFamily="34" charset="-120"/>
              </a:rPr>
              <a:t>手部水平移动同步</a:t>
            </a:r>
            <a:endParaRPr lang="en-US" sz="1440" dirty="0"/>
          </a:p>
        </p:txBody>
      </p:sp>
      <p:sp>
        <p:nvSpPr>
          <p:cNvPr id="11" name="Text 7"/>
          <p:cNvSpPr/>
          <p:nvPr/>
        </p:nvSpPr>
        <p:spPr>
          <a:xfrm>
            <a:off x="825904" y="2448069"/>
            <a:ext cx="2430470"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当用户进行手部水平移动时，机械臂能够实时捕捉这一动作并同步执行偏航操作，展示了智能跟随的精确性和响应速度。</a:t>
            </a:r>
            <a:endParaRPr lang="en-US" sz="1440" dirty="0"/>
          </a:p>
        </p:txBody>
      </p:sp>
      <p:pic>
        <p:nvPicPr>
          <p:cNvPr id="12" name="Image 2" descr="preencoded.png"/>
          <p:cNvPicPr>
            <a:picLocks noChangeAspect="1"/>
          </p:cNvPicPr>
          <p:nvPr/>
        </p:nvPicPr>
        <p:blipFill>
          <a:blip r:embed="rId4"/>
          <a:stretch>
            <a:fillRect/>
          </a:stretch>
        </p:blipFill>
        <p:spPr>
          <a:xfrm>
            <a:off x="4572000" y="867420"/>
            <a:ext cx="914400" cy="914400"/>
          </a:xfrm>
          <a:prstGeom prst="rect">
            <a:avLst/>
          </a:prstGeom>
        </p:spPr>
      </p:pic>
      <p:pic>
        <p:nvPicPr>
          <p:cNvPr id="13" name="Image 3" descr="preencoded.png"/>
          <p:cNvPicPr>
            <a:picLocks noChangeAspect="1"/>
          </p:cNvPicPr>
          <p:nvPr/>
        </p:nvPicPr>
        <p:blipFill>
          <a:blip r:embed="rId4"/>
          <a:stretch>
            <a:fillRect/>
          </a:stretch>
        </p:blipFill>
        <p:spPr>
          <a:xfrm flipH="1">
            <a:off x="3657600" y="867420"/>
            <a:ext cx="914400" cy="914400"/>
          </a:xfrm>
          <a:prstGeom prst="rect">
            <a:avLst/>
          </a:prstGeom>
        </p:spPr>
      </p:pic>
      <p:sp>
        <p:nvSpPr>
          <p:cNvPr id="14" name="Text 8"/>
          <p:cNvSpPr/>
          <p:nvPr/>
        </p:nvSpPr>
        <p:spPr>
          <a:xfrm>
            <a:off x="4152608" y="995436"/>
            <a:ext cx="849850" cy="585216"/>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3168" b="1" dirty="0">
                <a:solidFill>
                  <a:srgbClr val="374D87"/>
                </a:solidFill>
                <a:latin typeface="Microsoft Yahei" pitchFamily="34" charset="0"/>
                <a:ea typeface="Microsoft Yahei" pitchFamily="34" charset="-122"/>
                <a:cs typeface="Microsoft Yahei" pitchFamily="34" charset="-120"/>
              </a:rPr>
              <a:t>02</a:t>
            </a:r>
            <a:endParaRPr lang="en-US" sz="1440" dirty="0"/>
          </a:p>
        </p:txBody>
      </p:sp>
      <p:sp>
        <p:nvSpPr>
          <p:cNvPr id="15" name="Text 9"/>
          <p:cNvSpPr/>
          <p:nvPr/>
        </p:nvSpPr>
        <p:spPr>
          <a:xfrm>
            <a:off x="3356765" y="2045733"/>
            <a:ext cx="2430470" cy="402336"/>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728" b="1" dirty="0">
                <a:solidFill>
                  <a:srgbClr val="374D87"/>
                </a:solidFill>
                <a:latin typeface="Microsoft Yahei" pitchFamily="34" charset="0"/>
                <a:ea typeface="Microsoft Yahei" pitchFamily="34" charset="-122"/>
                <a:cs typeface="Microsoft Yahei" pitchFamily="34" charset="-120"/>
              </a:rPr>
              <a:t>抓握动作模拟</a:t>
            </a:r>
            <a:endParaRPr lang="en-US" sz="1440" dirty="0"/>
          </a:p>
        </p:txBody>
      </p:sp>
      <p:sp>
        <p:nvSpPr>
          <p:cNvPr id="16" name="Text 10"/>
          <p:cNvSpPr/>
          <p:nvPr/>
        </p:nvSpPr>
        <p:spPr>
          <a:xfrm>
            <a:off x="3356765" y="2448069"/>
            <a:ext cx="2430470"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通过模仿人手的抓握动作，机械爪能够准确地闭合与开启，实现对物体的抓取和释放，体现了仿生控制的高度仿真性。</a:t>
            </a:r>
            <a:endParaRPr lang="en-US" sz="1440" dirty="0"/>
          </a:p>
        </p:txBody>
      </p:sp>
      <p:pic>
        <p:nvPicPr>
          <p:cNvPr id="17" name="Image 4" descr="preencoded.png"/>
          <p:cNvPicPr>
            <a:picLocks noChangeAspect="1"/>
          </p:cNvPicPr>
          <p:nvPr/>
        </p:nvPicPr>
        <p:blipFill>
          <a:blip r:embed="rId4"/>
          <a:stretch>
            <a:fillRect/>
          </a:stretch>
        </p:blipFill>
        <p:spPr>
          <a:xfrm>
            <a:off x="7102861" y="867420"/>
            <a:ext cx="914400" cy="914400"/>
          </a:xfrm>
          <a:prstGeom prst="rect">
            <a:avLst/>
          </a:prstGeom>
        </p:spPr>
      </p:pic>
      <p:pic>
        <p:nvPicPr>
          <p:cNvPr id="18" name="Image 5" descr="preencoded.png"/>
          <p:cNvPicPr>
            <a:picLocks noChangeAspect="1"/>
          </p:cNvPicPr>
          <p:nvPr/>
        </p:nvPicPr>
        <p:blipFill>
          <a:blip r:embed="rId4"/>
          <a:stretch>
            <a:fillRect/>
          </a:stretch>
        </p:blipFill>
        <p:spPr>
          <a:xfrm flipH="1">
            <a:off x="6188461" y="867420"/>
            <a:ext cx="914400" cy="914400"/>
          </a:xfrm>
          <a:prstGeom prst="rect">
            <a:avLst/>
          </a:prstGeom>
        </p:spPr>
      </p:pic>
      <p:sp>
        <p:nvSpPr>
          <p:cNvPr id="19" name="Text 11"/>
          <p:cNvSpPr/>
          <p:nvPr/>
        </p:nvSpPr>
        <p:spPr>
          <a:xfrm>
            <a:off x="6676289" y="995436"/>
            <a:ext cx="817032" cy="585216"/>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3168" b="1" dirty="0">
                <a:solidFill>
                  <a:srgbClr val="374D87"/>
                </a:solidFill>
                <a:latin typeface="Microsoft Yahei" pitchFamily="34" charset="0"/>
                <a:ea typeface="Microsoft Yahei" pitchFamily="34" charset="-122"/>
                <a:cs typeface="Microsoft Yahei" pitchFamily="34" charset="-120"/>
              </a:rPr>
              <a:t>03</a:t>
            </a:r>
            <a:endParaRPr lang="en-US" sz="1440" dirty="0"/>
          </a:p>
        </p:txBody>
      </p:sp>
      <p:sp>
        <p:nvSpPr>
          <p:cNvPr id="20" name="Text 12"/>
          <p:cNvSpPr/>
          <p:nvPr/>
        </p:nvSpPr>
        <p:spPr>
          <a:xfrm>
            <a:off x="5887626" y="2045733"/>
            <a:ext cx="2430470" cy="402336"/>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728" b="1" dirty="0">
                <a:solidFill>
                  <a:srgbClr val="374D87"/>
                </a:solidFill>
                <a:latin typeface="Microsoft Yahei" pitchFamily="34" charset="0"/>
                <a:ea typeface="Microsoft Yahei" pitchFamily="34" charset="-122"/>
                <a:cs typeface="Microsoft Yahei" pitchFamily="34" charset="-120"/>
              </a:rPr>
              <a:t>姿态传感技术应用</a:t>
            </a:r>
            <a:endParaRPr lang="en-US" sz="1440" dirty="0"/>
          </a:p>
        </p:txBody>
      </p:sp>
      <p:sp>
        <p:nvSpPr>
          <p:cNvPr id="21" name="Text 13"/>
          <p:cNvSpPr/>
          <p:nvPr/>
        </p:nvSpPr>
        <p:spPr>
          <a:xfrm>
            <a:off x="5887626" y="2448069"/>
            <a:ext cx="2430470" cy="1280160"/>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利用MPU6050六轴姿态传感器检测手部姿态，机械臂能根据手部的细微变化做出相应调整，展现了姿态传感技术在智能设备中的关键作用。</a:t>
            </a:r>
            <a:endParaRPr lang="en-US" sz="1440" dirty="0"/>
          </a:p>
        </p:txBody>
      </p:sp>
      <p:sp>
        <p:nvSpPr>
          <p:cNvPr id="22" name="Shape 14"/>
          <p:cNvSpPr/>
          <p:nvPr/>
        </p:nvSpPr>
        <p:spPr>
          <a:xfrm>
            <a:off x="4276697"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374D87">
              <a:alpha val="80000"/>
            </a:srgbClr>
          </a:solidFill>
          <a:ln/>
        </p:spPr>
        <p:txBody>
          <a:bodyPr/>
          <a:lstStyle/>
          <a:p>
            <a:endParaRPr lang="zh-CN" altLang="en-US"/>
          </a:p>
        </p:txBody>
      </p:sp>
      <p:sp>
        <p:nvSpPr>
          <p:cNvPr id="23" name="Shape 15"/>
          <p:cNvSpPr/>
          <p:nvPr/>
        </p:nvSpPr>
        <p:spPr>
          <a:xfrm>
            <a:off x="4480560"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374D87"/>
          </a:solidFill>
          <a:ln/>
        </p:spPr>
        <p:txBody>
          <a:bodyPr/>
          <a:lstStyle/>
          <a:p>
            <a:endParaRPr lang="zh-CN" altLang="en-US"/>
          </a:p>
        </p:txBody>
      </p:sp>
      <p:sp>
        <p:nvSpPr>
          <p:cNvPr id="24" name="Shape 16"/>
          <p:cNvSpPr/>
          <p:nvPr/>
        </p:nvSpPr>
        <p:spPr>
          <a:xfrm>
            <a:off x="4684423"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374D87">
              <a:alpha val="80000"/>
            </a:srgbClr>
          </a:solidFill>
          <a:ln/>
        </p:spPr>
        <p:txBody>
          <a:bodyPr/>
          <a:lstStyle/>
          <a:p>
            <a:endParaRPr lang="zh-CN" altLang="en-US"/>
          </a:p>
        </p:txBody>
      </p:sp>
      <p:sp>
        <p:nvSpPr>
          <p:cNvPr id="25" name="Shape 17"/>
          <p:cNvSpPr/>
          <p:nvPr/>
        </p:nvSpPr>
        <p:spPr>
          <a:xfrm>
            <a:off x="6807558"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374D87">
              <a:alpha val="80000"/>
            </a:srgbClr>
          </a:solidFill>
          <a:ln/>
        </p:spPr>
        <p:txBody>
          <a:bodyPr/>
          <a:lstStyle/>
          <a:p>
            <a:endParaRPr lang="zh-CN" altLang="en-US"/>
          </a:p>
        </p:txBody>
      </p:sp>
      <p:sp>
        <p:nvSpPr>
          <p:cNvPr id="26" name="Shape 18"/>
          <p:cNvSpPr/>
          <p:nvPr/>
        </p:nvSpPr>
        <p:spPr>
          <a:xfrm>
            <a:off x="7011421"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374D87"/>
          </a:solidFill>
          <a:ln/>
        </p:spPr>
        <p:txBody>
          <a:bodyPr/>
          <a:lstStyle/>
          <a:p>
            <a:endParaRPr lang="zh-CN" altLang="en-US"/>
          </a:p>
        </p:txBody>
      </p:sp>
      <p:sp>
        <p:nvSpPr>
          <p:cNvPr id="27" name="Shape 19"/>
          <p:cNvSpPr/>
          <p:nvPr/>
        </p:nvSpPr>
        <p:spPr>
          <a:xfrm>
            <a:off x="7215284"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374D87">
              <a:alpha val="80000"/>
            </a:srgbClr>
          </a:solidFill>
          <a:ln/>
        </p:spPr>
        <p:txBody>
          <a:bodyPr/>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40164" y="100584"/>
            <a:ext cx="8509698" cy="67665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592" b="1" dirty="0">
                <a:solidFill>
                  <a:srgbClr val="152A62"/>
                </a:solidFill>
                <a:latin typeface="Microsoft Yahei" pitchFamily="34" charset="0"/>
                <a:ea typeface="Microsoft Yahei" pitchFamily="34" charset="-122"/>
                <a:cs typeface="Microsoft Yahei" pitchFamily="34" charset="-120"/>
              </a:rPr>
              <a:t>进阶可能性</a:t>
            </a:r>
            <a:endParaRPr lang="en-US" sz="1440" dirty="0"/>
          </a:p>
        </p:txBody>
      </p:sp>
      <p:sp>
        <p:nvSpPr>
          <p:cNvPr id="3" name="Shape 1"/>
          <p:cNvSpPr/>
          <p:nvPr/>
        </p:nvSpPr>
        <p:spPr>
          <a:xfrm>
            <a:off x="5510252" y="2264253"/>
            <a:ext cx="2689524" cy="445315"/>
          </a:xfrm>
          <a:custGeom>
            <a:avLst/>
            <a:gdLst/>
            <a:ahLst/>
            <a:cxnLst/>
            <a:rect l="l" t="t" r="r" b="b"/>
            <a:pathLst>
              <a:path w="2689524" h="445315">
                <a:moveTo>
                  <a:pt x="0" y="0"/>
                </a:moveTo>
                <a:moveTo>
                  <a:pt x="0" y="0"/>
                </a:moveTo>
                <a:lnTo>
                  <a:pt x="2689524" y="0"/>
                </a:lnTo>
                <a:lnTo>
                  <a:pt x="2689524" y="445315"/>
                </a:lnTo>
                <a:lnTo>
                  <a:pt x="0" y="445315"/>
                </a:lnTo>
                <a:close/>
              </a:path>
            </a:pathLst>
          </a:custGeom>
          <a:solidFill>
            <a:srgbClr val="1D5BFF"/>
          </a:solidFill>
          <a:ln/>
        </p:spPr>
        <p:txBody>
          <a:bodyPr/>
          <a:lstStyle/>
          <a:p>
            <a:endParaRPr lang="zh-CN" altLang="en-US"/>
          </a:p>
        </p:txBody>
      </p:sp>
      <p:sp>
        <p:nvSpPr>
          <p:cNvPr id="4" name="Shape 2"/>
          <p:cNvSpPr/>
          <p:nvPr/>
        </p:nvSpPr>
        <p:spPr>
          <a:xfrm rot="-8100000">
            <a:off x="7748355" y="2055442"/>
            <a:ext cx="731520" cy="731520"/>
          </a:xfrm>
          <a:custGeom>
            <a:avLst/>
            <a:gdLst/>
            <a:ahLst/>
            <a:cxnLst/>
            <a:rect l="l" t="t" r="r" b="b"/>
            <a:pathLst>
              <a:path w="731520" h="731520">
                <a:moveTo>
                  <a:pt x="0" y="0"/>
                </a:moveTo>
                <a:moveTo>
                  <a:pt x="0" y="0"/>
                </a:moveTo>
                <a:lnTo>
                  <a:pt x="0" y="731520"/>
                </a:lnTo>
                <a:lnTo>
                  <a:pt x="731520" y="731520"/>
                </a:lnTo>
                <a:close/>
              </a:path>
            </a:pathLst>
          </a:custGeom>
          <a:solidFill>
            <a:srgbClr val="1D5BFF"/>
          </a:solidFill>
          <a:ln/>
        </p:spPr>
        <p:txBody>
          <a:bodyPr/>
          <a:lstStyle/>
          <a:p>
            <a:endParaRPr lang="zh-CN" altLang="en-US"/>
          </a:p>
        </p:txBody>
      </p:sp>
      <p:sp>
        <p:nvSpPr>
          <p:cNvPr id="5" name="Shape 3"/>
          <p:cNvSpPr/>
          <p:nvPr/>
        </p:nvSpPr>
        <p:spPr>
          <a:xfrm>
            <a:off x="512622" y="1319563"/>
            <a:ext cx="7687154" cy="576734"/>
          </a:xfrm>
          <a:custGeom>
            <a:avLst/>
            <a:gdLst/>
            <a:ahLst/>
            <a:cxnLst/>
            <a:rect l="l" t="t" r="r" b="b"/>
            <a:pathLst>
              <a:path w="7687154" h="576734">
                <a:moveTo>
                  <a:pt x="0" y="0"/>
                </a:moveTo>
                <a:moveTo>
                  <a:pt x="0" y="0"/>
                </a:moveTo>
                <a:lnTo>
                  <a:pt x="7687154" y="0"/>
                </a:lnTo>
                <a:lnTo>
                  <a:pt x="7687154" y="576734"/>
                </a:lnTo>
                <a:lnTo>
                  <a:pt x="0" y="576734"/>
                </a:lnTo>
                <a:close/>
              </a:path>
            </a:pathLst>
          </a:custGeom>
          <a:solidFill>
            <a:srgbClr val="1D5BFF"/>
          </a:solidFill>
          <a:ln/>
        </p:spPr>
        <p:txBody>
          <a:bodyPr/>
          <a:lstStyle/>
          <a:p>
            <a:endParaRPr lang="zh-CN" altLang="en-US"/>
          </a:p>
        </p:txBody>
      </p:sp>
      <p:sp>
        <p:nvSpPr>
          <p:cNvPr id="6" name="Shape 4"/>
          <p:cNvSpPr/>
          <p:nvPr/>
        </p:nvSpPr>
        <p:spPr>
          <a:xfrm rot="-8100000">
            <a:off x="7739211" y="1242170"/>
            <a:ext cx="731520" cy="731520"/>
          </a:xfrm>
          <a:custGeom>
            <a:avLst/>
            <a:gdLst/>
            <a:ahLst/>
            <a:cxnLst/>
            <a:rect l="l" t="t" r="r" b="b"/>
            <a:pathLst>
              <a:path w="731520" h="731520">
                <a:moveTo>
                  <a:pt x="0" y="0"/>
                </a:moveTo>
                <a:moveTo>
                  <a:pt x="0" y="0"/>
                </a:moveTo>
                <a:lnTo>
                  <a:pt x="0" y="731520"/>
                </a:lnTo>
                <a:lnTo>
                  <a:pt x="731520" y="731520"/>
                </a:lnTo>
                <a:close/>
              </a:path>
            </a:pathLst>
          </a:custGeom>
          <a:solidFill>
            <a:srgbClr val="1D5BFF"/>
          </a:solidFill>
          <a:ln/>
        </p:spPr>
        <p:txBody>
          <a:bodyPr/>
          <a:lstStyle/>
          <a:p>
            <a:endParaRPr lang="zh-CN" altLang="en-US"/>
          </a:p>
        </p:txBody>
      </p:sp>
      <p:sp>
        <p:nvSpPr>
          <p:cNvPr id="7" name="Shape 5"/>
          <p:cNvSpPr/>
          <p:nvPr/>
        </p:nvSpPr>
        <p:spPr>
          <a:xfrm rot="-8100000">
            <a:off x="7730067" y="1610126"/>
            <a:ext cx="731520" cy="731520"/>
          </a:xfrm>
          <a:custGeom>
            <a:avLst/>
            <a:gdLst/>
            <a:ahLst/>
            <a:cxnLst/>
            <a:rect l="l" t="t" r="r" b="b"/>
            <a:pathLst>
              <a:path w="731520" h="731520">
                <a:moveTo>
                  <a:pt x="0" y="0"/>
                </a:moveTo>
                <a:moveTo>
                  <a:pt x="0" y="0"/>
                </a:moveTo>
                <a:lnTo>
                  <a:pt x="0" y="731520"/>
                </a:lnTo>
                <a:lnTo>
                  <a:pt x="731520" y="731520"/>
                </a:lnTo>
                <a:close/>
              </a:path>
            </a:pathLst>
          </a:custGeom>
          <a:solidFill>
            <a:srgbClr val="374D87"/>
          </a:solidFill>
          <a:ln/>
        </p:spPr>
        <p:txBody>
          <a:bodyPr/>
          <a:lstStyle/>
          <a:p>
            <a:endParaRPr lang="zh-CN" altLang="en-US"/>
          </a:p>
        </p:txBody>
      </p:sp>
      <p:sp>
        <p:nvSpPr>
          <p:cNvPr id="8" name="Shape 6"/>
          <p:cNvSpPr/>
          <p:nvPr/>
        </p:nvSpPr>
        <p:spPr>
          <a:xfrm>
            <a:off x="521766" y="1903939"/>
            <a:ext cx="2511105" cy="1682799"/>
          </a:xfrm>
          <a:custGeom>
            <a:avLst/>
            <a:gdLst/>
            <a:ahLst/>
            <a:cxnLst/>
            <a:rect l="l" t="t" r="r" b="b"/>
            <a:pathLst>
              <a:path w="2511105" h="1682799">
                <a:moveTo>
                  <a:pt x="0" y="0"/>
                </a:moveTo>
                <a:moveTo>
                  <a:pt x="0" y="0"/>
                </a:moveTo>
                <a:lnTo>
                  <a:pt x="2511105" y="0"/>
                </a:lnTo>
                <a:lnTo>
                  <a:pt x="2511105" y="1682799"/>
                </a:lnTo>
                <a:lnTo>
                  <a:pt x="0" y="1682799"/>
                </a:lnTo>
                <a:close/>
              </a:path>
            </a:pathLst>
          </a:custGeom>
          <a:solidFill>
            <a:srgbClr val="A2E5B9">
              <a:alpha val="0"/>
            </a:srgbClr>
          </a:solidFill>
          <a:ln w="19050">
            <a:solidFill>
              <a:srgbClr val="1D5BFF"/>
            </a:solidFill>
            <a:prstDash val="solid"/>
          </a:ln>
        </p:spPr>
        <p:txBody>
          <a:bodyPr/>
          <a:lstStyle/>
          <a:p>
            <a:endParaRPr lang="zh-CN" altLang="en-US"/>
          </a:p>
        </p:txBody>
      </p:sp>
      <p:sp>
        <p:nvSpPr>
          <p:cNvPr id="9" name="Shape 7"/>
          <p:cNvSpPr/>
          <p:nvPr/>
        </p:nvSpPr>
        <p:spPr>
          <a:xfrm>
            <a:off x="3030749" y="2264253"/>
            <a:ext cx="2488647" cy="1682799"/>
          </a:xfrm>
          <a:custGeom>
            <a:avLst/>
            <a:gdLst/>
            <a:ahLst/>
            <a:cxnLst/>
            <a:rect l="l" t="t" r="r" b="b"/>
            <a:pathLst>
              <a:path w="2488647" h="1682799">
                <a:moveTo>
                  <a:pt x="0" y="0"/>
                </a:moveTo>
                <a:moveTo>
                  <a:pt x="0" y="0"/>
                </a:moveTo>
                <a:lnTo>
                  <a:pt x="2488647" y="0"/>
                </a:lnTo>
                <a:lnTo>
                  <a:pt x="2488647" y="1682799"/>
                </a:lnTo>
                <a:lnTo>
                  <a:pt x="0" y="1682799"/>
                </a:lnTo>
                <a:close/>
              </a:path>
            </a:pathLst>
          </a:custGeom>
          <a:solidFill>
            <a:srgbClr val="A2E5B9">
              <a:alpha val="0"/>
            </a:srgbClr>
          </a:solidFill>
          <a:ln w="19050">
            <a:solidFill>
              <a:srgbClr val="374D87"/>
            </a:solidFill>
            <a:prstDash val="solid"/>
          </a:ln>
        </p:spPr>
        <p:txBody>
          <a:bodyPr/>
          <a:lstStyle/>
          <a:p>
            <a:endParaRPr lang="zh-CN" altLang="en-US"/>
          </a:p>
        </p:txBody>
      </p:sp>
      <p:sp>
        <p:nvSpPr>
          <p:cNvPr id="10" name="Shape 8"/>
          <p:cNvSpPr/>
          <p:nvPr/>
        </p:nvSpPr>
        <p:spPr>
          <a:xfrm>
            <a:off x="5519396" y="2709569"/>
            <a:ext cx="2591353" cy="1682799"/>
          </a:xfrm>
          <a:custGeom>
            <a:avLst/>
            <a:gdLst/>
            <a:ahLst/>
            <a:cxnLst/>
            <a:rect l="l" t="t" r="r" b="b"/>
            <a:pathLst>
              <a:path w="2591353" h="1682799">
                <a:moveTo>
                  <a:pt x="0" y="0"/>
                </a:moveTo>
                <a:moveTo>
                  <a:pt x="0" y="0"/>
                </a:moveTo>
                <a:lnTo>
                  <a:pt x="2591353" y="0"/>
                </a:lnTo>
                <a:lnTo>
                  <a:pt x="2591353" y="1682799"/>
                </a:lnTo>
                <a:lnTo>
                  <a:pt x="0" y="1682799"/>
                </a:lnTo>
                <a:close/>
              </a:path>
            </a:pathLst>
          </a:custGeom>
          <a:solidFill>
            <a:srgbClr val="A2E5B9">
              <a:alpha val="0"/>
            </a:srgbClr>
          </a:solidFill>
          <a:ln w="19050">
            <a:solidFill>
              <a:srgbClr val="1D5BFF"/>
            </a:solidFill>
            <a:prstDash val="solid"/>
          </a:ln>
        </p:spPr>
        <p:txBody>
          <a:bodyPr/>
          <a:lstStyle/>
          <a:p>
            <a:endParaRPr lang="zh-CN" altLang="en-US"/>
          </a:p>
        </p:txBody>
      </p:sp>
      <p:sp>
        <p:nvSpPr>
          <p:cNvPr id="11" name="Text 9"/>
          <p:cNvSpPr/>
          <p:nvPr/>
        </p:nvSpPr>
        <p:spPr>
          <a:xfrm>
            <a:off x="602401" y="1406762"/>
            <a:ext cx="2430470"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dirty="0">
                <a:solidFill>
                  <a:srgbClr val="FFFFFF"/>
                </a:solidFill>
                <a:latin typeface="Microsoft Yahei" pitchFamily="34" charset="0"/>
                <a:ea typeface="Microsoft Yahei" pitchFamily="34" charset="-122"/>
                <a:cs typeface="Microsoft Yahei" pitchFamily="34" charset="-120"/>
              </a:rPr>
              <a:t>自适应抓握技术</a:t>
            </a:r>
            <a:endParaRPr lang="en-US" sz="1440" dirty="0"/>
          </a:p>
        </p:txBody>
      </p:sp>
      <p:sp>
        <p:nvSpPr>
          <p:cNvPr id="12" name="Text 10"/>
          <p:cNvSpPr/>
          <p:nvPr/>
        </p:nvSpPr>
        <p:spPr>
          <a:xfrm>
            <a:off x="512622" y="1864695"/>
            <a:ext cx="2501961" cy="1207008"/>
          </a:xfrm>
          <a:prstGeom prst="rect">
            <a:avLst/>
          </a:prstGeom>
          <a:noFill/>
          <a:ln/>
        </p:spPr>
        <p:txBody>
          <a:bodyPr wrap="square" lIns="95250" tIns="95250" rIns="95250" bIns="95250" rtlCol="0" anchor="t">
            <a:spAutoFit/>
          </a:bodyPr>
          <a:lstStyle/>
          <a:p>
            <a:pPr marL="0" indent="0" algn="just">
              <a:lnSpc>
                <a:spcPct val="1008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通过集成先进的传感器和算法，机械臂能够根据不同物体的形状和大小自动调整抓握力度和方式，实现更加精准和灵活的操作。</a:t>
            </a:r>
            <a:endParaRPr lang="en-US" sz="1440" dirty="0"/>
          </a:p>
        </p:txBody>
      </p:sp>
      <p:sp>
        <p:nvSpPr>
          <p:cNvPr id="13" name="Text 11"/>
          <p:cNvSpPr/>
          <p:nvPr/>
        </p:nvSpPr>
        <p:spPr>
          <a:xfrm>
            <a:off x="3017435" y="2264253"/>
            <a:ext cx="2501961" cy="1207008"/>
          </a:xfrm>
          <a:prstGeom prst="rect">
            <a:avLst/>
          </a:prstGeom>
          <a:noFill/>
          <a:ln/>
        </p:spPr>
        <p:txBody>
          <a:bodyPr wrap="square" lIns="95250" tIns="95250" rIns="95250" bIns="95250" rtlCol="0" anchor="t">
            <a:spAutoFit/>
          </a:bodyPr>
          <a:lstStyle/>
          <a:p>
            <a:pPr marL="0" indent="0" algn="just">
              <a:lnSpc>
                <a:spcPct val="1008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引入计算机视觉技术后，机械臂可以通过摄像头捕捉和分析周围环境，实现对复杂场景的理解和交互，极大提升作业效率和准确性。</a:t>
            </a:r>
            <a:endParaRPr lang="en-US" sz="1440" dirty="0"/>
          </a:p>
        </p:txBody>
      </p:sp>
      <p:sp>
        <p:nvSpPr>
          <p:cNvPr id="14" name="Text 12"/>
          <p:cNvSpPr/>
          <p:nvPr/>
        </p:nvSpPr>
        <p:spPr>
          <a:xfrm>
            <a:off x="5510252" y="2307233"/>
            <a:ext cx="2430470"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dirty="0">
                <a:solidFill>
                  <a:srgbClr val="FFFFFF"/>
                </a:solidFill>
                <a:latin typeface="Microsoft Yahei" pitchFamily="34" charset="0"/>
                <a:ea typeface="Microsoft Yahei" pitchFamily="34" charset="-122"/>
                <a:cs typeface="Microsoft Yahei" pitchFamily="34" charset="-120"/>
              </a:rPr>
              <a:t>轻量化3D打印外壳</a:t>
            </a:r>
            <a:endParaRPr lang="en-US" sz="1440" dirty="0"/>
          </a:p>
        </p:txBody>
      </p:sp>
      <p:sp>
        <p:nvSpPr>
          <p:cNvPr id="15" name="Text 13"/>
          <p:cNvSpPr/>
          <p:nvPr/>
        </p:nvSpPr>
        <p:spPr>
          <a:xfrm>
            <a:off x="5519396" y="2709569"/>
            <a:ext cx="2501961" cy="1207008"/>
          </a:xfrm>
          <a:prstGeom prst="rect">
            <a:avLst/>
          </a:prstGeom>
          <a:noFill/>
          <a:ln/>
        </p:spPr>
        <p:txBody>
          <a:bodyPr wrap="square" lIns="95250" tIns="95250" rIns="95250" bIns="95250" rtlCol="0" anchor="t">
            <a:spAutoFit/>
          </a:bodyPr>
          <a:lstStyle/>
          <a:p>
            <a:pPr marL="0" indent="0" algn="just">
              <a:lnSpc>
                <a:spcPct val="1008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利用3D打印技术定制机械臂外壳，不仅减轻了整体重量，还提高了结构的强度和耐用性，为机械臂的性能优化提供了新的可能。</a:t>
            </a:r>
            <a:endParaRPr lang="en-US" sz="1440" dirty="0"/>
          </a:p>
        </p:txBody>
      </p:sp>
      <p:sp>
        <p:nvSpPr>
          <p:cNvPr id="16" name="Shape 14"/>
          <p:cNvSpPr/>
          <p:nvPr/>
        </p:nvSpPr>
        <p:spPr>
          <a:xfrm>
            <a:off x="3023727" y="1687519"/>
            <a:ext cx="5176049" cy="576734"/>
          </a:xfrm>
          <a:custGeom>
            <a:avLst/>
            <a:gdLst/>
            <a:ahLst/>
            <a:cxnLst/>
            <a:rect l="l" t="t" r="r" b="b"/>
            <a:pathLst>
              <a:path w="5176049" h="576734">
                <a:moveTo>
                  <a:pt x="0" y="0"/>
                </a:moveTo>
                <a:moveTo>
                  <a:pt x="0" y="0"/>
                </a:moveTo>
                <a:lnTo>
                  <a:pt x="5176049" y="0"/>
                </a:lnTo>
                <a:lnTo>
                  <a:pt x="5176049" y="576734"/>
                </a:lnTo>
                <a:lnTo>
                  <a:pt x="0" y="576734"/>
                </a:lnTo>
                <a:close/>
              </a:path>
            </a:pathLst>
          </a:custGeom>
          <a:solidFill>
            <a:srgbClr val="374D87"/>
          </a:solidFill>
          <a:ln/>
        </p:spPr>
        <p:txBody>
          <a:bodyPr/>
          <a:lstStyle/>
          <a:p>
            <a:endParaRPr lang="zh-CN" altLang="en-US"/>
          </a:p>
        </p:txBody>
      </p:sp>
      <p:sp>
        <p:nvSpPr>
          <p:cNvPr id="17" name="Text 15"/>
          <p:cNvSpPr/>
          <p:nvPr/>
        </p:nvSpPr>
        <p:spPr>
          <a:xfrm>
            <a:off x="3014583" y="1774718"/>
            <a:ext cx="2430470"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dirty="0">
                <a:solidFill>
                  <a:srgbClr val="FFFFFF"/>
                </a:solidFill>
                <a:latin typeface="Microsoft Yahei" pitchFamily="34" charset="0"/>
                <a:ea typeface="Microsoft Yahei" pitchFamily="34" charset="-122"/>
                <a:cs typeface="Microsoft Yahei" pitchFamily="34" charset="-120"/>
              </a:rPr>
              <a:t>视觉识别功能增强</a:t>
            </a:r>
            <a:endParaRPr lang="en-US" sz="144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234639" y="2066470"/>
            <a:ext cx="741298" cy="548640"/>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2880" b="1" dirty="0">
                <a:solidFill>
                  <a:srgbClr val="374D87"/>
                </a:solidFill>
                <a:latin typeface="Microsoft Yahei" pitchFamily="34" charset="0"/>
                <a:ea typeface="Microsoft Yahei" pitchFamily="34" charset="-122"/>
                <a:cs typeface="Microsoft Yahei" pitchFamily="34" charset="-120"/>
              </a:rPr>
              <a:t>06</a:t>
            </a:r>
            <a:endParaRPr lang="en-US" sz="1440" dirty="0"/>
          </a:p>
        </p:txBody>
      </p:sp>
      <p:sp>
        <p:nvSpPr>
          <p:cNvPr id="3" name="Text 1"/>
          <p:cNvSpPr/>
          <p:nvPr/>
        </p:nvSpPr>
        <p:spPr>
          <a:xfrm>
            <a:off x="2389151" y="1975030"/>
            <a:ext cx="6294179" cy="73152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880" b="1" dirty="0">
                <a:solidFill>
                  <a:srgbClr val="374D87"/>
                </a:solidFill>
                <a:latin typeface="Microsoft Yahei" pitchFamily="34" charset="0"/>
                <a:ea typeface="Microsoft Yahei" pitchFamily="34" charset="-122"/>
                <a:cs typeface="Microsoft Yahei" pitchFamily="34" charset="-120"/>
              </a:rPr>
              <a:t>项目收获与反思</a:t>
            </a:r>
            <a:endParaRPr lang="en-US" sz="144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40164" y="100584"/>
            <a:ext cx="8509698" cy="67665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592" b="1" dirty="0">
                <a:solidFill>
                  <a:srgbClr val="152A62"/>
                </a:solidFill>
                <a:latin typeface="Microsoft Yahei" pitchFamily="34" charset="0"/>
                <a:ea typeface="Microsoft Yahei" pitchFamily="34" charset="-122"/>
                <a:cs typeface="Microsoft Yahei" pitchFamily="34" charset="-120"/>
              </a:rPr>
              <a:t>技能提升</a:t>
            </a:r>
            <a:endParaRPr lang="en-US" sz="1440" dirty="0"/>
          </a:p>
        </p:txBody>
      </p:sp>
      <p:sp>
        <p:nvSpPr>
          <p:cNvPr id="3" name="Shape 1"/>
          <p:cNvSpPr/>
          <p:nvPr/>
        </p:nvSpPr>
        <p:spPr>
          <a:xfrm rot="-366000">
            <a:off x="639861" y="1356868"/>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84FF">
              <a:alpha val="0"/>
            </a:srgbClr>
          </a:solidFill>
          <a:ln w="19050">
            <a:solidFill>
              <a:srgbClr val="374D87"/>
            </a:solidFill>
            <a:prstDash val="solid"/>
          </a:ln>
        </p:spPr>
        <p:txBody>
          <a:bodyPr/>
          <a:lstStyle/>
          <a:p>
            <a:endParaRPr lang="zh-CN" altLang="en-US"/>
          </a:p>
        </p:txBody>
      </p:sp>
      <p:sp>
        <p:nvSpPr>
          <p:cNvPr id="4" name="Shape 2"/>
          <p:cNvSpPr/>
          <p:nvPr/>
        </p:nvSpPr>
        <p:spPr>
          <a:xfrm>
            <a:off x="679498" y="1343207"/>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A2E5B9">
              <a:alpha val="0"/>
            </a:srgbClr>
          </a:solidFill>
          <a:ln w="19050">
            <a:solidFill>
              <a:srgbClr val="374D87"/>
            </a:solidFill>
            <a:prstDash val="solid"/>
          </a:ln>
        </p:spPr>
        <p:txBody>
          <a:bodyPr/>
          <a:lstStyle/>
          <a:p>
            <a:endParaRPr lang="zh-CN" altLang="en-US"/>
          </a:p>
        </p:txBody>
      </p:sp>
      <p:sp>
        <p:nvSpPr>
          <p:cNvPr id="5" name="Shape 3"/>
          <p:cNvSpPr/>
          <p:nvPr/>
        </p:nvSpPr>
        <p:spPr>
          <a:xfrm>
            <a:off x="916789" y="1153595"/>
            <a:ext cx="512064" cy="512064"/>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374D87"/>
          </a:solidFill>
          <a:ln/>
        </p:spPr>
        <p:txBody>
          <a:bodyPr/>
          <a:lstStyle/>
          <a:p>
            <a:endParaRPr lang="zh-CN" altLang="en-US"/>
          </a:p>
        </p:txBody>
      </p:sp>
      <p:sp>
        <p:nvSpPr>
          <p:cNvPr id="6" name="Text 4"/>
          <p:cNvSpPr/>
          <p:nvPr/>
        </p:nvSpPr>
        <p:spPr>
          <a:xfrm>
            <a:off x="756803" y="1121591"/>
            <a:ext cx="813748" cy="566928"/>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016" b="1" dirty="0">
                <a:solidFill>
                  <a:srgbClr val="FFFFFF"/>
                </a:solidFill>
                <a:latin typeface="Microsoft Yahei" pitchFamily="34" charset="0"/>
                <a:ea typeface="Microsoft Yahei" pitchFamily="34" charset="-122"/>
                <a:cs typeface="Microsoft Yahei" pitchFamily="34" charset="-120"/>
              </a:rPr>
              <a:t>01</a:t>
            </a:r>
            <a:endParaRPr lang="en-US" sz="1440" dirty="0"/>
          </a:p>
        </p:txBody>
      </p:sp>
      <p:sp>
        <p:nvSpPr>
          <p:cNvPr id="7" name="Shape 5"/>
          <p:cNvSpPr/>
          <p:nvPr/>
        </p:nvSpPr>
        <p:spPr>
          <a:xfrm rot="-366000">
            <a:off x="3346704" y="1356868"/>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5196FF">
              <a:alpha val="0"/>
            </a:srgbClr>
          </a:solidFill>
          <a:ln w="19050">
            <a:solidFill>
              <a:srgbClr val="374D87"/>
            </a:solidFill>
            <a:prstDash val="solid"/>
          </a:ln>
        </p:spPr>
        <p:txBody>
          <a:bodyPr/>
          <a:lstStyle/>
          <a:p>
            <a:endParaRPr lang="zh-CN" altLang="en-US"/>
          </a:p>
        </p:txBody>
      </p:sp>
      <p:sp>
        <p:nvSpPr>
          <p:cNvPr id="8" name="Shape 6"/>
          <p:cNvSpPr/>
          <p:nvPr/>
        </p:nvSpPr>
        <p:spPr>
          <a:xfrm>
            <a:off x="3386341" y="1343207"/>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A2E5B9">
              <a:alpha val="0"/>
            </a:srgbClr>
          </a:solidFill>
          <a:ln w="19050">
            <a:solidFill>
              <a:srgbClr val="374D87"/>
            </a:solidFill>
            <a:prstDash val="solid"/>
          </a:ln>
        </p:spPr>
        <p:txBody>
          <a:bodyPr/>
          <a:lstStyle/>
          <a:p>
            <a:endParaRPr lang="zh-CN" altLang="en-US"/>
          </a:p>
        </p:txBody>
      </p:sp>
      <p:sp>
        <p:nvSpPr>
          <p:cNvPr id="9" name="Shape 7"/>
          <p:cNvSpPr/>
          <p:nvPr/>
        </p:nvSpPr>
        <p:spPr>
          <a:xfrm>
            <a:off x="3623632" y="1153595"/>
            <a:ext cx="512064" cy="512064"/>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374D87"/>
          </a:solidFill>
          <a:ln/>
        </p:spPr>
        <p:txBody>
          <a:bodyPr/>
          <a:lstStyle/>
          <a:p>
            <a:endParaRPr lang="zh-CN" altLang="en-US"/>
          </a:p>
        </p:txBody>
      </p:sp>
      <p:sp>
        <p:nvSpPr>
          <p:cNvPr id="10" name="Text 8"/>
          <p:cNvSpPr/>
          <p:nvPr/>
        </p:nvSpPr>
        <p:spPr>
          <a:xfrm>
            <a:off x="3472790" y="1126163"/>
            <a:ext cx="813748" cy="566928"/>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016" b="1" dirty="0">
                <a:solidFill>
                  <a:srgbClr val="FFFFFF"/>
                </a:solidFill>
                <a:latin typeface="Microsoft Yahei" pitchFamily="34" charset="0"/>
                <a:ea typeface="Microsoft Yahei" pitchFamily="34" charset="-122"/>
                <a:cs typeface="Microsoft Yahei" pitchFamily="34" charset="-120"/>
              </a:rPr>
              <a:t>02</a:t>
            </a:r>
            <a:endParaRPr lang="en-US" sz="1440" dirty="0"/>
          </a:p>
        </p:txBody>
      </p:sp>
      <p:sp>
        <p:nvSpPr>
          <p:cNvPr id="11" name="Shape 9"/>
          <p:cNvSpPr/>
          <p:nvPr/>
        </p:nvSpPr>
        <p:spPr>
          <a:xfrm rot="-366000">
            <a:off x="6053547" y="1356868"/>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84FF">
              <a:alpha val="0"/>
            </a:srgbClr>
          </a:solidFill>
          <a:ln w="19050">
            <a:solidFill>
              <a:srgbClr val="374D87"/>
            </a:solidFill>
            <a:prstDash val="solid"/>
          </a:ln>
        </p:spPr>
        <p:txBody>
          <a:bodyPr/>
          <a:lstStyle/>
          <a:p>
            <a:endParaRPr lang="zh-CN" altLang="en-US"/>
          </a:p>
        </p:txBody>
      </p:sp>
      <p:sp>
        <p:nvSpPr>
          <p:cNvPr id="12" name="Shape 10"/>
          <p:cNvSpPr/>
          <p:nvPr/>
        </p:nvSpPr>
        <p:spPr>
          <a:xfrm>
            <a:off x="6093184" y="1343207"/>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A2E5B9">
              <a:alpha val="0"/>
            </a:srgbClr>
          </a:solidFill>
          <a:ln w="19050">
            <a:solidFill>
              <a:srgbClr val="374D87"/>
            </a:solidFill>
            <a:prstDash val="solid"/>
          </a:ln>
        </p:spPr>
        <p:txBody>
          <a:bodyPr/>
          <a:lstStyle/>
          <a:p>
            <a:endParaRPr lang="zh-CN" altLang="en-US"/>
          </a:p>
        </p:txBody>
      </p:sp>
      <p:sp>
        <p:nvSpPr>
          <p:cNvPr id="13" name="Shape 11"/>
          <p:cNvSpPr/>
          <p:nvPr/>
        </p:nvSpPr>
        <p:spPr>
          <a:xfrm>
            <a:off x="6330475" y="1153595"/>
            <a:ext cx="512064" cy="512064"/>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374D87"/>
          </a:solidFill>
          <a:ln/>
        </p:spPr>
        <p:txBody>
          <a:bodyPr/>
          <a:lstStyle/>
          <a:p>
            <a:endParaRPr lang="zh-CN" altLang="en-US"/>
          </a:p>
        </p:txBody>
      </p:sp>
      <p:sp>
        <p:nvSpPr>
          <p:cNvPr id="14" name="Text 12"/>
          <p:cNvSpPr/>
          <p:nvPr/>
        </p:nvSpPr>
        <p:spPr>
          <a:xfrm>
            <a:off x="6170489" y="1121591"/>
            <a:ext cx="813748" cy="566928"/>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016" b="1" dirty="0">
                <a:solidFill>
                  <a:srgbClr val="FFFFFF"/>
                </a:solidFill>
                <a:latin typeface="Microsoft Yahei" pitchFamily="34" charset="0"/>
                <a:ea typeface="Microsoft Yahei" pitchFamily="34" charset="-122"/>
                <a:cs typeface="Microsoft Yahei" pitchFamily="34" charset="-120"/>
              </a:rPr>
              <a:t>03</a:t>
            </a:r>
            <a:endParaRPr lang="en-US" sz="1440" dirty="0"/>
          </a:p>
        </p:txBody>
      </p:sp>
      <p:sp>
        <p:nvSpPr>
          <p:cNvPr id="15" name="Text 13"/>
          <p:cNvSpPr/>
          <p:nvPr/>
        </p:nvSpPr>
        <p:spPr>
          <a:xfrm>
            <a:off x="679498" y="1667126"/>
            <a:ext cx="2449397" cy="448056"/>
          </a:xfrm>
          <a:prstGeom prst="rect">
            <a:avLst/>
          </a:prstGeom>
          <a:noFill/>
          <a:ln/>
        </p:spPr>
        <p:txBody>
          <a:bodyPr wrap="square" lIns="95250" tIns="95250" rIns="95250" bIns="95250" rtlCol="0" anchor="t">
            <a:spAutoFit/>
          </a:bodyPr>
          <a:lstStyle/>
          <a:p>
            <a:pPr marL="0" indent="0" algn="ctr">
              <a:lnSpc>
                <a:spcPct val="100000"/>
              </a:lnSpc>
              <a:buNone/>
            </a:pPr>
            <a:r>
              <a:rPr lang="en-US" sz="1728" b="1" dirty="0">
                <a:solidFill>
                  <a:srgbClr val="374D87"/>
                </a:solidFill>
                <a:latin typeface="Microsoft Yahei" pitchFamily="34" charset="0"/>
                <a:ea typeface="Microsoft Yahei" pitchFamily="34" charset="-122"/>
                <a:cs typeface="Microsoft Yahei" pitchFamily="34" charset="-120"/>
              </a:rPr>
              <a:t>电路焊接技术掌握</a:t>
            </a:r>
            <a:endParaRPr lang="en-US" sz="1440" dirty="0"/>
          </a:p>
        </p:txBody>
      </p:sp>
      <p:sp>
        <p:nvSpPr>
          <p:cNvPr id="16" name="Text 14"/>
          <p:cNvSpPr/>
          <p:nvPr/>
        </p:nvSpPr>
        <p:spPr>
          <a:xfrm>
            <a:off x="807514" y="1988925"/>
            <a:ext cx="2194560" cy="1280160"/>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通过本项目，我学会了如何正确焊接电路板，掌握了焊接温度、焊锡量的控制技巧，为后续的电子制作打下了坚实的基础。</a:t>
            </a:r>
            <a:endParaRPr lang="en-US" sz="1440" dirty="0"/>
          </a:p>
        </p:txBody>
      </p:sp>
      <p:sp>
        <p:nvSpPr>
          <p:cNvPr id="17" name="Text 15"/>
          <p:cNvSpPr/>
          <p:nvPr/>
        </p:nvSpPr>
        <p:spPr>
          <a:xfrm>
            <a:off x="3386341" y="1667126"/>
            <a:ext cx="2449397" cy="448056"/>
          </a:xfrm>
          <a:prstGeom prst="rect">
            <a:avLst/>
          </a:prstGeom>
          <a:noFill/>
          <a:ln/>
        </p:spPr>
        <p:txBody>
          <a:bodyPr wrap="square" lIns="95250" tIns="95250" rIns="95250" bIns="95250" rtlCol="0" anchor="t">
            <a:spAutoFit/>
          </a:bodyPr>
          <a:lstStyle/>
          <a:p>
            <a:pPr marL="0" indent="0" algn="ctr">
              <a:lnSpc>
                <a:spcPct val="100000"/>
              </a:lnSpc>
              <a:buNone/>
            </a:pPr>
            <a:r>
              <a:rPr lang="en-US" sz="1728" b="1" dirty="0">
                <a:solidFill>
                  <a:srgbClr val="374D87"/>
                </a:solidFill>
                <a:latin typeface="Microsoft Yahei" pitchFamily="34" charset="0"/>
                <a:ea typeface="Microsoft Yahei" pitchFamily="34" charset="-122"/>
                <a:cs typeface="Microsoft Yahei" pitchFamily="34" charset="-120"/>
              </a:rPr>
              <a:t>传感器调试技能</a:t>
            </a:r>
            <a:endParaRPr lang="en-US" sz="1440" dirty="0"/>
          </a:p>
        </p:txBody>
      </p:sp>
      <p:sp>
        <p:nvSpPr>
          <p:cNvPr id="18" name="Text 16"/>
          <p:cNvSpPr/>
          <p:nvPr/>
        </p:nvSpPr>
        <p:spPr>
          <a:xfrm>
            <a:off x="3514357" y="1988925"/>
            <a:ext cx="2194560" cy="1499616"/>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在项目中，我深入了解了MPU6050六轴姿态传感器的工作原理，通过实践学会了如何调整和优化传感器数据，提高了机械臂的响应速度和准确性。</a:t>
            </a:r>
            <a:endParaRPr lang="en-US" sz="1440" dirty="0"/>
          </a:p>
        </p:txBody>
      </p:sp>
      <p:sp>
        <p:nvSpPr>
          <p:cNvPr id="19" name="Text 17"/>
          <p:cNvSpPr/>
          <p:nvPr/>
        </p:nvSpPr>
        <p:spPr>
          <a:xfrm>
            <a:off x="6093184" y="1667126"/>
            <a:ext cx="2449397" cy="448056"/>
          </a:xfrm>
          <a:prstGeom prst="rect">
            <a:avLst/>
          </a:prstGeom>
          <a:noFill/>
          <a:ln/>
        </p:spPr>
        <p:txBody>
          <a:bodyPr wrap="square" lIns="95250" tIns="95250" rIns="95250" bIns="95250" rtlCol="0" anchor="t">
            <a:spAutoFit/>
          </a:bodyPr>
          <a:lstStyle/>
          <a:p>
            <a:pPr marL="0" indent="0" algn="ctr">
              <a:lnSpc>
                <a:spcPct val="100000"/>
              </a:lnSpc>
              <a:buNone/>
            </a:pPr>
            <a:r>
              <a:rPr lang="en-US" sz="1728" b="1" dirty="0">
                <a:solidFill>
                  <a:srgbClr val="374D87"/>
                </a:solidFill>
                <a:latin typeface="Microsoft Yahei" pitchFamily="34" charset="0"/>
                <a:ea typeface="Microsoft Yahei" pitchFamily="34" charset="-122"/>
                <a:cs typeface="Microsoft Yahei" pitchFamily="34" charset="-120"/>
              </a:rPr>
              <a:t>物理运动映射理解</a:t>
            </a:r>
            <a:endParaRPr lang="en-US" sz="1440" dirty="0"/>
          </a:p>
        </p:txBody>
      </p:sp>
      <p:sp>
        <p:nvSpPr>
          <p:cNvPr id="20" name="Text 18"/>
          <p:cNvSpPr/>
          <p:nvPr/>
        </p:nvSpPr>
        <p:spPr>
          <a:xfrm>
            <a:off x="6221200" y="1988925"/>
            <a:ext cx="2194560" cy="1280160"/>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通过对姿态角到物理运动的映射关系的学习与应用，我能够将抽象的姿态数据转换为具体的机械动作，增强了我对机器人运动学的理解。</a:t>
            </a:r>
            <a:endParaRPr lang="en-US" sz="144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40164" y="100584"/>
            <a:ext cx="8509698" cy="67665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592" b="1" dirty="0">
                <a:solidFill>
                  <a:srgbClr val="152A62"/>
                </a:solidFill>
                <a:latin typeface="Microsoft Yahei" pitchFamily="34" charset="0"/>
                <a:ea typeface="Microsoft Yahei" pitchFamily="34" charset="-122"/>
                <a:cs typeface="Microsoft Yahei" pitchFamily="34" charset="-120"/>
              </a:rPr>
              <a:t>不足之处</a:t>
            </a:r>
            <a:endParaRPr lang="en-US" sz="1440" dirty="0"/>
          </a:p>
        </p:txBody>
      </p:sp>
      <p:pic>
        <p:nvPicPr>
          <p:cNvPr id="3" name="Image 0" descr="preencoded.png"/>
          <p:cNvPicPr>
            <a:picLocks noChangeAspect="1"/>
          </p:cNvPicPr>
          <p:nvPr/>
        </p:nvPicPr>
        <p:blipFill>
          <a:blip r:embed="rId4">
            <a:alphaModFix amt="60000"/>
          </a:blip>
          <a:stretch>
            <a:fillRect/>
          </a:stretch>
        </p:blipFill>
        <p:spPr>
          <a:xfrm>
            <a:off x="0" y="886688"/>
            <a:ext cx="4523239" cy="4053616"/>
          </a:xfrm>
          <a:prstGeom prst="rect">
            <a:avLst/>
          </a:prstGeom>
        </p:spPr>
      </p:pic>
      <p:pic>
        <p:nvPicPr>
          <p:cNvPr id="4" name="Image 1" descr="preencoded.png"/>
          <p:cNvPicPr>
            <a:picLocks noChangeAspect="1"/>
          </p:cNvPicPr>
          <p:nvPr/>
        </p:nvPicPr>
        <p:blipFill>
          <a:blip r:embed="rId5">
            <a:alphaModFix amt="80000"/>
          </a:blip>
          <a:stretch>
            <a:fillRect/>
          </a:stretch>
        </p:blipFill>
        <p:spPr>
          <a:xfrm>
            <a:off x="0" y="903148"/>
            <a:ext cx="4523239" cy="4398546"/>
          </a:xfrm>
          <a:prstGeom prst="rect">
            <a:avLst/>
          </a:prstGeom>
        </p:spPr>
      </p:pic>
      <p:pic>
        <p:nvPicPr>
          <p:cNvPr id="5" name="Image 2" descr="preencoded.png"/>
          <p:cNvPicPr>
            <a:picLocks noChangeAspect="1"/>
          </p:cNvPicPr>
          <p:nvPr/>
        </p:nvPicPr>
        <p:blipFill>
          <a:blip r:embed="rId6"/>
          <a:stretch>
            <a:fillRect/>
          </a:stretch>
        </p:blipFill>
        <p:spPr>
          <a:xfrm>
            <a:off x="0" y="1009529"/>
            <a:ext cx="4523239" cy="4523239"/>
          </a:xfrm>
          <a:prstGeom prst="rect">
            <a:avLst/>
          </a:prstGeom>
        </p:spPr>
      </p:pic>
      <p:sp>
        <p:nvSpPr>
          <p:cNvPr id="6" name="Text 1"/>
          <p:cNvSpPr/>
          <p:nvPr/>
        </p:nvSpPr>
        <p:spPr>
          <a:xfrm>
            <a:off x="4122902" y="1093989"/>
            <a:ext cx="4389120" cy="402336"/>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728" b="1" dirty="0">
                <a:solidFill>
                  <a:srgbClr val="647AB4"/>
                </a:solidFill>
                <a:latin typeface="Microsoft Yahei" pitchFamily="34" charset="0"/>
                <a:ea typeface="Microsoft Yahei" pitchFamily="34" charset="-122"/>
                <a:cs typeface="Microsoft Yahei" pitchFamily="34" charset="-120"/>
              </a:rPr>
              <a:t>机械结构刚性不足</a:t>
            </a:r>
            <a:endParaRPr lang="en-US" sz="1440" dirty="0"/>
          </a:p>
        </p:txBody>
      </p:sp>
      <p:sp>
        <p:nvSpPr>
          <p:cNvPr id="7" name="Text 2"/>
          <p:cNvSpPr/>
          <p:nvPr/>
        </p:nvSpPr>
        <p:spPr>
          <a:xfrm>
            <a:off x="4122902" y="1395741"/>
            <a:ext cx="4476025" cy="6035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在高频操作中，机械臂的刚性不足导致明显的抖动现象，影响了动作的精确性和稳定性。</a:t>
            </a:r>
            <a:endParaRPr lang="en-US" sz="1440" dirty="0"/>
          </a:p>
        </p:txBody>
      </p:sp>
      <p:sp>
        <p:nvSpPr>
          <p:cNvPr id="8" name="Text 3"/>
          <p:cNvSpPr/>
          <p:nvPr/>
        </p:nvSpPr>
        <p:spPr>
          <a:xfrm>
            <a:off x="4122902" y="2258934"/>
            <a:ext cx="4389120" cy="402336"/>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728" b="1" dirty="0">
                <a:solidFill>
                  <a:srgbClr val="647AB4"/>
                </a:solidFill>
                <a:latin typeface="Microsoft Yahei" pitchFamily="34" charset="0"/>
                <a:ea typeface="Microsoft Yahei" pitchFamily="34" charset="-122"/>
                <a:cs typeface="Microsoft Yahei" pitchFamily="34" charset="-120"/>
              </a:rPr>
              <a:t>硬件扭力限制</a:t>
            </a:r>
            <a:endParaRPr lang="en-US" sz="1440" dirty="0"/>
          </a:p>
        </p:txBody>
      </p:sp>
      <p:sp>
        <p:nvSpPr>
          <p:cNvPr id="9" name="Text 4"/>
          <p:cNvSpPr/>
          <p:nvPr/>
        </p:nvSpPr>
        <p:spPr>
          <a:xfrm>
            <a:off x="4122902" y="2555200"/>
            <a:ext cx="4476025" cy="6035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由于选用的舵机扭矩不足，不得不减少一个舵机的使用，这直接导致了机械臂自由度的降低。</a:t>
            </a:r>
            <a:endParaRPr lang="en-US" sz="1440" dirty="0"/>
          </a:p>
        </p:txBody>
      </p:sp>
      <p:sp>
        <p:nvSpPr>
          <p:cNvPr id="10" name="Text 5"/>
          <p:cNvSpPr/>
          <p:nvPr/>
        </p:nvSpPr>
        <p:spPr>
          <a:xfrm>
            <a:off x="4122115" y="3522635"/>
            <a:ext cx="4389120" cy="402336"/>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728" b="1" dirty="0">
                <a:solidFill>
                  <a:srgbClr val="647AB4"/>
                </a:solidFill>
                <a:latin typeface="Microsoft Yahei" pitchFamily="34" charset="0"/>
                <a:ea typeface="Microsoft Yahei" pitchFamily="34" charset="-122"/>
                <a:cs typeface="Microsoft Yahei" pitchFamily="34" charset="-120"/>
              </a:rPr>
              <a:t>改进方向探索</a:t>
            </a:r>
            <a:endParaRPr lang="en-US" sz="1440" dirty="0"/>
          </a:p>
        </p:txBody>
      </p:sp>
      <p:sp>
        <p:nvSpPr>
          <p:cNvPr id="11" name="Text 6"/>
          <p:cNvSpPr/>
          <p:nvPr/>
        </p:nvSpPr>
        <p:spPr>
          <a:xfrm>
            <a:off x="4122902" y="3824695"/>
            <a:ext cx="4476025" cy="6035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针对现有问题，未来可以通过选择更高扭矩的舵机和优化机械结构设计来提升整体性能和可靠性。</a:t>
            </a:r>
            <a:endParaRPr lang="en-US" sz="1440" dirty="0"/>
          </a:p>
        </p:txBody>
      </p:sp>
      <p:sp>
        <p:nvSpPr>
          <p:cNvPr id="12" name="Shape 7"/>
          <p:cNvSpPr/>
          <p:nvPr/>
        </p:nvSpPr>
        <p:spPr>
          <a:xfrm>
            <a:off x="2673371" y="1805964"/>
            <a:ext cx="499914" cy="0"/>
          </a:xfrm>
          <a:custGeom>
            <a:avLst/>
            <a:gdLst/>
            <a:ahLst/>
            <a:cxnLst/>
            <a:rect l="l" t="t" r="r" b="b"/>
            <a:pathLst>
              <a:path w="499914">
                <a:moveTo>
                  <a:pt x="0" y="0"/>
                </a:moveTo>
                <a:moveTo>
                  <a:pt x="0" y="0"/>
                </a:moveTo>
                <a:lnTo>
                  <a:pt x="499914" y="0"/>
                </a:lnTo>
              </a:path>
            </a:pathLst>
          </a:custGeom>
          <a:noFill/>
          <a:ln w="19050">
            <a:solidFill>
              <a:srgbClr val="374D87"/>
            </a:solidFill>
            <a:prstDash val="solid"/>
            <a:headEnd type="none"/>
            <a:tailEnd type="arrow"/>
          </a:ln>
        </p:spPr>
        <p:txBody>
          <a:bodyPr/>
          <a:lstStyle/>
          <a:p>
            <a:endParaRPr lang="zh-CN" altLang="en-US"/>
          </a:p>
        </p:txBody>
      </p:sp>
      <p:sp>
        <p:nvSpPr>
          <p:cNvPr id="13" name="Shape 8"/>
          <p:cNvSpPr/>
          <p:nvPr/>
        </p:nvSpPr>
        <p:spPr>
          <a:xfrm>
            <a:off x="3162037" y="2856649"/>
            <a:ext cx="350493" cy="0"/>
          </a:xfrm>
          <a:custGeom>
            <a:avLst/>
            <a:gdLst/>
            <a:ahLst/>
            <a:cxnLst/>
            <a:rect l="l" t="t" r="r" b="b"/>
            <a:pathLst>
              <a:path w="350493">
                <a:moveTo>
                  <a:pt x="0" y="0"/>
                </a:moveTo>
                <a:moveTo>
                  <a:pt x="0" y="0"/>
                </a:moveTo>
                <a:lnTo>
                  <a:pt x="350493" y="0"/>
                </a:lnTo>
              </a:path>
            </a:pathLst>
          </a:custGeom>
          <a:noFill/>
          <a:ln w="19050">
            <a:solidFill>
              <a:srgbClr val="374D87"/>
            </a:solidFill>
            <a:prstDash val="solid"/>
            <a:headEnd type="none"/>
            <a:tailEnd type="arrow"/>
          </a:ln>
        </p:spPr>
        <p:txBody>
          <a:bodyPr/>
          <a:lstStyle/>
          <a:p>
            <a:endParaRPr lang="zh-CN" altLang="en-US"/>
          </a:p>
        </p:txBody>
      </p:sp>
      <p:sp>
        <p:nvSpPr>
          <p:cNvPr id="14" name="Shape 9"/>
          <p:cNvSpPr/>
          <p:nvPr/>
        </p:nvSpPr>
        <p:spPr>
          <a:xfrm>
            <a:off x="2804600" y="4003258"/>
            <a:ext cx="1103131" cy="0"/>
          </a:xfrm>
          <a:custGeom>
            <a:avLst/>
            <a:gdLst/>
            <a:ahLst/>
            <a:cxnLst/>
            <a:rect l="l" t="t" r="r" b="b"/>
            <a:pathLst>
              <a:path w="1103131">
                <a:moveTo>
                  <a:pt x="0" y="0"/>
                </a:moveTo>
                <a:moveTo>
                  <a:pt x="0" y="0"/>
                </a:moveTo>
                <a:lnTo>
                  <a:pt x="1103131" y="0"/>
                </a:lnTo>
              </a:path>
            </a:pathLst>
          </a:custGeom>
          <a:noFill/>
          <a:ln w="19050">
            <a:solidFill>
              <a:srgbClr val="374D87"/>
            </a:solidFill>
            <a:prstDash val="solid"/>
            <a:headEnd type="none"/>
            <a:tailEnd type="arrow"/>
          </a:ln>
        </p:spPr>
        <p:txBody>
          <a:bodyPr/>
          <a:lstStyle/>
          <a:p>
            <a:endParaRPr lang="zh-CN" altLang="en-US"/>
          </a:p>
        </p:txBody>
      </p:sp>
      <p:sp>
        <p:nvSpPr>
          <p:cNvPr id="15" name="Text 10"/>
          <p:cNvSpPr/>
          <p:nvPr/>
        </p:nvSpPr>
        <p:spPr>
          <a:xfrm>
            <a:off x="1838595" y="1558724"/>
            <a:ext cx="794446"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dirty="0">
                <a:solidFill>
                  <a:srgbClr val="FFFFFF"/>
                </a:solidFill>
                <a:latin typeface="Microsoft Yahei" pitchFamily="34" charset="0"/>
                <a:ea typeface="Microsoft Yahei" pitchFamily="34" charset="-122"/>
                <a:cs typeface="Microsoft Yahei" pitchFamily="34" charset="-120"/>
              </a:rPr>
              <a:t>01</a:t>
            </a:r>
            <a:endParaRPr lang="en-US" sz="1440" dirty="0"/>
          </a:p>
        </p:txBody>
      </p:sp>
      <p:sp>
        <p:nvSpPr>
          <p:cNvPr id="16" name="Text 11"/>
          <p:cNvSpPr/>
          <p:nvPr/>
        </p:nvSpPr>
        <p:spPr>
          <a:xfrm>
            <a:off x="1605529" y="2616316"/>
            <a:ext cx="1312181"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dirty="0">
                <a:solidFill>
                  <a:srgbClr val="FFFFFF"/>
                </a:solidFill>
                <a:latin typeface="Microsoft Yahei" pitchFamily="34" charset="0"/>
                <a:ea typeface="Microsoft Yahei" pitchFamily="34" charset="-122"/>
                <a:cs typeface="Microsoft Yahei" pitchFamily="34" charset="-120"/>
              </a:rPr>
              <a:t>02</a:t>
            </a:r>
            <a:endParaRPr lang="en-US" sz="1440" dirty="0"/>
          </a:p>
        </p:txBody>
      </p:sp>
      <p:sp>
        <p:nvSpPr>
          <p:cNvPr id="17" name="Text 12"/>
          <p:cNvSpPr/>
          <p:nvPr/>
        </p:nvSpPr>
        <p:spPr>
          <a:xfrm>
            <a:off x="1426313" y="3754199"/>
            <a:ext cx="1670613"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dirty="0">
                <a:solidFill>
                  <a:srgbClr val="FFFFFF"/>
                </a:solidFill>
                <a:latin typeface="Microsoft Yahei" pitchFamily="34" charset="0"/>
                <a:ea typeface="Microsoft Yahei" pitchFamily="34" charset="-122"/>
                <a:cs typeface="Microsoft Yahei" pitchFamily="34" charset="-120"/>
              </a:rPr>
              <a:t>03</a:t>
            </a:r>
            <a:endParaRPr lang="en-US" sz="144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762BC43A-A9BC-4314-DC33-1E7E81CF5EE2}"/>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570A94C3-3019-E821-985C-1F517D2C59E7}"/>
              </a:ext>
            </a:extLst>
          </p:cNvPr>
          <p:cNvSpPr/>
          <p:nvPr/>
        </p:nvSpPr>
        <p:spPr>
          <a:xfrm>
            <a:off x="340164" y="100584"/>
            <a:ext cx="8509698" cy="67665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592" b="1" dirty="0">
                <a:solidFill>
                  <a:srgbClr val="152A62"/>
                </a:solidFill>
                <a:latin typeface="Microsoft Yahei" pitchFamily="34" charset="0"/>
                <a:ea typeface="Microsoft Yahei" pitchFamily="34" charset="-122"/>
                <a:cs typeface="Microsoft Yahei" pitchFamily="34" charset="-120"/>
              </a:rPr>
              <a:t>不足之处</a:t>
            </a:r>
            <a:endParaRPr lang="en-US" sz="1440" dirty="0"/>
          </a:p>
        </p:txBody>
      </p:sp>
      <p:pic>
        <p:nvPicPr>
          <p:cNvPr id="3" name="Image 0" descr="preencoded.png">
            <a:extLst>
              <a:ext uri="{FF2B5EF4-FFF2-40B4-BE49-F238E27FC236}">
                <a16:creationId xmlns:a16="http://schemas.microsoft.com/office/drawing/2014/main" id="{5F28A7F5-9125-AC6B-85FE-070DC920F487}"/>
              </a:ext>
            </a:extLst>
          </p:cNvPr>
          <p:cNvPicPr>
            <a:picLocks noChangeAspect="1"/>
          </p:cNvPicPr>
          <p:nvPr/>
        </p:nvPicPr>
        <p:blipFill>
          <a:blip r:embed="rId4">
            <a:alphaModFix amt="60000"/>
          </a:blip>
          <a:stretch>
            <a:fillRect/>
          </a:stretch>
        </p:blipFill>
        <p:spPr>
          <a:xfrm>
            <a:off x="0" y="886688"/>
            <a:ext cx="4523239" cy="4053616"/>
          </a:xfrm>
          <a:prstGeom prst="rect">
            <a:avLst/>
          </a:prstGeom>
        </p:spPr>
      </p:pic>
      <p:pic>
        <p:nvPicPr>
          <p:cNvPr id="4" name="Image 1" descr="preencoded.png">
            <a:extLst>
              <a:ext uri="{FF2B5EF4-FFF2-40B4-BE49-F238E27FC236}">
                <a16:creationId xmlns:a16="http://schemas.microsoft.com/office/drawing/2014/main" id="{86D8E8C4-079F-63E7-A8FD-23F1F0C3A342}"/>
              </a:ext>
            </a:extLst>
          </p:cNvPr>
          <p:cNvPicPr>
            <a:picLocks noChangeAspect="1"/>
          </p:cNvPicPr>
          <p:nvPr/>
        </p:nvPicPr>
        <p:blipFill>
          <a:blip r:embed="rId5">
            <a:alphaModFix amt="80000"/>
          </a:blip>
          <a:stretch>
            <a:fillRect/>
          </a:stretch>
        </p:blipFill>
        <p:spPr>
          <a:xfrm>
            <a:off x="0" y="903148"/>
            <a:ext cx="4523239" cy="4398546"/>
          </a:xfrm>
          <a:prstGeom prst="rect">
            <a:avLst/>
          </a:prstGeom>
        </p:spPr>
      </p:pic>
      <p:pic>
        <p:nvPicPr>
          <p:cNvPr id="5" name="Image 2" descr="preencoded.png">
            <a:extLst>
              <a:ext uri="{FF2B5EF4-FFF2-40B4-BE49-F238E27FC236}">
                <a16:creationId xmlns:a16="http://schemas.microsoft.com/office/drawing/2014/main" id="{CF85BC77-0812-FE41-7EF3-B62F7968CF39}"/>
              </a:ext>
            </a:extLst>
          </p:cNvPr>
          <p:cNvPicPr>
            <a:picLocks noChangeAspect="1"/>
          </p:cNvPicPr>
          <p:nvPr/>
        </p:nvPicPr>
        <p:blipFill>
          <a:blip r:embed="rId6"/>
          <a:stretch>
            <a:fillRect/>
          </a:stretch>
        </p:blipFill>
        <p:spPr>
          <a:xfrm>
            <a:off x="0" y="1009529"/>
            <a:ext cx="4523239" cy="4523239"/>
          </a:xfrm>
          <a:prstGeom prst="rect">
            <a:avLst/>
          </a:prstGeom>
        </p:spPr>
      </p:pic>
      <p:sp>
        <p:nvSpPr>
          <p:cNvPr id="6" name="Text 1">
            <a:extLst>
              <a:ext uri="{FF2B5EF4-FFF2-40B4-BE49-F238E27FC236}">
                <a16:creationId xmlns:a16="http://schemas.microsoft.com/office/drawing/2014/main" id="{6145884C-8916-3F29-E92F-59791F525B32}"/>
              </a:ext>
            </a:extLst>
          </p:cNvPr>
          <p:cNvSpPr/>
          <p:nvPr/>
        </p:nvSpPr>
        <p:spPr>
          <a:xfrm>
            <a:off x="4122902" y="1093989"/>
            <a:ext cx="4389120" cy="458267"/>
          </a:xfrm>
          <a:prstGeom prst="rect">
            <a:avLst/>
          </a:prstGeom>
          <a:noFill/>
          <a:ln/>
        </p:spPr>
        <p:txBody>
          <a:bodyPr wrap="square" lIns="95250" tIns="95250" rIns="95250" bIns="95250" rtlCol="0" anchor="t">
            <a:spAutoFit/>
          </a:bodyPr>
          <a:lstStyle/>
          <a:p>
            <a:pPr algn="just">
              <a:spcBef>
                <a:spcPts val="375"/>
              </a:spcBef>
            </a:pPr>
            <a:r>
              <a:rPr lang="en-US" sz="1728" b="1" dirty="0">
                <a:solidFill>
                  <a:srgbClr val="647AB4"/>
                </a:solidFill>
                <a:latin typeface="Microsoft Yahei" pitchFamily="34" charset="0"/>
                <a:ea typeface="Microsoft Yahei" pitchFamily="34" charset="-122"/>
              </a:rPr>
              <a:t>WIFI</a:t>
            </a:r>
            <a:r>
              <a:rPr lang="zh-CN" altLang="en-US" sz="1728" b="1" dirty="0">
                <a:solidFill>
                  <a:srgbClr val="647AB4"/>
                </a:solidFill>
                <a:latin typeface="Microsoft Yahei" pitchFamily="34" charset="0"/>
                <a:ea typeface="Microsoft Yahei" pitchFamily="34" charset="-122"/>
              </a:rPr>
              <a:t>信号传输易受外界</a:t>
            </a:r>
            <a:r>
              <a:rPr lang="en-US" altLang="zh-CN" sz="1728" b="1" dirty="0">
                <a:solidFill>
                  <a:srgbClr val="647AB4"/>
                </a:solidFill>
                <a:latin typeface="Microsoft Yahei" pitchFamily="34" charset="0"/>
                <a:ea typeface="Microsoft Yahei" pitchFamily="34" charset="-122"/>
              </a:rPr>
              <a:t>2.4G</a:t>
            </a:r>
            <a:r>
              <a:rPr lang="zh-CN" altLang="en-US" sz="1728" b="1" dirty="0">
                <a:solidFill>
                  <a:srgbClr val="647AB4"/>
                </a:solidFill>
                <a:latin typeface="Microsoft Yahei" pitchFamily="34" charset="0"/>
                <a:ea typeface="Microsoft Yahei" pitchFamily="34" charset="-122"/>
              </a:rPr>
              <a:t>信号干扰</a:t>
            </a:r>
            <a:endParaRPr lang="en-US" sz="1728" b="1" dirty="0">
              <a:solidFill>
                <a:srgbClr val="647AB4"/>
              </a:solidFill>
              <a:latin typeface="Microsoft Yahei" pitchFamily="34" charset="0"/>
              <a:ea typeface="Microsoft Yahei" pitchFamily="34" charset="-122"/>
            </a:endParaRPr>
          </a:p>
        </p:txBody>
      </p:sp>
      <p:sp>
        <p:nvSpPr>
          <p:cNvPr id="7" name="Text 2">
            <a:extLst>
              <a:ext uri="{FF2B5EF4-FFF2-40B4-BE49-F238E27FC236}">
                <a16:creationId xmlns:a16="http://schemas.microsoft.com/office/drawing/2014/main" id="{1AE82ECA-3760-BC31-FBEA-199C50DDFCD7}"/>
              </a:ext>
            </a:extLst>
          </p:cNvPr>
          <p:cNvSpPr/>
          <p:nvPr/>
        </p:nvSpPr>
        <p:spPr>
          <a:xfrm>
            <a:off x="4122902" y="1395741"/>
            <a:ext cx="4476025" cy="369653"/>
          </a:xfrm>
          <a:prstGeom prst="rect">
            <a:avLst/>
          </a:prstGeom>
          <a:noFill/>
          <a:ln/>
        </p:spPr>
        <p:txBody>
          <a:bodyPr wrap="square" lIns="95250" tIns="95250" rIns="95250" bIns="95250" rtlCol="0" anchor="t">
            <a:spAutoFit/>
          </a:bodyPr>
          <a:lstStyle/>
          <a:p>
            <a:pPr algn="just">
              <a:spcBef>
                <a:spcPts val="375"/>
              </a:spcBef>
            </a:pPr>
            <a:r>
              <a:rPr lang="zh-CN" altLang="en-US" sz="1152" dirty="0">
                <a:solidFill>
                  <a:srgbClr val="000000"/>
                </a:solidFill>
                <a:latin typeface="Microsoft Yahei" pitchFamily="34" charset="0"/>
                <a:ea typeface="Microsoft Yahei" pitchFamily="34" charset="-122"/>
              </a:rPr>
              <a:t>由于是使用</a:t>
            </a:r>
            <a:r>
              <a:rPr lang="en-US" altLang="zh-CN" sz="1152" dirty="0">
                <a:solidFill>
                  <a:srgbClr val="000000"/>
                </a:solidFill>
                <a:latin typeface="Microsoft Yahei" pitchFamily="34" charset="0"/>
                <a:ea typeface="Microsoft Yahei" pitchFamily="34" charset="-122"/>
              </a:rPr>
              <a:t>WIFI</a:t>
            </a:r>
            <a:r>
              <a:rPr lang="zh-CN" altLang="en-US" sz="1152" dirty="0">
                <a:solidFill>
                  <a:srgbClr val="000000"/>
                </a:solidFill>
                <a:latin typeface="Microsoft Yahei" pitchFamily="34" charset="0"/>
                <a:ea typeface="Microsoft Yahei" pitchFamily="34" charset="-122"/>
              </a:rPr>
              <a:t>的</a:t>
            </a:r>
            <a:r>
              <a:rPr lang="en-US" altLang="zh-CN" sz="1152" dirty="0">
                <a:solidFill>
                  <a:srgbClr val="000000"/>
                </a:solidFill>
                <a:latin typeface="Microsoft Yahei" pitchFamily="34" charset="0"/>
                <a:ea typeface="Microsoft Yahei" pitchFamily="34" charset="-122"/>
              </a:rPr>
              <a:t>2.4G</a:t>
            </a:r>
            <a:r>
              <a:rPr lang="zh-CN" altLang="en-US" sz="1152" dirty="0">
                <a:solidFill>
                  <a:srgbClr val="000000"/>
                </a:solidFill>
                <a:latin typeface="Microsoft Yahei" pitchFamily="34" charset="0"/>
                <a:ea typeface="Microsoft Yahei" pitchFamily="34" charset="-122"/>
              </a:rPr>
              <a:t>信号传输数据，所以极其易受外界信号干扰</a:t>
            </a:r>
            <a:endParaRPr lang="en-US" sz="1152" dirty="0">
              <a:solidFill>
                <a:srgbClr val="000000"/>
              </a:solidFill>
              <a:latin typeface="Microsoft Yahei" pitchFamily="34" charset="0"/>
              <a:ea typeface="Microsoft Yahei" pitchFamily="34" charset="-122"/>
            </a:endParaRPr>
          </a:p>
        </p:txBody>
      </p:sp>
      <p:sp>
        <p:nvSpPr>
          <p:cNvPr id="8" name="Text 3">
            <a:extLst>
              <a:ext uri="{FF2B5EF4-FFF2-40B4-BE49-F238E27FC236}">
                <a16:creationId xmlns:a16="http://schemas.microsoft.com/office/drawing/2014/main" id="{38655046-F390-0EBE-6B1E-C91873AF6B89}"/>
              </a:ext>
            </a:extLst>
          </p:cNvPr>
          <p:cNvSpPr/>
          <p:nvPr/>
        </p:nvSpPr>
        <p:spPr>
          <a:xfrm>
            <a:off x="4122902" y="2258934"/>
            <a:ext cx="4389120" cy="458267"/>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zh-CN" altLang="en-US" sz="1728" b="1" dirty="0">
                <a:solidFill>
                  <a:srgbClr val="647AB4"/>
                </a:solidFill>
                <a:latin typeface="Microsoft Yahei" pitchFamily="34" charset="0"/>
                <a:ea typeface="Microsoft Yahei" pitchFamily="34" charset="-122"/>
              </a:rPr>
              <a:t>距离受限制</a:t>
            </a:r>
            <a:endParaRPr lang="en-US" sz="1728" b="1" dirty="0">
              <a:solidFill>
                <a:srgbClr val="647AB4"/>
              </a:solidFill>
              <a:latin typeface="Microsoft Yahei" pitchFamily="34" charset="0"/>
              <a:ea typeface="Microsoft Yahei" pitchFamily="34" charset="-122"/>
            </a:endParaRPr>
          </a:p>
        </p:txBody>
      </p:sp>
      <p:sp>
        <p:nvSpPr>
          <p:cNvPr id="9" name="Text 4">
            <a:extLst>
              <a:ext uri="{FF2B5EF4-FFF2-40B4-BE49-F238E27FC236}">
                <a16:creationId xmlns:a16="http://schemas.microsoft.com/office/drawing/2014/main" id="{F36E99DB-7645-07F8-2B3F-2D7224016816}"/>
              </a:ext>
            </a:extLst>
          </p:cNvPr>
          <p:cNvSpPr/>
          <p:nvPr/>
        </p:nvSpPr>
        <p:spPr>
          <a:xfrm>
            <a:off x="4122902" y="2555200"/>
            <a:ext cx="4476025" cy="546945"/>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zh-CN" altLang="en-US" sz="1152" dirty="0">
                <a:solidFill>
                  <a:srgbClr val="000000"/>
                </a:solidFill>
                <a:latin typeface="Microsoft Yahei" pitchFamily="34" charset="0"/>
                <a:ea typeface="Microsoft Yahei" pitchFamily="34" charset="-122"/>
              </a:rPr>
              <a:t>由于开发板功耗太低，</a:t>
            </a:r>
            <a:r>
              <a:rPr lang="en-US" altLang="zh-CN" sz="1152" dirty="0">
                <a:solidFill>
                  <a:srgbClr val="000000"/>
                </a:solidFill>
                <a:latin typeface="Microsoft Yahei" pitchFamily="34" charset="0"/>
                <a:ea typeface="Microsoft Yahei" pitchFamily="34" charset="-122"/>
              </a:rPr>
              <a:t>WIFI2.4G</a:t>
            </a:r>
            <a:r>
              <a:rPr lang="zh-CN" altLang="en-US" sz="1152" dirty="0">
                <a:solidFill>
                  <a:srgbClr val="000000"/>
                </a:solidFill>
                <a:latin typeface="Microsoft Yahei" pitchFamily="34" charset="0"/>
                <a:ea typeface="Microsoft Yahei" pitchFamily="34" charset="-122"/>
              </a:rPr>
              <a:t>信号会受距离限制，不能够超远程操控</a:t>
            </a:r>
            <a:endParaRPr lang="en-US" sz="1152" dirty="0">
              <a:solidFill>
                <a:srgbClr val="000000"/>
              </a:solidFill>
              <a:latin typeface="Microsoft Yahei" pitchFamily="34" charset="0"/>
              <a:ea typeface="Microsoft Yahei" pitchFamily="34" charset="-122"/>
            </a:endParaRPr>
          </a:p>
        </p:txBody>
      </p:sp>
      <p:sp>
        <p:nvSpPr>
          <p:cNvPr id="10" name="Text 5">
            <a:extLst>
              <a:ext uri="{FF2B5EF4-FFF2-40B4-BE49-F238E27FC236}">
                <a16:creationId xmlns:a16="http://schemas.microsoft.com/office/drawing/2014/main" id="{E2795FDE-FD77-E7F0-E334-A4C588FAB3BA}"/>
              </a:ext>
            </a:extLst>
          </p:cNvPr>
          <p:cNvSpPr/>
          <p:nvPr/>
        </p:nvSpPr>
        <p:spPr>
          <a:xfrm>
            <a:off x="4122115" y="3522635"/>
            <a:ext cx="4389120" cy="402336"/>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728" b="1" dirty="0">
                <a:solidFill>
                  <a:srgbClr val="647AB4"/>
                </a:solidFill>
                <a:latin typeface="Microsoft Yahei" pitchFamily="34" charset="0"/>
                <a:ea typeface="Microsoft Yahei" pitchFamily="34" charset="-122"/>
                <a:cs typeface="Microsoft Yahei" pitchFamily="34" charset="-120"/>
              </a:rPr>
              <a:t>改进方向探索</a:t>
            </a:r>
            <a:endParaRPr lang="en-US" sz="1440" dirty="0"/>
          </a:p>
        </p:txBody>
      </p:sp>
      <p:sp>
        <p:nvSpPr>
          <p:cNvPr id="11" name="Text 6">
            <a:extLst>
              <a:ext uri="{FF2B5EF4-FFF2-40B4-BE49-F238E27FC236}">
                <a16:creationId xmlns:a16="http://schemas.microsoft.com/office/drawing/2014/main" id="{D2C37FE2-3E80-85E4-0CDA-D9DDECFE56E3}"/>
              </a:ext>
            </a:extLst>
          </p:cNvPr>
          <p:cNvSpPr/>
          <p:nvPr/>
        </p:nvSpPr>
        <p:spPr>
          <a:xfrm>
            <a:off x="4122902" y="3824695"/>
            <a:ext cx="4476025" cy="546945"/>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dirty="0" err="1">
                <a:solidFill>
                  <a:srgbClr val="000000"/>
                </a:solidFill>
                <a:latin typeface="Microsoft Yahei" pitchFamily="34" charset="0"/>
                <a:ea typeface="Microsoft Yahei" pitchFamily="34" charset="-122"/>
                <a:cs typeface="Microsoft Yahei" pitchFamily="34" charset="-120"/>
              </a:rPr>
              <a:t>针对现有问题，未来可以</a:t>
            </a:r>
            <a:r>
              <a:rPr lang="zh-CN" altLang="en-US" sz="1152" dirty="0">
                <a:solidFill>
                  <a:srgbClr val="000000"/>
                </a:solidFill>
                <a:latin typeface="Microsoft Yahei" pitchFamily="34" charset="0"/>
                <a:ea typeface="Microsoft Yahei" pitchFamily="34" charset="-122"/>
                <a:cs typeface="Microsoft Yahei" pitchFamily="34" charset="-120"/>
              </a:rPr>
              <a:t>改为蓝牙传输数据，或更换更好的开发板</a:t>
            </a:r>
            <a:r>
              <a:rPr lang="en-US" altLang="zh-CN" sz="1152" dirty="0">
                <a:solidFill>
                  <a:srgbClr val="000000"/>
                </a:solidFill>
                <a:latin typeface="Microsoft Yahei" pitchFamily="34" charset="0"/>
                <a:ea typeface="Microsoft Yahei" pitchFamily="34" charset="-122"/>
                <a:cs typeface="Microsoft Yahei" pitchFamily="34" charset="-120"/>
              </a:rPr>
              <a:t>CPU</a:t>
            </a:r>
            <a:r>
              <a:rPr lang="zh-CN" altLang="en-US" sz="1152" dirty="0">
                <a:solidFill>
                  <a:srgbClr val="000000"/>
                </a:solidFill>
                <a:latin typeface="Microsoft Yahei" pitchFamily="34" charset="0"/>
                <a:ea typeface="Microsoft Yahei" pitchFamily="34" charset="-122"/>
                <a:cs typeface="Microsoft Yahei" pitchFamily="34" charset="-120"/>
              </a:rPr>
              <a:t>，以实现</a:t>
            </a:r>
            <a:r>
              <a:rPr lang="en-US" altLang="zh-CN" sz="1152" dirty="0">
                <a:solidFill>
                  <a:srgbClr val="000000"/>
                </a:solidFill>
                <a:latin typeface="Microsoft Yahei" pitchFamily="34" charset="0"/>
                <a:ea typeface="Microsoft Yahei" pitchFamily="34" charset="-122"/>
                <a:cs typeface="Microsoft Yahei" pitchFamily="34" charset="-120"/>
              </a:rPr>
              <a:t>4G</a:t>
            </a:r>
            <a:r>
              <a:rPr lang="zh-CN" altLang="en-US" sz="1152" dirty="0">
                <a:solidFill>
                  <a:srgbClr val="000000"/>
                </a:solidFill>
                <a:latin typeface="Microsoft Yahei" pitchFamily="34" charset="0"/>
                <a:ea typeface="Microsoft Yahei" pitchFamily="34" charset="-122"/>
                <a:cs typeface="Microsoft Yahei" pitchFamily="34" charset="-120"/>
              </a:rPr>
              <a:t>或</a:t>
            </a:r>
            <a:r>
              <a:rPr lang="en-US" altLang="zh-CN" sz="1152" dirty="0">
                <a:solidFill>
                  <a:srgbClr val="000000"/>
                </a:solidFill>
                <a:latin typeface="Microsoft Yahei" pitchFamily="34" charset="0"/>
                <a:ea typeface="Microsoft Yahei" pitchFamily="34" charset="-122"/>
                <a:cs typeface="Microsoft Yahei" pitchFamily="34" charset="-120"/>
              </a:rPr>
              <a:t>5G</a:t>
            </a:r>
            <a:r>
              <a:rPr lang="zh-CN" altLang="en-US" sz="1152" dirty="0">
                <a:solidFill>
                  <a:srgbClr val="000000"/>
                </a:solidFill>
                <a:latin typeface="Microsoft Yahei" pitchFamily="34" charset="0"/>
                <a:ea typeface="Microsoft Yahei" pitchFamily="34" charset="-122"/>
                <a:cs typeface="Microsoft Yahei" pitchFamily="34" charset="-120"/>
              </a:rPr>
              <a:t>信号传输，同时实现超远距离操控</a:t>
            </a:r>
            <a:endParaRPr lang="en-US" sz="1440" dirty="0"/>
          </a:p>
        </p:txBody>
      </p:sp>
      <p:sp>
        <p:nvSpPr>
          <p:cNvPr id="12" name="Shape 7">
            <a:extLst>
              <a:ext uri="{FF2B5EF4-FFF2-40B4-BE49-F238E27FC236}">
                <a16:creationId xmlns:a16="http://schemas.microsoft.com/office/drawing/2014/main" id="{6D7EB000-EE2E-9F82-5163-8ECE2CBF226C}"/>
              </a:ext>
            </a:extLst>
          </p:cNvPr>
          <p:cNvSpPr/>
          <p:nvPr/>
        </p:nvSpPr>
        <p:spPr>
          <a:xfrm>
            <a:off x="2673371" y="1805964"/>
            <a:ext cx="499914" cy="0"/>
          </a:xfrm>
          <a:custGeom>
            <a:avLst/>
            <a:gdLst/>
            <a:ahLst/>
            <a:cxnLst/>
            <a:rect l="l" t="t" r="r" b="b"/>
            <a:pathLst>
              <a:path w="499914">
                <a:moveTo>
                  <a:pt x="0" y="0"/>
                </a:moveTo>
                <a:moveTo>
                  <a:pt x="0" y="0"/>
                </a:moveTo>
                <a:lnTo>
                  <a:pt x="499914" y="0"/>
                </a:lnTo>
              </a:path>
            </a:pathLst>
          </a:custGeom>
          <a:noFill/>
          <a:ln w="19050">
            <a:solidFill>
              <a:srgbClr val="374D87"/>
            </a:solidFill>
            <a:prstDash val="solid"/>
            <a:headEnd type="none"/>
            <a:tailEnd type="arrow"/>
          </a:ln>
        </p:spPr>
        <p:txBody>
          <a:bodyPr/>
          <a:lstStyle/>
          <a:p>
            <a:endParaRPr lang="zh-CN" altLang="en-US"/>
          </a:p>
        </p:txBody>
      </p:sp>
      <p:sp>
        <p:nvSpPr>
          <p:cNvPr id="13" name="Shape 8">
            <a:extLst>
              <a:ext uri="{FF2B5EF4-FFF2-40B4-BE49-F238E27FC236}">
                <a16:creationId xmlns:a16="http://schemas.microsoft.com/office/drawing/2014/main" id="{42892E19-6A19-0B77-FB30-678BF51B246A}"/>
              </a:ext>
            </a:extLst>
          </p:cNvPr>
          <p:cNvSpPr/>
          <p:nvPr/>
        </p:nvSpPr>
        <p:spPr>
          <a:xfrm>
            <a:off x="3162037" y="2856649"/>
            <a:ext cx="350493" cy="0"/>
          </a:xfrm>
          <a:custGeom>
            <a:avLst/>
            <a:gdLst/>
            <a:ahLst/>
            <a:cxnLst/>
            <a:rect l="l" t="t" r="r" b="b"/>
            <a:pathLst>
              <a:path w="350493">
                <a:moveTo>
                  <a:pt x="0" y="0"/>
                </a:moveTo>
                <a:moveTo>
                  <a:pt x="0" y="0"/>
                </a:moveTo>
                <a:lnTo>
                  <a:pt x="350493" y="0"/>
                </a:lnTo>
              </a:path>
            </a:pathLst>
          </a:custGeom>
          <a:noFill/>
          <a:ln w="19050">
            <a:solidFill>
              <a:srgbClr val="374D87"/>
            </a:solidFill>
            <a:prstDash val="solid"/>
            <a:headEnd type="none"/>
            <a:tailEnd type="arrow"/>
          </a:ln>
        </p:spPr>
        <p:txBody>
          <a:bodyPr/>
          <a:lstStyle/>
          <a:p>
            <a:endParaRPr lang="zh-CN" altLang="en-US"/>
          </a:p>
        </p:txBody>
      </p:sp>
      <p:sp>
        <p:nvSpPr>
          <p:cNvPr id="14" name="Shape 9">
            <a:extLst>
              <a:ext uri="{FF2B5EF4-FFF2-40B4-BE49-F238E27FC236}">
                <a16:creationId xmlns:a16="http://schemas.microsoft.com/office/drawing/2014/main" id="{38F2A767-0AC1-0202-DBBC-B9032FF6B26B}"/>
              </a:ext>
            </a:extLst>
          </p:cNvPr>
          <p:cNvSpPr/>
          <p:nvPr/>
        </p:nvSpPr>
        <p:spPr>
          <a:xfrm>
            <a:off x="2804600" y="4003258"/>
            <a:ext cx="1103131" cy="0"/>
          </a:xfrm>
          <a:custGeom>
            <a:avLst/>
            <a:gdLst/>
            <a:ahLst/>
            <a:cxnLst/>
            <a:rect l="l" t="t" r="r" b="b"/>
            <a:pathLst>
              <a:path w="1103131">
                <a:moveTo>
                  <a:pt x="0" y="0"/>
                </a:moveTo>
                <a:moveTo>
                  <a:pt x="0" y="0"/>
                </a:moveTo>
                <a:lnTo>
                  <a:pt x="1103131" y="0"/>
                </a:lnTo>
              </a:path>
            </a:pathLst>
          </a:custGeom>
          <a:noFill/>
          <a:ln w="19050">
            <a:solidFill>
              <a:srgbClr val="374D87"/>
            </a:solidFill>
            <a:prstDash val="solid"/>
            <a:headEnd type="none"/>
            <a:tailEnd type="arrow"/>
          </a:ln>
        </p:spPr>
        <p:txBody>
          <a:bodyPr/>
          <a:lstStyle/>
          <a:p>
            <a:endParaRPr lang="zh-CN" altLang="en-US"/>
          </a:p>
        </p:txBody>
      </p:sp>
      <p:sp>
        <p:nvSpPr>
          <p:cNvPr id="15" name="Text 10">
            <a:extLst>
              <a:ext uri="{FF2B5EF4-FFF2-40B4-BE49-F238E27FC236}">
                <a16:creationId xmlns:a16="http://schemas.microsoft.com/office/drawing/2014/main" id="{3F359B3A-CB14-C972-2D7D-62D384B40065}"/>
              </a:ext>
            </a:extLst>
          </p:cNvPr>
          <p:cNvSpPr/>
          <p:nvPr/>
        </p:nvSpPr>
        <p:spPr>
          <a:xfrm>
            <a:off x="1838595" y="1558724"/>
            <a:ext cx="794446"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dirty="0">
                <a:solidFill>
                  <a:srgbClr val="FFFFFF"/>
                </a:solidFill>
                <a:latin typeface="Microsoft Yahei" pitchFamily="34" charset="0"/>
                <a:ea typeface="Microsoft Yahei" pitchFamily="34" charset="-122"/>
                <a:cs typeface="Microsoft Yahei" pitchFamily="34" charset="-120"/>
              </a:rPr>
              <a:t>01</a:t>
            </a:r>
            <a:endParaRPr lang="en-US" sz="1440" dirty="0"/>
          </a:p>
        </p:txBody>
      </p:sp>
      <p:sp>
        <p:nvSpPr>
          <p:cNvPr id="16" name="Text 11">
            <a:extLst>
              <a:ext uri="{FF2B5EF4-FFF2-40B4-BE49-F238E27FC236}">
                <a16:creationId xmlns:a16="http://schemas.microsoft.com/office/drawing/2014/main" id="{180080C4-C7E6-98E4-49B1-9EF3D54F0707}"/>
              </a:ext>
            </a:extLst>
          </p:cNvPr>
          <p:cNvSpPr/>
          <p:nvPr/>
        </p:nvSpPr>
        <p:spPr>
          <a:xfrm>
            <a:off x="1605529" y="2616316"/>
            <a:ext cx="1312181"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dirty="0">
                <a:solidFill>
                  <a:srgbClr val="FFFFFF"/>
                </a:solidFill>
                <a:latin typeface="Microsoft Yahei" pitchFamily="34" charset="0"/>
                <a:ea typeface="Microsoft Yahei" pitchFamily="34" charset="-122"/>
                <a:cs typeface="Microsoft Yahei" pitchFamily="34" charset="-120"/>
              </a:rPr>
              <a:t>02</a:t>
            </a:r>
            <a:endParaRPr lang="en-US" sz="1440" dirty="0"/>
          </a:p>
        </p:txBody>
      </p:sp>
      <p:sp>
        <p:nvSpPr>
          <p:cNvPr id="17" name="Text 12">
            <a:extLst>
              <a:ext uri="{FF2B5EF4-FFF2-40B4-BE49-F238E27FC236}">
                <a16:creationId xmlns:a16="http://schemas.microsoft.com/office/drawing/2014/main" id="{D3C239C9-FC4B-E6AF-2EE4-DD16914A1CB4}"/>
              </a:ext>
            </a:extLst>
          </p:cNvPr>
          <p:cNvSpPr/>
          <p:nvPr/>
        </p:nvSpPr>
        <p:spPr>
          <a:xfrm>
            <a:off x="1426313" y="3754199"/>
            <a:ext cx="1670613"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dirty="0">
                <a:solidFill>
                  <a:srgbClr val="FFFFFF"/>
                </a:solidFill>
                <a:latin typeface="Microsoft Yahei" pitchFamily="34" charset="0"/>
                <a:ea typeface="Microsoft Yahei" pitchFamily="34" charset="-122"/>
                <a:cs typeface="Microsoft Yahei" pitchFamily="34" charset="-120"/>
              </a:rPr>
              <a:t>03</a:t>
            </a:r>
            <a:endParaRPr lang="en-US" sz="1440" dirty="0"/>
          </a:p>
        </p:txBody>
      </p:sp>
    </p:spTree>
    <p:extLst>
      <p:ext uri="{BB962C8B-B14F-4D97-AF65-F5344CB8AC3E}">
        <p14:creationId xmlns:p14="http://schemas.microsoft.com/office/powerpoint/2010/main" val="2927965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738792" y="2311996"/>
            <a:ext cx="4313208" cy="108813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4752" b="1" dirty="0">
                <a:solidFill>
                  <a:srgbClr val="374D87">
                    <a:alpha val="10000"/>
                  </a:srgbClr>
                </a:solidFill>
                <a:latin typeface="Microsoft Yahei" pitchFamily="34" charset="0"/>
                <a:ea typeface="Microsoft Yahei" pitchFamily="34" charset="-122"/>
                <a:cs typeface="Microsoft Yahei" pitchFamily="34" charset="-120"/>
              </a:rPr>
              <a:t>THANKS！</a:t>
            </a:r>
            <a:endParaRPr lang="en-US" sz="1440" dirty="0"/>
          </a:p>
        </p:txBody>
      </p:sp>
      <p:sp>
        <p:nvSpPr>
          <p:cNvPr id="3" name="Text 1"/>
          <p:cNvSpPr/>
          <p:nvPr/>
        </p:nvSpPr>
        <p:spPr>
          <a:xfrm>
            <a:off x="738792" y="2179408"/>
            <a:ext cx="3275888" cy="67665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3888" b="1" dirty="0">
                <a:solidFill>
                  <a:srgbClr val="374D87"/>
                </a:solidFill>
                <a:latin typeface="Microsoft Yahei" pitchFamily="34" charset="0"/>
                <a:ea typeface="Microsoft Yahei" pitchFamily="34" charset="-122"/>
                <a:cs typeface="Microsoft Yahei" pitchFamily="34" charset="-120"/>
              </a:rPr>
              <a:t>感谢观看！</a:t>
            </a:r>
            <a:endParaRPr lang="en-US" sz="1440" dirty="0"/>
          </a:p>
        </p:txBody>
      </p:sp>
      <p:sp>
        <p:nvSpPr>
          <p:cNvPr id="4" name="Shape 2"/>
          <p:cNvSpPr/>
          <p:nvPr/>
        </p:nvSpPr>
        <p:spPr>
          <a:xfrm>
            <a:off x="825232" y="1453898"/>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A75F3"/>
          </a:solidFill>
          <a:ln/>
        </p:spPr>
        <p:txBody>
          <a:bodyPr/>
          <a:lstStyle/>
          <a:p>
            <a:endParaRPr lang="zh-CN" altLang="en-US"/>
          </a:p>
        </p:txBody>
      </p:sp>
      <p:sp>
        <p:nvSpPr>
          <p:cNvPr id="5" name="Shape 3"/>
          <p:cNvSpPr/>
          <p:nvPr/>
        </p:nvSpPr>
        <p:spPr>
          <a:xfrm>
            <a:off x="1150837" y="1453898"/>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A75F3"/>
          </a:solidFill>
          <a:ln/>
        </p:spPr>
        <p:txBody>
          <a:bodyPr/>
          <a:lstStyle/>
          <a:p>
            <a:endParaRPr lang="zh-CN" altLang="en-US"/>
          </a:p>
        </p:txBody>
      </p:sp>
      <p:sp>
        <p:nvSpPr>
          <p:cNvPr id="6" name="Shape 4"/>
          <p:cNvSpPr/>
          <p:nvPr/>
        </p:nvSpPr>
        <p:spPr>
          <a:xfrm>
            <a:off x="1476442" y="1453898"/>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7EB5F6"/>
          </a:solidFill>
          <a:ln/>
        </p:spPr>
        <p:txBody>
          <a:bodyPr/>
          <a:lstStyle/>
          <a:p>
            <a:endParaRPr lang="zh-CN" altLang="en-US"/>
          </a:p>
        </p:txBody>
      </p:sp>
      <p:sp>
        <p:nvSpPr>
          <p:cNvPr id="7" name="Shape 5"/>
          <p:cNvSpPr/>
          <p:nvPr/>
        </p:nvSpPr>
        <p:spPr>
          <a:xfrm>
            <a:off x="1802047" y="1453898"/>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B8D6FA"/>
          </a:solidFill>
          <a:ln/>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234639" y="2066470"/>
            <a:ext cx="741298" cy="548640"/>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2880" b="1" dirty="0">
                <a:solidFill>
                  <a:srgbClr val="374D87"/>
                </a:solidFill>
                <a:latin typeface="Microsoft Yahei" pitchFamily="34" charset="0"/>
                <a:ea typeface="Microsoft Yahei" pitchFamily="34" charset="-122"/>
                <a:cs typeface="Microsoft Yahei" pitchFamily="34" charset="-120"/>
              </a:rPr>
              <a:t>01</a:t>
            </a:r>
            <a:endParaRPr lang="en-US" sz="1440" dirty="0"/>
          </a:p>
        </p:txBody>
      </p:sp>
      <p:sp>
        <p:nvSpPr>
          <p:cNvPr id="3" name="Text 1"/>
          <p:cNvSpPr/>
          <p:nvPr/>
        </p:nvSpPr>
        <p:spPr>
          <a:xfrm>
            <a:off x="2389151" y="1975030"/>
            <a:ext cx="6294179" cy="73152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880" b="1" dirty="0">
                <a:solidFill>
                  <a:srgbClr val="374D87"/>
                </a:solidFill>
                <a:latin typeface="Microsoft Yahei" pitchFamily="34" charset="0"/>
                <a:ea typeface="Microsoft Yahei" pitchFamily="34" charset="-122"/>
                <a:cs typeface="Microsoft Yahei" pitchFamily="34" charset="-120"/>
              </a:rPr>
              <a:t>项目起源与设计思路</a:t>
            </a:r>
            <a:endParaRPr lang="en-US" sz="144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40164" y="100584"/>
            <a:ext cx="8509698" cy="67665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592" b="1" dirty="0">
                <a:solidFill>
                  <a:srgbClr val="152A62"/>
                </a:solidFill>
                <a:latin typeface="Microsoft Yahei" pitchFamily="34" charset="0"/>
                <a:ea typeface="Microsoft Yahei" pitchFamily="34" charset="-122"/>
                <a:cs typeface="Microsoft Yahei" pitchFamily="34" charset="-120"/>
              </a:rPr>
              <a:t>灵感来源</a:t>
            </a:r>
            <a:endParaRPr lang="en-US" sz="1440" dirty="0"/>
          </a:p>
        </p:txBody>
      </p:sp>
      <p:sp>
        <p:nvSpPr>
          <p:cNvPr id="3" name="Shape 1"/>
          <p:cNvSpPr/>
          <p:nvPr/>
        </p:nvSpPr>
        <p:spPr>
          <a:xfrm>
            <a:off x="447956" y="1929366"/>
            <a:ext cx="8248087" cy="2346713"/>
          </a:xfrm>
          <a:custGeom>
            <a:avLst/>
            <a:gdLst/>
            <a:ahLst/>
            <a:cxnLst/>
            <a:rect l="l" t="t" r="r" b="b"/>
            <a:pathLst>
              <a:path w="8248087" h="2346713">
                <a:moveTo>
                  <a:pt x="293339" y="0"/>
                </a:moveTo>
                <a:moveTo>
                  <a:pt x="293339" y="0"/>
                </a:moveTo>
                <a:lnTo>
                  <a:pt x="7954748" y="0"/>
                </a:lnTo>
                <a:quadBezTo>
                  <a:pt x="8248087" y="0"/>
                  <a:pt x="8248087" y="293339"/>
                </a:quadBezTo>
                <a:lnTo>
                  <a:pt x="8248087" y="2053374"/>
                </a:lnTo>
                <a:quadBezTo>
                  <a:pt x="8248087" y="2346713"/>
                  <a:pt x="7954748" y="2346713"/>
                </a:quadBezTo>
                <a:lnTo>
                  <a:pt x="293339" y="2346713"/>
                </a:lnTo>
                <a:quadBezTo>
                  <a:pt x="0" y="2346713"/>
                  <a:pt x="0" y="2053374"/>
                </a:quadBezTo>
                <a:lnTo>
                  <a:pt x="0" y="293339"/>
                </a:lnTo>
                <a:quadBezTo>
                  <a:pt x="0" y="0"/>
                  <a:pt x="293339" y="0"/>
                </a:quadBezTo>
                <a:close/>
              </a:path>
            </a:pathLst>
          </a:custGeom>
          <a:solidFill>
            <a:srgbClr val="374D87">
              <a:alpha val="10000"/>
            </a:srgbClr>
          </a:solidFill>
          <a:ln w="19050">
            <a:solidFill>
              <a:srgbClr val="374D87"/>
            </a:solidFill>
            <a:prstDash val="solid"/>
          </a:ln>
        </p:spPr>
        <p:txBody>
          <a:bodyPr/>
          <a:lstStyle/>
          <a:p>
            <a:endParaRPr lang="zh-CN" altLang="en-US"/>
          </a:p>
        </p:txBody>
      </p:sp>
      <p:pic>
        <p:nvPicPr>
          <p:cNvPr id="4" name="Image 0" descr="preencoded.png"/>
          <p:cNvPicPr>
            <a:picLocks noChangeAspect="1"/>
          </p:cNvPicPr>
          <p:nvPr/>
        </p:nvPicPr>
        <p:blipFill>
          <a:blip r:embed="rId4"/>
          <a:stretch>
            <a:fillRect/>
          </a:stretch>
        </p:blipFill>
        <p:spPr>
          <a:xfrm>
            <a:off x="2041139" y="867420"/>
            <a:ext cx="914400" cy="914400"/>
          </a:xfrm>
          <a:prstGeom prst="rect">
            <a:avLst/>
          </a:prstGeom>
        </p:spPr>
      </p:pic>
      <p:pic>
        <p:nvPicPr>
          <p:cNvPr id="5" name="Image 1" descr="preencoded.png"/>
          <p:cNvPicPr>
            <a:picLocks noChangeAspect="1"/>
          </p:cNvPicPr>
          <p:nvPr/>
        </p:nvPicPr>
        <p:blipFill>
          <a:blip r:embed="rId4"/>
          <a:stretch>
            <a:fillRect/>
          </a:stretch>
        </p:blipFill>
        <p:spPr>
          <a:xfrm flipH="1">
            <a:off x="1126739" y="867420"/>
            <a:ext cx="914400" cy="914400"/>
          </a:xfrm>
          <a:prstGeom prst="rect">
            <a:avLst/>
          </a:prstGeom>
        </p:spPr>
      </p:pic>
      <p:sp>
        <p:nvSpPr>
          <p:cNvPr id="6" name="Text 2"/>
          <p:cNvSpPr/>
          <p:nvPr/>
        </p:nvSpPr>
        <p:spPr>
          <a:xfrm>
            <a:off x="1636445" y="995436"/>
            <a:ext cx="784215" cy="585216"/>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3168" b="1" dirty="0">
                <a:solidFill>
                  <a:srgbClr val="374D87"/>
                </a:solidFill>
                <a:latin typeface="Microsoft Yahei" pitchFamily="34" charset="0"/>
                <a:ea typeface="Microsoft Yahei" pitchFamily="34" charset="-122"/>
                <a:cs typeface="Microsoft Yahei" pitchFamily="34" charset="-120"/>
              </a:rPr>
              <a:t>01</a:t>
            </a:r>
            <a:endParaRPr lang="en-US" sz="1440" dirty="0"/>
          </a:p>
        </p:txBody>
      </p:sp>
      <p:sp>
        <p:nvSpPr>
          <p:cNvPr id="7" name="Shape 3"/>
          <p:cNvSpPr/>
          <p:nvPr/>
        </p:nvSpPr>
        <p:spPr>
          <a:xfrm>
            <a:off x="1745836"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374D87">
              <a:alpha val="80000"/>
            </a:srgbClr>
          </a:solidFill>
          <a:ln/>
        </p:spPr>
        <p:txBody>
          <a:bodyPr/>
          <a:lstStyle/>
          <a:p>
            <a:endParaRPr lang="zh-CN" altLang="en-US"/>
          </a:p>
        </p:txBody>
      </p:sp>
      <p:sp>
        <p:nvSpPr>
          <p:cNvPr id="8" name="Shape 4"/>
          <p:cNvSpPr/>
          <p:nvPr/>
        </p:nvSpPr>
        <p:spPr>
          <a:xfrm>
            <a:off x="1949699"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374D87"/>
          </a:solidFill>
          <a:ln/>
        </p:spPr>
        <p:txBody>
          <a:bodyPr/>
          <a:lstStyle/>
          <a:p>
            <a:endParaRPr lang="zh-CN" altLang="en-US"/>
          </a:p>
        </p:txBody>
      </p:sp>
      <p:sp>
        <p:nvSpPr>
          <p:cNvPr id="9" name="Shape 5"/>
          <p:cNvSpPr/>
          <p:nvPr/>
        </p:nvSpPr>
        <p:spPr>
          <a:xfrm>
            <a:off x="2153562"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374D87">
              <a:alpha val="80000"/>
            </a:srgbClr>
          </a:solidFill>
          <a:ln/>
        </p:spPr>
        <p:txBody>
          <a:bodyPr/>
          <a:lstStyle/>
          <a:p>
            <a:endParaRPr lang="zh-CN" altLang="en-US"/>
          </a:p>
        </p:txBody>
      </p:sp>
      <p:sp>
        <p:nvSpPr>
          <p:cNvPr id="10" name="Text 6"/>
          <p:cNvSpPr/>
          <p:nvPr/>
        </p:nvSpPr>
        <p:spPr>
          <a:xfrm>
            <a:off x="825904" y="2045733"/>
            <a:ext cx="2430470" cy="402336"/>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728" b="1" dirty="0">
                <a:solidFill>
                  <a:srgbClr val="374D87"/>
                </a:solidFill>
                <a:latin typeface="Microsoft Yahei" pitchFamily="34" charset="0"/>
                <a:ea typeface="Microsoft Yahei" pitchFamily="34" charset="-122"/>
                <a:cs typeface="Microsoft Yahei" pitchFamily="34" charset="-120"/>
              </a:rPr>
              <a:t>宇树科技机器人的启发</a:t>
            </a:r>
            <a:endParaRPr lang="en-US" sz="1440" dirty="0"/>
          </a:p>
        </p:txBody>
      </p:sp>
      <p:sp>
        <p:nvSpPr>
          <p:cNvPr id="11" name="Text 7"/>
          <p:cNvSpPr/>
          <p:nvPr/>
        </p:nvSpPr>
        <p:spPr>
          <a:xfrm>
            <a:off x="825904" y="2448069"/>
            <a:ext cx="2430470"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本项目的设计灵感来源于宇树科技机器人的跟随功能，通过模仿其基础动作跟随能力，探索智能机械臂的设计与实现。</a:t>
            </a:r>
            <a:endParaRPr lang="en-US" sz="1440" dirty="0"/>
          </a:p>
        </p:txBody>
      </p:sp>
      <p:pic>
        <p:nvPicPr>
          <p:cNvPr id="12" name="Image 2" descr="preencoded.png"/>
          <p:cNvPicPr>
            <a:picLocks noChangeAspect="1"/>
          </p:cNvPicPr>
          <p:nvPr/>
        </p:nvPicPr>
        <p:blipFill>
          <a:blip r:embed="rId4"/>
          <a:stretch>
            <a:fillRect/>
          </a:stretch>
        </p:blipFill>
        <p:spPr>
          <a:xfrm>
            <a:off x="4572000" y="867420"/>
            <a:ext cx="914400" cy="914400"/>
          </a:xfrm>
          <a:prstGeom prst="rect">
            <a:avLst/>
          </a:prstGeom>
        </p:spPr>
      </p:pic>
      <p:pic>
        <p:nvPicPr>
          <p:cNvPr id="13" name="Image 3" descr="preencoded.png"/>
          <p:cNvPicPr>
            <a:picLocks noChangeAspect="1"/>
          </p:cNvPicPr>
          <p:nvPr/>
        </p:nvPicPr>
        <p:blipFill>
          <a:blip r:embed="rId4"/>
          <a:stretch>
            <a:fillRect/>
          </a:stretch>
        </p:blipFill>
        <p:spPr>
          <a:xfrm flipH="1">
            <a:off x="3657600" y="867420"/>
            <a:ext cx="914400" cy="914400"/>
          </a:xfrm>
          <a:prstGeom prst="rect">
            <a:avLst/>
          </a:prstGeom>
        </p:spPr>
      </p:pic>
      <p:sp>
        <p:nvSpPr>
          <p:cNvPr id="14" name="Text 8"/>
          <p:cNvSpPr/>
          <p:nvPr/>
        </p:nvSpPr>
        <p:spPr>
          <a:xfrm>
            <a:off x="4152608" y="995436"/>
            <a:ext cx="849850" cy="585216"/>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3168" b="1" dirty="0">
                <a:solidFill>
                  <a:srgbClr val="374D87"/>
                </a:solidFill>
                <a:latin typeface="Microsoft Yahei" pitchFamily="34" charset="0"/>
                <a:ea typeface="Microsoft Yahei" pitchFamily="34" charset="-122"/>
                <a:cs typeface="Microsoft Yahei" pitchFamily="34" charset="-120"/>
              </a:rPr>
              <a:t>02</a:t>
            </a:r>
            <a:endParaRPr lang="en-US" sz="1440" dirty="0"/>
          </a:p>
        </p:txBody>
      </p:sp>
      <p:sp>
        <p:nvSpPr>
          <p:cNvPr id="15" name="Text 9"/>
          <p:cNvSpPr/>
          <p:nvPr/>
        </p:nvSpPr>
        <p:spPr>
          <a:xfrm>
            <a:off x="3356765" y="2045733"/>
            <a:ext cx="2430470" cy="402336"/>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728" b="1" dirty="0">
                <a:solidFill>
                  <a:srgbClr val="374D87"/>
                </a:solidFill>
                <a:latin typeface="Microsoft Yahei" pitchFamily="34" charset="0"/>
                <a:ea typeface="Microsoft Yahei" pitchFamily="34" charset="-122"/>
                <a:cs typeface="Microsoft Yahei" pitchFamily="34" charset="-120"/>
              </a:rPr>
              <a:t>姿态传感技术的应用</a:t>
            </a:r>
            <a:endParaRPr lang="en-US" sz="1440" dirty="0"/>
          </a:p>
        </p:txBody>
      </p:sp>
      <p:sp>
        <p:nvSpPr>
          <p:cNvPr id="16" name="Text 10"/>
          <p:cNvSpPr/>
          <p:nvPr/>
        </p:nvSpPr>
        <p:spPr>
          <a:xfrm>
            <a:off x="3356765" y="2448069"/>
            <a:ext cx="2430470"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利用MPU6050六轴姿态传感器检测手部姿态，替代复杂的视觉识别系统，简化了智能机械臂的控制过程。</a:t>
            </a:r>
            <a:endParaRPr lang="en-US" sz="1440" dirty="0"/>
          </a:p>
        </p:txBody>
      </p:sp>
      <p:pic>
        <p:nvPicPr>
          <p:cNvPr id="17" name="Image 4" descr="preencoded.png"/>
          <p:cNvPicPr>
            <a:picLocks noChangeAspect="1"/>
          </p:cNvPicPr>
          <p:nvPr/>
        </p:nvPicPr>
        <p:blipFill>
          <a:blip r:embed="rId4"/>
          <a:stretch>
            <a:fillRect/>
          </a:stretch>
        </p:blipFill>
        <p:spPr>
          <a:xfrm>
            <a:off x="7102861" y="867420"/>
            <a:ext cx="914400" cy="914400"/>
          </a:xfrm>
          <a:prstGeom prst="rect">
            <a:avLst/>
          </a:prstGeom>
        </p:spPr>
      </p:pic>
      <p:pic>
        <p:nvPicPr>
          <p:cNvPr id="18" name="Image 5" descr="preencoded.png"/>
          <p:cNvPicPr>
            <a:picLocks noChangeAspect="1"/>
          </p:cNvPicPr>
          <p:nvPr/>
        </p:nvPicPr>
        <p:blipFill>
          <a:blip r:embed="rId4"/>
          <a:stretch>
            <a:fillRect/>
          </a:stretch>
        </p:blipFill>
        <p:spPr>
          <a:xfrm flipH="1">
            <a:off x="6188461" y="867420"/>
            <a:ext cx="914400" cy="914400"/>
          </a:xfrm>
          <a:prstGeom prst="rect">
            <a:avLst/>
          </a:prstGeom>
        </p:spPr>
      </p:pic>
      <p:sp>
        <p:nvSpPr>
          <p:cNvPr id="19" name="Text 11"/>
          <p:cNvSpPr/>
          <p:nvPr/>
        </p:nvSpPr>
        <p:spPr>
          <a:xfrm>
            <a:off x="6676289" y="995436"/>
            <a:ext cx="817032" cy="585216"/>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3168" b="1" dirty="0">
                <a:solidFill>
                  <a:srgbClr val="374D87"/>
                </a:solidFill>
                <a:latin typeface="Microsoft Yahei" pitchFamily="34" charset="0"/>
                <a:ea typeface="Microsoft Yahei" pitchFamily="34" charset="-122"/>
                <a:cs typeface="Microsoft Yahei" pitchFamily="34" charset="-120"/>
              </a:rPr>
              <a:t>03</a:t>
            </a:r>
            <a:endParaRPr lang="en-US" sz="1440" dirty="0"/>
          </a:p>
        </p:txBody>
      </p:sp>
      <p:sp>
        <p:nvSpPr>
          <p:cNvPr id="20" name="Text 12"/>
          <p:cNvSpPr/>
          <p:nvPr/>
        </p:nvSpPr>
        <p:spPr>
          <a:xfrm>
            <a:off x="5887626" y="2045733"/>
            <a:ext cx="2430470" cy="402336"/>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728" b="1" dirty="0">
                <a:solidFill>
                  <a:srgbClr val="374D87"/>
                </a:solidFill>
                <a:latin typeface="Microsoft Yahei" pitchFamily="34" charset="0"/>
                <a:ea typeface="Microsoft Yahei" pitchFamily="34" charset="-122"/>
                <a:cs typeface="Microsoft Yahei" pitchFamily="34" charset="-120"/>
              </a:rPr>
              <a:t>低成本硬件选择</a:t>
            </a:r>
            <a:endParaRPr lang="en-US" sz="1440" dirty="0"/>
          </a:p>
        </p:txBody>
      </p:sp>
      <p:sp>
        <p:nvSpPr>
          <p:cNvPr id="21" name="Text 13"/>
          <p:cNvSpPr/>
          <p:nvPr/>
        </p:nvSpPr>
        <p:spPr>
          <a:xfrm>
            <a:off x="5887626" y="2448069"/>
            <a:ext cx="2430470"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项目采用成本低于500元的硬件组合，包括Maker-ESP32开发板、MG996R舵机和MPU6050传感器，实现了经济高效的设计方案。</a:t>
            </a:r>
            <a:endParaRPr lang="en-US" sz="1440" dirty="0"/>
          </a:p>
        </p:txBody>
      </p:sp>
      <p:sp>
        <p:nvSpPr>
          <p:cNvPr id="22" name="Shape 14"/>
          <p:cNvSpPr/>
          <p:nvPr/>
        </p:nvSpPr>
        <p:spPr>
          <a:xfrm>
            <a:off x="4276697"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374D87">
              <a:alpha val="80000"/>
            </a:srgbClr>
          </a:solidFill>
          <a:ln/>
        </p:spPr>
        <p:txBody>
          <a:bodyPr/>
          <a:lstStyle/>
          <a:p>
            <a:endParaRPr lang="zh-CN" altLang="en-US"/>
          </a:p>
        </p:txBody>
      </p:sp>
      <p:sp>
        <p:nvSpPr>
          <p:cNvPr id="23" name="Shape 15"/>
          <p:cNvSpPr/>
          <p:nvPr/>
        </p:nvSpPr>
        <p:spPr>
          <a:xfrm>
            <a:off x="4480560"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374D87"/>
          </a:solidFill>
          <a:ln/>
        </p:spPr>
        <p:txBody>
          <a:bodyPr/>
          <a:lstStyle/>
          <a:p>
            <a:endParaRPr lang="zh-CN" altLang="en-US"/>
          </a:p>
        </p:txBody>
      </p:sp>
      <p:sp>
        <p:nvSpPr>
          <p:cNvPr id="24" name="Shape 16"/>
          <p:cNvSpPr/>
          <p:nvPr/>
        </p:nvSpPr>
        <p:spPr>
          <a:xfrm>
            <a:off x="4684423"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374D87">
              <a:alpha val="80000"/>
            </a:srgbClr>
          </a:solidFill>
          <a:ln/>
        </p:spPr>
        <p:txBody>
          <a:bodyPr/>
          <a:lstStyle/>
          <a:p>
            <a:endParaRPr lang="zh-CN" altLang="en-US"/>
          </a:p>
        </p:txBody>
      </p:sp>
      <p:sp>
        <p:nvSpPr>
          <p:cNvPr id="25" name="Shape 17"/>
          <p:cNvSpPr/>
          <p:nvPr/>
        </p:nvSpPr>
        <p:spPr>
          <a:xfrm>
            <a:off x="6807558"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374D87">
              <a:alpha val="80000"/>
            </a:srgbClr>
          </a:solidFill>
          <a:ln/>
        </p:spPr>
        <p:txBody>
          <a:bodyPr/>
          <a:lstStyle/>
          <a:p>
            <a:endParaRPr lang="zh-CN" altLang="en-US"/>
          </a:p>
        </p:txBody>
      </p:sp>
      <p:sp>
        <p:nvSpPr>
          <p:cNvPr id="26" name="Shape 18"/>
          <p:cNvSpPr/>
          <p:nvPr/>
        </p:nvSpPr>
        <p:spPr>
          <a:xfrm>
            <a:off x="7011421"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374D87"/>
          </a:solidFill>
          <a:ln/>
        </p:spPr>
        <p:txBody>
          <a:bodyPr/>
          <a:lstStyle/>
          <a:p>
            <a:endParaRPr lang="zh-CN" altLang="en-US"/>
          </a:p>
        </p:txBody>
      </p:sp>
      <p:sp>
        <p:nvSpPr>
          <p:cNvPr id="27" name="Shape 19"/>
          <p:cNvSpPr/>
          <p:nvPr/>
        </p:nvSpPr>
        <p:spPr>
          <a:xfrm>
            <a:off x="7215284"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374D87">
              <a:alpha val="80000"/>
            </a:srgbClr>
          </a:solidFill>
          <a:ln/>
        </p:spPr>
        <p:txBody>
          <a:body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40164" y="100584"/>
            <a:ext cx="8509698" cy="67665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592" b="1" dirty="0">
                <a:solidFill>
                  <a:srgbClr val="152A62"/>
                </a:solidFill>
                <a:latin typeface="Microsoft Yahei" pitchFamily="34" charset="0"/>
                <a:ea typeface="Microsoft Yahei" pitchFamily="34" charset="-122"/>
                <a:cs typeface="Microsoft Yahei" pitchFamily="34" charset="-120"/>
              </a:rPr>
              <a:t>核心思路</a:t>
            </a:r>
            <a:endParaRPr lang="en-US" sz="1440" dirty="0"/>
          </a:p>
        </p:txBody>
      </p:sp>
      <p:sp>
        <p:nvSpPr>
          <p:cNvPr id="3" name="Shape 1"/>
          <p:cNvSpPr/>
          <p:nvPr/>
        </p:nvSpPr>
        <p:spPr>
          <a:xfrm rot="-366000">
            <a:off x="639861" y="1356868"/>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84FF">
              <a:alpha val="0"/>
            </a:srgbClr>
          </a:solidFill>
          <a:ln w="19050">
            <a:solidFill>
              <a:srgbClr val="374D87"/>
            </a:solidFill>
            <a:prstDash val="solid"/>
          </a:ln>
        </p:spPr>
        <p:txBody>
          <a:bodyPr/>
          <a:lstStyle/>
          <a:p>
            <a:endParaRPr lang="zh-CN" altLang="en-US"/>
          </a:p>
        </p:txBody>
      </p:sp>
      <p:sp>
        <p:nvSpPr>
          <p:cNvPr id="4" name="Shape 2"/>
          <p:cNvSpPr/>
          <p:nvPr/>
        </p:nvSpPr>
        <p:spPr>
          <a:xfrm>
            <a:off x="679498" y="1343207"/>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A2E5B9">
              <a:alpha val="0"/>
            </a:srgbClr>
          </a:solidFill>
          <a:ln w="19050">
            <a:solidFill>
              <a:srgbClr val="374D87"/>
            </a:solidFill>
            <a:prstDash val="solid"/>
          </a:ln>
        </p:spPr>
        <p:txBody>
          <a:bodyPr/>
          <a:lstStyle/>
          <a:p>
            <a:endParaRPr lang="zh-CN" altLang="en-US"/>
          </a:p>
        </p:txBody>
      </p:sp>
      <p:sp>
        <p:nvSpPr>
          <p:cNvPr id="5" name="Shape 3"/>
          <p:cNvSpPr/>
          <p:nvPr/>
        </p:nvSpPr>
        <p:spPr>
          <a:xfrm>
            <a:off x="916789" y="1153595"/>
            <a:ext cx="512064" cy="512064"/>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374D87"/>
          </a:solidFill>
          <a:ln/>
        </p:spPr>
        <p:txBody>
          <a:bodyPr/>
          <a:lstStyle/>
          <a:p>
            <a:endParaRPr lang="zh-CN" altLang="en-US"/>
          </a:p>
        </p:txBody>
      </p:sp>
      <p:sp>
        <p:nvSpPr>
          <p:cNvPr id="6" name="Text 4"/>
          <p:cNvSpPr/>
          <p:nvPr/>
        </p:nvSpPr>
        <p:spPr>
          <a:xfrm>
            <a:off x="756803" y="1121591"/>
            <a:ext cx="813748" cy="566928"/>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016" b="1" dirty="0">
                <a:solidFill>
                  <a:srgbClr val="FFFFFF"/>
                </a:solidFill>
                <a:latin typeface="Microsoft Yahei" pitchFamily="34" charset="0"/>
                <a:ea typeface="Microsoft Yahei" pitchFamily="34" charset="-122"/>
                <a:cs typeface="Microsoft Yahei" pitchFamily="34" charset="-120"/>
              </a:rPr>
              <a:t>01</a:t>
            </a:r>
            <a:endParaRPr lang="en-US" sz="1440" dirty="0"/>
          </a:p>
        </p:txBody>
      </p:sp>
      <p:sp>
        <p:nvSpPr>
          <p:cNvPr id="7" name="Shape 5"/>
          <p:cNvSpPr/>
          <p:nvPr/>
        </p:nvSpPr>
        <p:spPr>
          <a:xfrm rot="-366000">
            <a:off x="3346704" y="1356868"/>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5196FF">
              <a:alpha val="0"/>
            </a:srgbClr>
          </a:solidFill>
          <a:ln w="19050">
            <a:solidFill>
              <a:srgbClr val="374D87"/>
            </a:solidFill>
            <a:prstDash val="solid"/>
          </a:ln>
        </p:spPr>
        <p:txBody>
          <a:bodyPr/>
          <a:lstStyle/>
          <a:p>
            <a:endParaRPr lang="zh-CN" altLang="en-US"/>
          </a:p>
        </p:txBody>
      </p:sp>
      <p:sp>
        <p:nvSpPr>
          <p:cNvPr id="8" name="Shape 6"/>
          <p:cNvSpPr/>
          <p:nvPr/>
        </p:nvSpPr>
        <p:spPr>
          <a:xfrm>
            <a:off x="3386341" y="1343207"/>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A2E5B9">
              <a:alpha val="0"/>
            </a:srgbClr>
          </a:solidFill>
          <a:ln w="19050">
            <a:solidFill>
              <a:srgbClr val="374D87"/>
            </a:solidFill>
            <a:prstDash val="solid"/>
          </a:ln>
        </p:spPr>
        <p:txBody>
          <a:bodyPr/>
          <a:lstStyle/>
          <a:p>
            <a:endParaRPr lang="zh-CN" altLang="en-US"/>
          </a:p>
        </p:txBody>
      </p:sp>
      <p:sp>
        <p:nvSpPr>
          <p:cNvPr id="9" name="Shape 7"/>
          <p:cNvSpPr/>
          <p:nvPr/>
        </p:nvSpPr>
        <p:spPr>
          <a:xfrm>
            <a:off x="3623632" y="1153595"/>
            <a:ext cx="512064" cy="512064"/>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374D87"/>
          </a:solidFill>
          <a:ln/>
        </p:spPr>
        <p:txBody>
          <a:bodyPr/>
          <a:lstStyle/>
          <a:p>
            <a:endParaRPr lang="zh-CN" altLang="en-US"/>
          </a:p>
        </p:txBody>
      </p:sp>
      <p:sp>
        <p:nvSpPr>
          <p:cNvPr id="10" name="Text 8"/>
          <p:cNvSpPr/>
          <p:nvPr/>
        </p:nvSpPr>
        <p:spPr>
          <a:xfrm>
            <a:off x="3472790" y="1126163"/>
            <a:ext cx="813748" cy="566928"/>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016" b="1" dirty="0">
                <a:solidFill>
                  <a:srgbClr val="FFFFFF"/>
                </a:solidFill>
                <a:latin typeface="Microsoft Yahei" pitchFamily="34" charset="0"/>
                <a:ea typeface="Microsoft Yahei" pitchFamily="34" charset="-122"/>
                <a:cs typeface="Microsoft Yahei" pitchFamily="34" charset="-120"/>
              </a:rPr>
              <a:t>02</a:t>
            </a:r>
            <a:endParaRPr lang="en-US" sz="1440" dirty="0"/>
          </a:p>
        </p:txBody>
      </p:sp>
      <p:sp>
        <p:nvSpPr>
          <p:cNvPr id="11" name="Shape 9"/>
          <p:cNvSpPr/>
          <p:nvPr/>
        </p:nvSpPr>
        <p:spPr>
          <a:xfrm rot="-366000">
            <a:off x="6053547" y="1356868"/>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84FF">
              <a:alpha val="0"/>
            </a:srgbClr>
          </a:solidFill>
          <a:ln w="19050">
            <a:solidFill>
              <a:srgbClr val="374D87"/>
            </a:solidFill>
            <a:prstDash val="solid"/>
          </a:ln>
        </p:spPr>
        <p:txBody>
          <a:bodyPr/>
          <a:lstStyle/>
          <a:p>
            <a:endParaRPr lang="zh-CN" altLang="en-US"/>
          </a:p>
        </p:txBody>
      </p:sp>
      <p:sp>
        <p:nvSpPr>
          <p:cNvPr id="12" name="Shape 10"/>
          <p:cNvSpPr/>
          <p:nvPr/>
        </p:nvSpPr>
        <p:spPr>
          <a:xfrm>
            <a:off x="6093184" y="1343207"/>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A2E5B9">
              <a:alpha val="0"/>
            </a:srgbClr>
          </a:solidFill>
          <a:ln w="19050">
            <a:solidFill>
              <a:srgbClr val="374D87"/>
            </a:solidFill>
            <a:prstDash val="solid"/>
          </a:ln>
        </p:spPr>
        <p:txBody>
          <a:bodyPr/>
          <a:lstStyle/>
          <a:p>
            <a:endParaRPr lang="zh-CN" altLang="en-US"/>
          </a:p>
        </p:txBody>
      </p:sp>
      <p:sp>
        <p:nvSpPr>
          <p:cNvPr id="13" name="Shape 11"/>
          <p:cNvSpPr/>
          <p:nvPr/>
        </p:nvSpPr>
        <p:spPr>
          <a:xfrm>
            <a:off x="6330475" y="1153595"/>
            <a:ext cx="512064" cy="512064"/>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374D87"/>
          </a:solidFill>
          <a:ln/>
        </p:spPr>
        <p:txBody>
          <a:bodyPr/>
          <a:lstStyle/>
          <a:p>
            <a:endParaRPr lang="zh-CN" altLang="en-US"/>
          </a:p>
        </p:txBody>
      </p:sp>
      <p:sp>
        <p:nvSpPr>
          <p:cNvPr id="14" name="Text 12"/>
          <p:cNvSpPr/>
          <p:nvPr/>
        </p:nvSpPr>
        <p:spPr>
          <a:xfrm>
            <a:off x="6170489" y="1121591"/>
            <a:ext cx="813748" cy="566928"/>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016" b="1" dirty="0">
                <a:solidFill>
                  <a:srgbClr val="FFFFFF"/>
                </a:solidFill>
                <a:latin typeface="Microsoft Yahei" pitchFamily="34" charset="0"/>
                <a:ea typeface="Microsoft Yahei" pitchFamily="34" charset="-122"/>
                <a:cs typeface="Microsoft Yahei" pitchFamily="34" charset="-120"/>
              </a:rPr>
              <a:t>03</a:t>
            </a:r>
            <a:endParaRPr lang="en-US" sz="1440" dirty="0"/>
          </a:p>
        </p:txBody>
      </p:sp>
      <p:sp>
        <p:nvSpPr>
          <p:cNvPr id="15" name="Text 13"/>
          <p:cNvSpPr/>
          <p:nvPr/>
        </p:nvSpPr>
        <p:spPr>
          <a:xfrm>
            <a:off x="679498" y="1667126"/>
            <a:ext cx="2449397" cy="448056"/>
          </a:xfrm>
          <a:prstGeom prst="rect">
            <a:avLst/>
          </a:prstGeom>
          <a:noFill/>
          <a:ln/>
        </p:spPr>
        <p:txBody>
          <a:bodyPr wrap="square" lIns="95250" tIns="95250" rIns="95250" bIns="95250" rtlCol="0" anchor="t">
            <a:spAutoFit/>
          </a:bodyPr>
          <a:lstStyle/>
          <a:p>
            <a:pPr marL="0" indent="0" algn="ctr">
              <a:lnSpc>
                <a:spcPct val="100000"/>
              </a:lnSpc>
              <a:buNone/>
            </a:pPr>
            <a:r>
              <a:rPr lang="en-US" sz="1728" b="1" dirty="0">
                <a:solidFill>
                  <a:srgbClr val="374D87"/>
                </a:solidFill>
                <a:latin typeface="Microsoft Yahei" pitchFamily="34" charset="0"/>
                <a:ea typeface="Microsoft Yahei" pitchFamily="34" charset="-122"/>
                <a:cs typeface="Microsoft Yahei" pitchFamily="34" charset="-120"/>
              </a:rPr>
              <a:t>传感器替代人眼</a:t>
            </a:r>
            <a:endParaRPr lang="en-US" sz="1440" dirty="0"/>
          </a:p>
        </p:txBody>
      </p:sp>
      <p:sp>
        <p:nvSpPr>
          <p:cNvPr id="16" name="Text 14"/>
          <p:cNvSpPr/>
          <p:nvPr/>
        </p:nvSpPr>
        <p:spPr>
          <a:xfrm>
            <a:off x="807514" y="1988925"/>
            <a:ext cx="2194560"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利用MPU6050六轴姿态传感器检测手部姿态，实现对机械臂的精确控制，避免了复杂视觉识别系统的使用。</a:t>
            </a:r>
            <a:endParaRPr lang="en-US" sz="1440" dirty="0"/>
          </a:p>
        </p:txBody>
      </p:sp>
      <p:sp>
        <p:nvSpPr>
          <p:cNvPr id="17" name="Text 15"/>
          <p:cNvSpPr/>
          <p:nvPr/>
        </p:nvSpPr>
        <p:spPr>
          <a:xfrm>
            <a:off x="3386341" y="1667126"/>
            <a:ext cx="2449397" cy="448056"/>
          </a:xfrm>
          <a:prstGeom prst="rect">
            <a:avLst/>
          </a:prstGeom>
          <a:noFill/>
          <a:ln/>
        </p:spPr>
        <p:txBody>
          <a:bodyPr wrap="square" lIns="95250" tIns="95250" rIns="95250" bIns="95250" rtlCol="0" anchor="t">
            <a:spAutoFit/>
          </a:bodyPr>
          <a:lstStyle/>
          <a:p>
            <a:pPr marL="0" indent="0" algn="ctr">
              <a:lnSpc>
                <a:spcPct val="100000"/>
              </a:lnSpc>
              <a:buNone/>
            </a:pPr>
            <a:r>
              <a:rPr lang="en-US" sz="1728" b="1" dirty="0">
                <a:solidFill>
                  <a:srgbClr val="374D87"/>
                </a:solidFill>
                <a:latin typeface="Microsoft Yahei" pitchFamily="34" charset="0"/>
                <a:ea typeface="Microsoft Yahei" pitchFamily="34" charset="-122"/>
                <a:cs typeface="Microsoft Yahei" pitchFamily="34" charset="-120"/>
              </a:rPr>
              <a:t>机械简化设计</a:t>
            </a:r>
            <a:endParaRPr lang="en-US" sz="1440" dirty="0"/>
          </a:p>
        </p:txBody>
      </p:sp>
      <p:sp>
        <p:nvSpPr>
          <p:cNvPr id="18" name="Text 16"/>
          <p:cNvSpPr/>
          <p:nvPr/>
        </p:nvSpPr>
        <p:spPr>
          <a:xfrm>
            <a:off x="3514357" y="1988925"/>
            <a:ext cx="2194560"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通过仅使用5个舵机来实现偏航、俯仰、滚转和抓握等四类动作，大大简化了机械臂的设计和制造过程。</a:t>
            </a:r>
            <a:endParaRPr lang="en-US" sz="1440" dirty="0"/>
          </a:p>
        </p:txBody>
      </p:sp>
      <p:sp>
        <p:nvSpPr>
          <p:cNvPr id="19" name="Text 17"/>
          <p:cNvSpPr/>
          <p:nvPr/>
        </p:nvSpPr>
        <p:spPr>
          <a:xfrm>
            <a:off x="6093184" y="1667126"/>
            <a:ext cx="2449397" cy="448056"/>
          </a:xfrm>
          <a:prstGeom prst="rect">
            <a:avLst/>
          </a:prstGeom>
          <a:noFill/>
          <a:ln/>
        </p:spPr>
        <p:txBody>
          <a:bodyPr wrap="square" lIns="95250" tIns="95250" rIns="95250" bIns="95250" rtlCol="0" anchor="t">
            <a:spAutoFit/>
          </a:bodyPr>
          <a:lstStyle/>
          <a:p>
            <a:pPr marL="0" indent="0" algn="ctr">
              <a:lnSpc>
                <a:spcPct val="100000"/>
              </a:lnSpc>
              <a:buNone/>
            </a:pPr>
            <a:r>
              <a:rPr lang="en-US" sz="1728" b="1" dirty="0">
                <a:solidFill>
                  <a:srgbClr val="374D87"/>
                </a:solidFill>
                <a:latin typeface="Microsoft Yahei" pitchFamily="34" charset="0"/>
                <a:ea typeface="Microsoft Yahei" pitchFamily="34" charset="-122"/>
                <a:cs typeface="Microsoft Yahei" pitchFamily="34" charset="-120"/>
              </a:rPr>
              <a:t>低成本实现</a:t>
            </a:r>
            <a:endParaRPr lang="en-US" sz="1440" dirty="0"/>
          </a:p>
        </p:txBody>
      </p:sp>
      <p:sp>
        <p:nvSpPr>
          <p:cNvPr id="20" name="Text 18"/>
          <p:cNvSpPr/>
          <p:nvPr/>
        </p:nvSpPr>
        <p:spPr>
          <a:xfrm>
            <a:off x="6221200" y="1988925"/>
            <a:ext cx="2194560"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整个项目的总成本控制在500元以内，包括主控板、传感器和舵机等关键部件，使得该设计具有很高的性价比。</a:t>
            </a:r>
            <a:endParaRPr lang="en-US" sz="144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40164" y="100584"/>
            <a:ext cx="8509698" cy="67665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592" b="1" dirty="0">
                <a:solidFill>
                  <a:srgbClr val="152A62"/>
                </a:solidFill>
                <a:latin typeface="Microsoft Yahei" pitchFamily="34" charset="0"/>
                <a:ea typeface="Microsoft Yahei" pitchFamily="34" charset="-122"/>
                <a:cs typeface="Microsoft Yahei" pitchFamily="34" charset="-120"/>
              </a:rPr>
              <a:t>传感器替代人眼</a:t>
            </a:r>
            <a:endParaRPr lang="en-US" sz="1440" dirty="0"/>
          </a:p>
        </p:txBody>
      </p:sp>
      <p:sp>
        <p:nvSpPr>
          <p:cNvPr id="3" name="Shape 1"/>
          <p:cNvSpPr/>
          <p:nvPr/>
        </p:nvSpPr>
        <p:spPr>
          <a:xfrm>
            <a:off x="4125591" y="1645920"/>
            <a:ext cx="174439" cy="0"/>
          </a:xfrm>
          <a:custGeom>
            <a:avLst/>
            <a:gdLst/>
            <a:ahLst/>
            <a:cxnLst/>
            <a:rect l="l" t="t" r="r" b="b"/>
            <a:pathLst>
              <a:path w="174439">
                <a:moveTo>
                  <a:pt x="174439" y="0"/>
                </a:moveTo>
                <a:moveTo>
                  <a:pt x="174439" y="0"/>
                </a:moveTo>
                <a:lnTo>
                  <a:pt x="0" y="0"/>
                </a:lnTo>
              </a:path>
            </a:pathLst>
          </a:custGeom>
          <a:noFill/>
          <a:ln w="19050">
            <a:solidFill>
              <a:srgbClr val="374D87"/>
            </a:solidFill>
            <a:prstDash val="solid"/>
            <a:headEnd type="none"/>
            <a:tailEnd type="arrow"/>
          </a:ln>
        </p:spPr>
        <p:txBody>
          <a:bodyPr/>
          <a:lstStyle/>
          <a:p>
            <a:endParaRPr lang="zh-CN" altLang="en-US"/>
          </a:p>
        </p:txBody>
      </p:sp>
      <p:sp>
        <p:nvSpPr>
          <p:cNvPr id="4" name="Shape 2"/>
          <p:cNvSpPr/>
          <p:nvPr/>
        </p:nvSpPr>
        <p:spPr>
          <a:xfrm>
            <a:off x="5024592" y="2752344"/>
            <a:ext cx="177670" cy="0"/>
          </a:xfrm>
          <a:custGeom>
            <a:avLst/>
            <a:gdLst/>
            <a:ahLst/>
            <a:cxnLst/>
            <a:rect l="l" t="t" r="r" b="b"/>
            <a:pathLst>
              <a:path w="177670">
                <a:moveTo>
                  <a:pt x="0" y="0"/>
                </a:moveTo>
                <a:moveTo>
                  <a:pt x="0" y="0"/>
                </a:moveTo>
                <a:lnTo>
                  <a:pt x="177670" y="0"/>
                </a:lnTo>
              </a:path>
            </a:pathLst>
          </a:custGeom>
          <a:noFill/>
          <a:ln w="19050">
            <a:solidFill>
              <a:srgbClr val="374D87"/>
            </a:solidFill>
            <a:prstDash val="solid"/>
            <a:headEnd type="none"/>
            <a:tailEnd type="arrow"/>
          </a:ln>
        </p:spPr>
        <p:txBody>
          <a:bodyPr/>
          <a:lstStyle/>
          <a:p>
            <a:endParaRPr lang="zh-CN" altLang="en-US"/>
          </a:p>
        </p:txBody>
      </p:sp>
      <p:sp>
        <p:nvSpPr>
          <p:cNvPr id="5" name="Shape 3"/>
          <p:cNvSpPr/>
          <p:nvPr/>
        </p:nvSpPr>
        <p:spPr>
          <a:xfrm>
            <a:off x="4118004" y="3799332"/>
            <a:ext cx="175088" cy="0"/>
          </a:xfrm>
          <a:custGeom>
            <a:avLst/>
            <a:gdLst/>
            <a:ahLst/>
            <a:cxnLst/>
            <a:rect l="l" t="t" r="r" b="b"/>
            <a:pathLst>
              <a:path w="175088">
                <a:moveTo>
                  <a:pt x="175088" y="0"/>
                </a:moveTo>
                <a:moveTo>
                  <a:pt x="175088" y="0"/>
                </a:moveTo>
                <a:lnTo>
                  <a:pt x="0" y="0"/>
                </a:lnTo>
              </a:path>
            </a:pathLst>
          </a:custGeom>
          <a:noFill/>
          <a:ln w="19050">
            <a:solidFill>
              <a:srgbClr val="374D87"/>
            </a:solidFill>
            <a:prstDash val="solid"/>
            <a:headEnd type="none"/>
            <a:tailEnd type="arrow"/>
          </a:ln>
        </p:spPr>
        <p:txBody>
          <a:bodyPr/>
          <a:lstStyle/>
          <a:p>
            <a:endParaRPr lang="zh-CN" altLang="en-US"/>
          </a:p>
        </p:txBody>
      </p:sp>
      <p:sp>
        <p:nvSpPr>
          <p:cNvPr id="6" name="Text 4"/>
          <p:cNvSpPr/>
          <p:nvPr/>
        </p:nvSpPr>
        <p:spPr>
          <a:xfrm>
            <a:off x="4287407" y="1280160"/>
            <a:ext cx="745435" cy="704088"/>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736" b="1" dirty="0">
                <a:solidFill>
                  <a:srgbClr val="374D87"/>
                </a:solidFill>
                <a:latin typeface="Microsoft Yahei" pitchFamily="34" charset="0"/>
                <a:ea typeface="Microsoft Yahei" pitchFamily="34" charset="-122"/>
                <a:cs typeface="Microsoft Yahei" pitchFamily="34" charset="-120"/>
              </a:rPr>
              <a:t>01</a:t>
            </a:r>
            <a:endParaRPr lang="en-US" sz="1440" dirty="0"/>
          </a:p>
        </p:txBody>
      </p:sp>
      <p:sp>
        <p:nvSpPr>
          <p:cNvPr id="7" name="Text 5"/>
          <p:cNvSpPr/>
          <p:nvPr/>
        </p:nvSpPr>
        <p:spPr>
          <a:xfrm>
            <a:off x="4287407" y="3429000"/>
            <a:ext cx="745435" cy="676656"/>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592" b="1" dirty="0">
                <a:solidFill>
                  <a:srgbClr val="374D87"/>
                </a:solidFill>
                <a:latin typeface="Microsoft Yahei" pitchFamily="34" charset="0"/>
                <a:ea typeface="Microsoft Yahei" pitchFamily="34" charset="-122"/>
                <a:cs typeface="Microsoft Yahei" pitchFamily="34" charset="-120"/>
              </a:rPr>
              <a:t>03</a:t>
            </a:r>
            <a:endParaRPr lang="en-US" sz="1440" dirty="0"/>
          </a:p>
        </p:txBody>
      </p:sp>
      <p:sp>
        <p:nvSpPr>
          <p:cNvPr id="8" name="Text 6"/>
          <p:cNvSpPr/>
          <p:nvPr/>
        </p:nvSpPr>
        <p:spPr>
          <a:xfrm>
            <a:off x="4278263" y="2423160"/>
            <a:ext cx="745435" cy="676656"/>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592" b="1" dirty="0">
                <a:solidFill>
                  <a:srgbClr val="374D87"/>
                </a:solidFill>
                <a:latin typeface="Microsoft Yahei" pitchFamily="34" charset="0"/>
                <a:ea typeface="Microsoft Yahei" pitchFamily="34" charset="-122"/>
                <a:cs typeface="Microsoft Yahei" pitchFamily="34" charset="-120"/>
              </a:rPr>
              <a:t>02</a:t>
            </a:r>
            <a:endParaRPr lang="en-US" sz="1440" dirty="0"/>
          </a:p>
        </p:txBody>
      </p:sp>
      <p:sp>
        <p:nvSpPr>
          <p:cNvPr id="9" name="Text 7"/>
          <p:cNvSpPr/>
          <p:nvPr/>
        </p:nvSpPr>
        <p:spPr>
          <a:xfrm>
            <a:off x="890230" y="1280160"/>
            <a:ext cx="3108960" cy="402336"/>
          </a:xfrm>
          <a:prstGeom prst="rect">
            <a:avLst/>
          </a:prstGeom>
          <a:noFill/>
          <a:ln/>
        </p:spPr>
        <p:txBody>
          <a:bodyPr wrap="square" lIns="95250" tIns="95250" rIns="95250" bIns="95250" rtlCol="0" anchor="t">
            <a:spAutoFit/>
          </a:bodyPr>
          <a:lstStyle/>
          <a:p>
            <a:pPr marL="0" indent="0" algn="r">
              <a:lnSpc>
                <a:spcPct val="100000"/>
              </a:lnSpc>
              <a:spcBef>
                <a:spcPts val="375"/>
              </a:spcBef>
              <a:buNone/>
            </a:pPr>
            <a:r>
              <a:rPr lang="en-US" sz="1728" b="1" dirty="0">
                <a:solidFill>
                  <a:srgbClr val="374D87"/>
                </a:solidFill>
                <a:latin typeface="Microsoft Yahei" pitchFamily="34" charset="0"/>
                <a:ea typeface="Microsoft Yahei" pitchFamily="34" charset="-122"/>
                <a:cs typeface="Microsoft Yahei" pitchFamily="34" charset="-120"/>
              </a:rPr>
              <a:t>姿态传感技术应用</a:t>
            </a:r>
            <a:endParaRPr lang="en-US" sz="1440" dirty="0"/>
          </a:p>
        </p:txBody>
      </p:sp>
      <p:sp>
        <p:nvSpPr>
          <p:cNvPr id="10" name="Text 8"/>
          <p:cNvSpPr/>
          <p:nvPr/>
        </p:nvSpPr>
        <p:spPr>
          <a:xfrm>
            <a:off x="890230" y="1639519"/>
            <a:ext cx="3108960" cy="1024128"/>
          </a:xfrm>
          <a:prstGeom prst="rect">
            <a:avLst/>
          </a:prstGeom>
          <a:noFill/>
          <a:ln/>
        </p:spPr>
        <p:txBody>
          <a:bodyPr wrap="square" lIns="95250" tIns="95250" rIns="95250" bIns="95250" rtlCol="0" anchor="t">
            <a:spAutoFit/>
          </a:bodyPr>
          <a:lstStyle/>
          <a:p>
            <a:pPr marL="0" indent="0" algn="r">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利用MPU6050六轴姿态传感器，智能跟随机械臂能够精确捕捉手部动作，实现非视觉的动作跟随，简化了传统依赖复杂视觉识别的流程。</a:t>
            </a:r>
            <a:endParaRPr lang="en-US" sz="1440" dirty="0"/>
          </a:p>
        </p:txBody>
      </p:sp>
      <p:sp>
        <p:nvSpPr>
          <p:cNvPr id="11" name="Text 9"/>
          <p:cNvSpPr/>
          <p:nvPr/>
        </p:nvSpPr>
        <p:spPr>
          <a:xfrm>
            <a:off x="5235854" y="2039112"/>
            <a:ext cx="3108960"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dirty="0">
                <a:solidFill>
                  <a:srgbClr val="374D87"/>
                </a:solidFill>
                <a:latin typeface="Microsoft Yahei" pitchFamily="34" charset="0"/>
                <a:ea typeface="Microsoft Yahei" pitchFamily="34" charset="-122"/>
                <a:cs typeface="Microsoft Yahei" pitchFamily="34" charset="-120"/>
              </a:rPr>
              <a:t>低成本创新设计</a:t>
            </a:r>
            <a:endParaRPr lang="en-US" sz="1440" dirty="0"/>
          </a:p>
        </p:txBody>
      </p:sp>
      <p:sp>
        <p:nvSpPr>
          <p:cNvPr id="12" name="Text 10"/>
          <p:cNvSpPr/>
          <p:nvPr/>
        </p:nvSpPr>
        <p:spPr>
          <a:xfrm>
            <a:off x="5236250" y="2441448"/>
            <a:ext cx="3108960" cy="81381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通过采用成本低于500元的组件，包括主控板、传感器和舵机，项目展示了在有限预算内实现高效能机械臂跟随功能的可行性。</a:t>
            </a:r>
            <a:endParaRPr lang="en-US" sz="1440" dirty="0"/>
          </a:p>
        </p:txBody>
      </p:sp>
      <p:sp>
        <p:nvSpPr>
          <p:cNvPr id="13" name="Text 11"/>
          <p:cNvSpPr/>
          <p:nvPr/>
        </p:nvSpPr>
        <p:spPr>
          <a:xfrm>
            <a:off x="890230" y="2761488"/>
            <a:ext cx="3108960" cy="402336"/>
          </a:xfrm>
          <a:prstGeom prst="rect">
            <a:avLst/>
          </a:prstGeom>
          <a:noFill/>
          <a:ln/>
        </p:spPr>
        <p:txBody>
          <a:bodyPr wrap="square" lIns="95250" tIns="95250" rIns="95250" bIns="95250" rtlCol="0" anchor="t">
            <a:spAutoFit/>
          </a:bodyPr>
          <a:lstStyle/>
          <a:p>
            <a:pPr marL="0" indent="0" algn="r">
              <a:lnSpc>
                <a:spcPct val="100000"/>
              </a:lnSpc>
              <a:spcBef>
                <a:spcPts val="375"/>
              </a:spcBef>
              <a:buNone/>
            </a:pPr>
            <a:r>
              <a:rPr lang="en-US" sz="1728" b="1" dirty="0">
                <a:solidFill>
                  <a:srgbClr val="374D87"/>
                </a:solidFill>
                <a:latin typeface="Microsoft Yahei" pitchFamily="34" charset="0"/>
                <a:ea typeface="Microsoft Yahei" pitchFamily="34" charset="-122"/>
                <a:cs typeface="Microsoft Yahei" pitchFamily="34" charset="-120"/>
              </a:rPr>
              <a:t>硬件选择与优化</a:t>
            </a:r>
            <a:endParaRPr lang="en-US" sz="1440" dirty="0"/>
          </a:p>
        </p:txBody>
      </p:sp>
      <p:sp>
        <p:nvSpPr>
          <p:cNvPr id="14" name="Text 12"/>
          <p:cNvSpPr/>
          <p:nvPr/>
        </p:nvSpPr>
        <p:spPr>
          <a:xfrm>
            <a:off x="890230" y="3163824"/>
            <a:ext cx="3108960" cy="1060704"/>
          </a:xfrm>
          <a:prstGeom prst="rect">
            <a:avLst/>
          </a:prstGeom>
          <a:noFill/>
          <a:ln/>
        </p:spPr>
        <p:txBody>
          <a:bodyPr wrap="square" lIns="95250" tIns="95250" rIns="95250" bIns="95250" rtlCol="0" anchor="t">
            <a:spAutoFit/>
          </a:bodyPr>
          <a:lstStyle/>
          <a:p>
            <a:pPr marL="0" indent="0" algn="r">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精选Maker-ESP32 V1.72和ESP32-WOORM-32E开发板，结合MG996R舵机和FSR602压力传感器，确保了机械臂的灵活性和响应速度，同时降低了整体成本。</a:t>
            </a:r>
            <a:endParaRPr lang="en-US" sz="1440" dirty="0"/>
          </a:p>
        </p:txBody>
      </p:sp>
      <p:pic>
        <p:nvPicPr>
          <p:cNvPr id="15" name="Image 0" descr="preencoded.png"/>
          <p:cNvPicPr>
            <a:picLocks noChangeAspect="1"/>
          </p:cNvPicPr>
          <p:nvPr/>
        </p:nvPicPr>
        <p:blipFill>
          <a:blip r:embed="rId4"/>
          <a:stretch>
            <a:fillRect/>
          </a:stretch>
        </p:blipFill>
        <p:spPr>
          <a:xfrm>
            <a:off x="4205111" y="1182319"/>
            <a:ext cx="914400" cy="914400"/>
          </a:xfrm>
          <a:prstGeom prst="rect">
            <a:avLst/>
          </a:prstGeom>
        </p:spPr>
      </p:pic>
      <p:pic>
        <p:nvPicPr>
          <p:cNvPr id="16" name="Image 1" descr="preencoded.png"/>
          <p:cNvPicPr>
            <a:picLocks noChangeAspect="1"/>
          </p:cNvPicPr>
          <p:nvPr/>
        </p:nvPicPr>
        <p:blipFill>
          <a:blip r:embed="rId4"/>
          <a:stretch>
            <a:fillRect/>
          </a:stretch>
        </p:blipFill>
        <p:spPr>
          <a:xfrm>
            <a:off x="4205111" y="2304288"/>
            <a:ext cx="914400" cy="914400"/>
          </a:xfrm>
          <a:prstGeom prst="rect">
            <a:avLst/>
          </a:prstGeom>
        </p:spPr>
      </p:pic>
      <p:pic>
        <p:nvPicPr>
          <p:cNvPr id="17" name="Image 2" descr="preencoded.png"/>
          <p:cNvPicPr>
            <a:picLocks noChangeAspect="1"/>
          </p:cNvPicPr>
          <p:nvPr/>
        </p:nvPicPr>
        <p:blipFill>
          <a:blip r:embed="rId4"/>
          <a:stretch>
            <a:fillRect/>
          </a:stretch>
        </p:blipFill>
        <p:spPr>
          <a:xfrm>
            <a:off x="4205111" y="3310128"/>
            <a:ext cx="914400" cy="914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40164" y="100584"/>
            <a:ext cx="8509698" cy="67665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592" b="1" dirty="0">
                <a:solidFill>
                  <a:srgbClr val="152A62"/>
                </a:solidFill>
                <a:latin typeface="Microsoft Yahei" pitchFamily="34" charset="0"/>
                <a:ea typeface="Microsoft Yahei" pitchFamily="34" charset="-122"/>
                <a:cs typeface="Microsoft Yahei" pitchFamily="34" charset="-120"/>
              </a:rPr>
              <a:t>机械简化设计</a:t>
            </a:r>
            <a:endParaRPr lang="en-US" sz="1440" dirty="0"/>
          </a:p>
        </p:txBody>
      </p:sp>
      <p:sp>
        <p:nvSpPr>
          <p:cNvPr id="3" name="Shape 1"/>
          <p:cNvSpPr/>
          <p:nvPr/>
        </p:nvSpPr>
        <p:spPr>
          <a:xfrm>
            <a:off x="640994" y="1792041"/>
            <a:ext cx="2487168" cy="2332625"/>
          </a:xfrm>
          <a:custGeom>
            <a:avLst/>
            <a:gdLst/>
            <a:ahLst/>
            <a:cxnLst/>
            <a:rect l="l" t="t" r="r" b="b"/>
            <a:pathLst>
              <a:path w="2487168" h="2332625">
                <a:moveTo>
                  <a:pt x="260604" y="0"/>
                </a:moveTo>
                <a:moveTo>
                  <a:pt x="260604" y="0"/>
                </a:moveTo>
                <a:lnTo>
                  <a:pt x="2226564" y="0"/>
                </a:lnTo>
                <a:quadBezTo>
                  <a:pt x="2487168" y="0"/>
                  <a:pt x="2487168" y="291578"/>
                </a:quadBezTo>
                <a:lnTo>
                  <a:pt x="2487168" y="2041047"/>
                </a:lnTo>
                <a:quadBezTo>
                  <a:pt x="2487168" y="2332625"/>
                  <a:pt x="2226564" y="2332625"/>
                </a:quadBezTo>
                <a:lnTo>
                  <a:pt x="260604" y="2332625"/>
                </a:lnTo>
                <a:quadBezTo>
                  <a:pt x="0" y="2332625"/>
                  <a:pt x="0" y="2041047"/>
                </a:quadBezTo>
                <a:lnTo>
                  <a:pt x="0" y="291578"/>
                </a:lnTo>
                <a:quadBezTo>
                  <a:pt x="0" y="0"/>
                  <a:pt x="260604" y="0"/>
                </a:quadBezTo>
                <a:close/>
              </a:path>
            </a:pathLst>
          </a:custGeom>
          <a:solidFill>
            <a:srgbClr val="374D87">
              <a:alpha val="10000"/>
            </a:srgbClr>
          </a:solidFill>
          <a:ln/>
        </p:spPr>
        <p:txBody>
          <a:bodyPr/>
          <a:lstStyle/>
          <a:p>
            <a:endParaRPr lang="zh-CN" altLang="en-US"/>
          </a:p>
        </p:txBody>
      </p:sp>
      <p:sp>
        <p:nvSpPr>
          <p:cNvPr id="4" name="Shape 2"/>
          <p:cNvSpPr/>
          <p:nvPr/>
        </p:nvSpPr>
        <p:spPr>
          <a:xfrm>
            <a:off x="1066906" y="1534826"/>
            <a:ext cx="530506" cy="257215"/>
          </a:xfrm>
          <a:custGeom>
            <a:avLst/>
            <a:gdLst/>
            <a:ahLst/>
            <a:cxnLst/>
            <a:rect l="l" t="t" r="r" b="b"/>
            <a:pathLst>
              <a:path w="530506" h="257215">
                <a:moveTo>
                  <a:pt x="265253" y="0"/>
                </a:moveTo>
                <a:moveTo>
                  <a:pt x="265253" y="0"/>
                </a:moveTo>
                <a:lnTo>
                  <a:pt x="0" y="257215"/>
                </a:lnTo>
                <a:lnTo>
                  <a:pt x="530506" y="257215"/>
                </a:lnTo>
                <a:close/>
              </a:path>
            </a:pathLst>
          </a:custGeom>
          <a:solidFill>
            <a:srgbClr val="374D87">
              <a:alpha val="10000"/>
            </a:srgbClr>
          </a:solidFill>
          <a:ln/>
        </p:spPr>
        <p:txBody>
          <a:bodyPr/>
          <a:lstStyle/>
          <a:p>
            <a:endParaRPr lang="zh-CN" altLang="en-US"/>
          </a:p>
        </p:txBody>
      </p:sp>
      <p:sp>
        <p:nvSpPr>
          <p:cNvPr id="5" name="Shape 3"/>
          <p:cNvSpPr/>
          <p:nvPr/>
        </p:nvSpPr>
        <p:spPr>
          <a:xfrm>
            <a:off x="640994" y="1018720"/>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374D87"/>
          </a:solidFill>
          <a:ln/>
        </p:spPr>
        <p:txBody>
          <a:bodyPr/>
          <a:lstStyle/>
          <a:p>
            <a:endParaRPr lang="zh-CN" altLang="en-US"/>
          </a:p>
        </p:txBody>
      </p:sp>
      <p:sp>
        <p:nvSpPr>
          <p:cNvPr id="6" name="Shape 4"/>
          <p:cNvSpPr/>
          <p:nvPr/>
        </p:nvSpPr>
        <p:spPr>
          <a:xfrm>
            <a:off x="1589475" y="1289285"/>
            <a:ext cx="1334304" cy="0"/>
          </a:xfrm>
          <a:custGeom>
            <a:avLst/>
            <a:gdLst/>
            <a:ahLst/>
            <a:cxnLst/>
            <a:rect l="l" t="t" r="r" b="b"/>
            <a:pathLst>
              <a:path w="1334304">
                <a:moveTo>
                  <a:pt x="0" y="0"/>
                </a:moveTo>
                <a:moveTo>
                  <a:pt x="0" y="0"/>
                </a:moveTo>
                <a:lnTo>
                  <a:pt x="1334304" y="0"/>
                </a:lnTo>
              </a:path>
            </a:pathLst>
          </a:custGeom>
          <a:noFill/>
          <a:ln w="19050">
            <a:solidFill>
              <a:srgbClr val="374D87"/>
            </a:solidFill>
            <a:prstDash val="solid"/>
            <a:headEnd type="none"/>
            <a:tailEnd type="arrow"/>
          </a:ln>
        </p:spPr>
        <p:txBody>
          <a:bodyPr/>
          <a:lstStyle/>
          <a:p>
            <a:endParaRPr lang="zh-CN" altLang="en-US"/>
          </a:p>
        </p:txBody>
      </p:sp>
      <p:sp>
        <p:nvSpPr>
          <p:cNvPr id="7" name="Text 5"/>
          <p:cNvSpPr/>
          <p:nvPr/>
        </p:nvSpPr>
        <p:spPr>
          <a:xfrm>
            <a:off x="686714" y="1938345"/>
            <a:ext cx="2395728" cy="402336"/>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728" b="1" dirty="0">
                <a:solidFill>
                  <a:srgbClr val="374D87"/>
                </a:solidFill>
                <a:latin typeface="Microsoft Yahei" pitchFamily="34" charset="0"/>
                <a:ea typeface="Microsoft Yahei" pitchFamily="34" charset="-122"/>
                <a:cs typeface="Microsoft Yahei" pitchFamily="34" charset="-120"/>
              </a:rPr>
              <a:t>舵机数量与动作类别</a:t>
            </a:r>
            <a:endParaRPr lang="en-US" sz="1440" dirty="0"/>
          </a:p>
        </p:txBody>
      </p:sp>
      <p:sp>
        <p:nvSpPr>
          <p:cNvPr id="8" name="Shape 6"/>
          <p:cNvSpPr/>
          <p:nvPr/>
        </p:nvSpPr>
        <p:spPr>
          <a:xfrm>
            <a:off x="3339389" y="1792041"/>
            <a:ext cx="2487168" cy="2332625"/>
          </a:xfrm>
          <a:custGeom>
            <a:avLst/>
            <a:gdLst/>
            <a:ahLst/>
            <a:cxnLst/>
            <a:rect l="l" t="t" r="r" b="b"/>
            <a:pathLst>
              <a:path w="2487168" h="2332625">
                <a:moveTo>
                  <a:pt x="260604" y="0"/>
                </a:moveTo>
                <a:moveTo>
                  <a:pt x="260604" y="0"/>
                </a:moveTo>
                <a:lnTo>
                  <a:pt x="2226564" y="0"/>
                </a:lnTo>
                <a:quadBezTo>
                  <a:pt x="2487168" y="0"/>
                  <a:pt x="2487168" y="291578"/>
                </a:quadBezTo>
                <a:lnTo>
                  <a:pt x="2487168" y="2041047"/>
                </a:lnTo>
                <a:quadBezTo>
                  <a:pt x="2487168" y="2332625"/>
                  <a:pt x="2226564" y="2332625"/>
                </a:quadBezTo>
                <a:lnTo>
                  <a:pt x="260604" y="2332625"/>
                </a:lnTo>
                <a:quadBezTo>
                  <a:pt x="0" y="2332625"/>
                  <a:pt x="0" y="2041047"/>
                </a:quadBezTo>
                <a:lnTo>
                  <a:pt x="0" y="291578"/>
                </a:lnTo>
                <a:quadBezTo>
                  <a:pt x="0" y="0"/>
                  <a:pt x="260604" y="0"/>
                </a:quadBezTo>
                <a:close/>
              </a:path>
            </a:pathLst>
          </a:custGeom>
          <a:solidFill>
            <a:srgbClr val="374D87">
              <a:alpha val="10000"/>
            </a:srgbClr>
          </a:solidFill>
          <a:ln/>
        </p:spPr>
        <p:txBody>
          <a:bodyPr/>
          <a:lstStyle/>
          <a:p>
            <a:endParaRPr lang="zh-CN" altLang="en-US"/>
          </a:p>
        </p:txBody>
      </p:sp>
      <p:sp>
        <p:nvSpPr>
          <p:cNvPr id="9" name="Shape 7"/>
          <p:cNvSpPr/>
          <p:nvPr/>
        </p:nvSpPr>
        <p:spPr>
          <a:xfrm>
            <a:off x="6015838" y="1792155"/>
            <a:ext cx="2487168" cy="2332625"/>
          </a:xfrm>
          <a:custGeom>
            <a:avLst/>
            <a:gdLst/>
            <a:ahLst/>
            <a:cxnLst/>
            <a:rect l="l" t="t" r="r" b="b"/>
            <a:pathLst>
              <a:path w="2487168" h="2332625">
                <a:moveTo>
                  <a:pt x="260604" y="0"/>
                </a:moveTo>
                <a:moveTo>
                  <a:pt x="260604" y="0"/>
                </a:moveTo>
                <a:lnTo>
                  <a:pt x="2226564" y="0"/>
                </a:lnTo>
                <a:quadBezTo>
                  <a:pt x="2487168" y="0"/>
                  <a:pt x="2487168" y="291578"/>
                </a:quadBezTo>
                <a:lnTo>
                  <a:pt x="2487168" y="2041047"/>
                </a:lnTo>
                <a:quadBezTo>
                  <a:pt x="2487168" y="2332625"/>
                  <a:pt x="2226564" y="2332625"/>
                </a:quadBezTo>
                <a:lnTo>
                  <a:pt x="260604" y="2332625"/>
                </a:lnTo>
                <a:quadBezTo>
                  <a:pt x="0" y="2332625"/>
                  <a:pt x="0" y="2041047"/>
                </a:quadBezTo>
                <a:lnTo>
                  <a:pt x="0" y="291578"/>
                </a:lnTo>
                <a:quadBezTo>
                  <a:pt x="0" y="0"/>
                  <a:pt x="260604" y="0"/>
                </a:quadBezTo>
                <a:close/>
              </a:path>
            </a:pathLst>
          </a:custGeom>
          <a:solidFill>
            <a:srgbClr val="374D87">
              <a:alpha val="10000"/>
            </a:srgbClr>
          </a:solidFill>
          <a:ln/>
        </p:spPr>
        <p:txBody>
          <a:bodyPr/>
          <a:lstStyle/>
          <a:p>
            <a:endParaRPr lang="zh-CN" altLang="en-US"/>
          </a:p>
        </p:txBody>
      </p:sp>
      <p:sp>
        <p:nvSpPr>
          <p:cNvPr id="10" name="Text 8"/>
          <p:cNvSpPr/>
          <p:nvPr/>
        </p:nvSpPr>
        <p:spPr>
          <a:xfrm>
            <a:off x="750722" y="2340681"/>
            <a:ext cx="2267712"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通过仅使用5个舵机，实现了包括偏航、俯仰、滚转和抓握在内的4类基本动作，展示了机械简化设计的高效性。</a:t>
            </a:r>
            <a:endParaRPr lang="en-US" sz="1440" dirty="0"/>
          </a:p>
        </p:txBody>
      </p:sp>
      <p:sp>
        <p:nvSpPr>
          <p:cNvPr id="11" name="Text 9"/>
          <p:cNvSpPr/>
          <p:nvPr/>
        </p:nvSpPr>
        <p:spPr>
          <a:xfrm>
            <a:off x="3385109" y="1938345"/>
            <a:ext cx="2395728" cy="402336"/>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728" b="1" dirty="0">
                <a:solidFill>
                  <a:srgbClr val="374D87"/>
                </a:solidFill>
                <a:latin typeface="Microsoft Yahei" pitchFamily="34" charset="0"/>
                <a:ea typeface="Microsoft Yahei" pitchFamily="34" charset="-122"/>
                <a:cs typeface="Microsoft Yahei" pitchFamily="34" charset="-120"/>
              </a:rPr>
              <a:t>传感器替代视觉识别</a:t>
            </a:r>
            <a:endParaRPr lang="en-US" sz="1440" dirty="0"/>
          </a:p>
        </p:txBody>
      </p:sp>
      <p:sp>
        <p:nvSpPr>
          <p:cNvPr id="12" name="Text 10"/>
          <p:cNvSpPr/>
          <p:nvPr/>
        </p:nvSpPr>
        <p:spPr>
          <a:xfrm>
            <a:off x="6061558" y="1938345"/>
            <a:ext cx="2395728" cy="402336"/>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728" b="1" dirty="0">
                <a:solidFill>
                  <a:srgbClr val="374D87"/>
                </a:solidFill>
                <a:latin typeface="Microsoft Yahei" pitchFamily="34" charset="0"/>
                <a:ea typeface="Microsoft Yahei" pitchFamily="34" charset="-122"/>
                <a:cs typeface="Microsoft Yahei" pitchFamily="34" charset="-120"/>
              </a:rPr>
              <a:t>低成本实现策略</a:t>
            </a:r>
            <a:endParaRPr lang="en-US" sz="1440" dirty="0"/>
          </a:p>
        </p:txBody>
      </p:sp>
      <p:sp>
        <p:nvSpPr>
          <p:cNvPr id="13" name="Text 11"/>
          <p:cNvSpPr/>
          <p:nvPr/>
        </p:nvSpPr>
        <p:spPr>
          <a:xfrm>
            <a:off x="3449117" y="2340681"/>
            <a:ext cx="2267712"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利用MPU6050六轴姿态传感器检测手部姿态，有效替代了复杂的视觉识别系统，降低了成本同时简化了设计。</a:t>
            </a:r>
            <a:endParaRPr lang="en-US" sz="1440" dirty="0"/>
          </a:p>
        </p:txBody>
      </p:sp>
      <p:sp>
        <p:nvSpPr>
          <p:cNvPr id="14" name="Text 12"/>
          <p:cNvSpPr/>
          <p:nvPr/>
        </p:nvSpPr>
        <p:spPr>
          <a:xfrm>
            <a:off x="6125566" y="2340681"/>
            <a:ext cx="2267712"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整个项目的总成本控制在500元以内，通过精心选择主控板、传感器和舵机等硬件，实现了经济高效的机械臂设计。</a:t>
            </a:r>
            <a:endParaRPr lang="en-US" sz="1440" dirty="0"/>
          </a:p>
        </p:txBody>
      </p:sp>
      <p:sp>
        <p:nvSpPr>
          <p:cNvPr id="15" name="Text 13"/>
          <p:cNvSpPr/>
          <p:nvPr/>
        </p:nvSpPr>
        <p:spPr>
          <a:xfrm>
            <a:off x="640994" y="1048069"/>
            <a:ext cx="679728" cy="36576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440" b="1" dirty="0">
                <a:solidFill>
                  <a:srgbClr val="FFFFFF"/>
                </a:solidFill>
                <a:latin typeface="Microsoft Yahei" pitchFamily="34" charset="0"/>
                <a:ea typeface="Microsoft Yahei" pitchFamily="34" charset="-122"/>
                <a:cs typeface="Microsoft Yahei" pitchFamily="34" charset="-120"/>
              </a:rPr>
              <a:t>01</a:t>
            </a:r>
            <a:endParaRPr lang="en-US" sz="1440" dirty="0"/>
          </a:p>
        </p:txBody>
      </p:sp>
      <p:sp>
        <p:nvSpPr>
          <p:cNvPr id="16" name="Shape 14"/>
          <p:cNvSpPr/>
          <p:nvPr/>
        </p:nvSpPr>
        <p:spPr>
          <a:xfrm>
            <a:off x="3339835" y="1018720"/>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374D87"/>
          </a:solidFill>
          <a:ln/>
        </p:spPr>
        <p:txBody>
          <a:bodyPr/>
          <a:lstStyle/>
          <a:p>
            <a:endParaRPr lang="zh-CN" altLang="en-US"/>
          </a:p>
        </p:txBody>
      </p:sp>
      <p:sp>
        <p:nvSpPr>
          <p:cNvPr id="17" name="Text 15"/>
          <p:cNvSpPr/>
          <p:nvPr/>
        </p:nvSpPr>
        <p:spPr>
          <a:xfrm>
            <a:off x="3349080" y="1048069"/>
            <a:ext cx="709960" cy="36576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440" b="1" dirty="0">
                <a:solidFill>
                  <a:srgbClr val="FFFFFF"/>
                </a:solidFill>
                <a:latin typeface="Microsoft Yahei" pitchFamily="34" charset="0"/>
                <a:ea typeface="Microsoft Yahei" pitchFamily="34" charset="-122"/>
                <a:cs typeface="Microsoft Yahei" pitchFamily="34" charset="-120"/>
              </a:rPr>
              <a:t>02</a:t>
            </a:r>
            <a:endParaRPr lang="en-US" sz="1440" dirty="0"/>
          </a:p>
        </p:txBody>
      </p:sp>
      <p:sp>
        <p:nvSpPr>
          <p:cNvPr id="18" name="Shape 16"/>
          <p:cNvSpPr/>
          <p:nvPr/>
        </p:nvSpPr>
        <p:spPr>
          <a:xfrm>
            <a:off x="6015819" y="1018720"/>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374D87"/>
          </a:solidFill>
          <a:ln/>
        </p:spPr>
        <p:txBody>
          <a:bodyPr/>
          <a:lstStyle/>
          <a:p>
            <a:endParaRPr lang="zh-CN" altLang="en-US"/>
          </a:p>
        </p:txBody>
      </p:sp>
      <p:sp>
        <p:nvSpPr>
          <p:cNvPr id="19" name="Text 17"/>
          <p:cNvSpPr/>
          <p:nvPr/>
        </p:nvSpPr>
        <p:spPr>
          <a:xfrm>
            <a:off x="6016304" y="1048069"/>
            <a:ext cx="723664" cy="36576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440" b="1" dirty="0">
                <a:solidFill>
                  <a:srgbClr val="FFFFFF"/>
                </a:solidFill>
                <a:latin typeface="Microsoft Yahei" pitchFamily="34" charset="0"/>
                <a:ea typeface="Microsoft Yahei" pitchFamily="34" charset="-122"/>
                <a:cs typeface="Microsoft Yahei" pitchFamily="34" charset="-120"/>
              </a:rPr>
              <a:t>03</a:t>
            </a:r>
            <a:endParaRPr lang="en-US" sz="1440" dirty="0"/>
          </a:p>
        </p:txBody>
      </p:sp>
      <p:sp>
        <p:nvSpPr>
          <p:cNvPr id="20" name="Shape 18"/>
          <p:cNvSpPr/>
          <p:nvPr/>
        </p:nvSpPr>
        <p:spPr>
          <a:xfrm>
            <a:off x="4228093" y="1289285"/>
            <a:ext cx="1334304" cy="0"/>
          </a:xfrm>
          <a:custGeom>
            <a:avLst/>
            <a:gdLst/>
            <a:ahLst/>
            <a:cxnLst/>
            <a:rect l="l" t="t" r="r" b="b"/>
            <a:pathLst>
              <a:path w="1334304">
                <a:moveTo>
                  <a:pt x="0" y="0"/>
                </a:moveTo>
                <a:moveTo>
                  <a:pt x="0" y="0"/>
                </a:moveTo>
                <a:lnTo>
                  <a:pt x="1334304" y="0"/>
                </a:lnTo>
              </a:path>
            </a:pathLst>
          </a:custGeom>
          <a:noFill/>
          <a:ln w="19050">
            <a:solidFill>
              <a:srgbClr val="374D87"/>
            </a:solidFill>
            <a:prstDash val="solid"/>
            <a:headEnd type="none"/>
            <a:tailEnd type="arrow"/>
          </a:ln>
        </p:spPr>
        <p:txBody>
          <a:bodyPr/>
          <a:lstStyle/>
          <a:p>
            <a:endParaRPr lang="zh-CN" altLang="en-US"/>
          </a:p>
        </p:txBody>
      </p:sp>
      <p:sp>
        <p:nvSpPr>
          <p:cNvPr id="21" name="Shape 19"/>
          <p:cNvSpPr/>
          <p:nvPr/>
        </p:nvSpPr>
        <p:spPr>
          <a:xfrm>
            <a:off x="6913035" y="1289285"/>
            <a:ext cx="1334304" cy="0"/>
          </a:xfrm>
          <a:custGeom>
            <a:avLst/>
            <a:gdLst/>
            <a:ahLst/>
            <a:cxnLst/>
            <a:rect l="l" t="t" r="r" b="b"/>
            <a:pathLst>
              <a:path w="1334304">
                <a:moveTo>
                  <a:pt x="0" y="0"/>
                </a:moveTo>
                <a:moveTo>
                  <a:pt x="0" y="0"/>
                </a:moveTo>
                <a:lnTo>
                  <a:pt x="1334304" y="0"/>
                </a:lnTo>
              </a:path>
            </a:pathLst>
          </a:custGeom>
          <a:noFill/>
          <a:ln w="19050">
            <a:solidFill>
              <a:srgbClr val="374D87"/>
            </a:solidFill>
            <a:prstDash val="solid"/>
            <a:headEnd type="none"/>
            <a:tailEnd type="arrow"/>
          </a:ln>
        </p:spPr>
        <p:txBody>
          <a:bodyPr/>
          <a:lstStyle/>
          <a:p>
            <a:endParaRPr lang="zh-CN" altLang="en-US"/>
          </a:p>
        </p:txBody>
      </p:sp>
      <p:sp>
        <p:nvSpPr>
          <p:cNvPr id="22" name="Shape 20"/>
          <p:cNvSpPr/>
          <p:nvPr/>
        </p:nvSpPr>
        <p:spPr>
          <a:xfrm>
            <a:off x="3765747" y="1534826"/>
            <a:ext cx="530506" cy="257215"/>
          </a:xfrm>
          <a:custGeom>
            <a:avLst/>
            <a:gdLst/>
            <a:ahLst/>
            <a:cxnLst/>
            <a:rect l="l" t="t" r="r" b="b"/>
            <a:pathLst>
              <a:path w="530506" h="257215">
                <a:moveTo>
                  <a:pt x="265253" y="0"/>
                </a:moveTo>
                <a:moveTo>
                  <a:pt x="265253" y="0"/>
                </a:moveTo>
                <a:lnTo>
                  <a:pt x="0" y="257215"/>
                </a:lnTo>
                <a:lnTo>
                  <a:pt x="530506" y="257215"/>
                </a:lnTo>
                <a:close/>
              </a:path>
            </a:pathLst>
          </a:custGeom>
          <a:solidFill>
            <a:srgbClr val="374D87">
              <a:alpha val="10000"/>
            </a:srgbClr>
          </a:solidFill>
          <a:ln/>
        </p:spPr>
        <p:txBody>
          <a:bodyPr/>
          <a:lstStyle/>
          <a:p>
            <a:endParaRPr lang="zh-CN" altLang="en-US"/>
          </a:p>
        </p:txBody>
      </p:sp>
      <p:sp>
        <p:nvSpPr>
          <p:cNvPr id="23" name="Shape 21"/>
          <p:cNvSpPr/>
          <p:nvPr/>
        </p:nvSpPr>
        <p:spPr>
          <a:xfrm>
            <a:off x="6441731" y="1534826"/>
            <a:ext cx="530506" cy="257215"/>
          </a:xfrm>
          <a:custGeom>
            <a:avLst/>
            <a:gdLst/>
            <a:ahLst/>
            <a:cxnLst/>
            <a:rect l="l" t="t" r="r" b="b"/>
            <a:pathLst>
              <a:path w="530506" h="257215">
                <a:moveTo>
                  <a:pt x="265253" y="0"/>
                </a:moveTo>
                <a:moveTo>
                  <a:pt x="265253" y="0"/>
                </a:moveTo>
                <a:lnTo>
                  <a:pt x="0" y="257215"/>
                </a:lnTo>
                <a:lnTo>
                  <a:pt x="530506" y="257215"/>
                </a:lnTo>
                <a:close/>
              </a:path>
            </a:pathLst>
          </a:custGeom>
          <a:solidFill>
            <a:srgbClr val="374D87">
              <a:alpha val="10000"/>
            </a:srgbClr>
          </a:solidFill>
          <a:ln/>
        </p:spPr>
        <p:txBody>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40164" y="100584"/>
            <a:ext cx="8509698" cy="67665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592" b="1" dirty="0">
                <a:solidFill>
                  <a:srgbClr val="152A62"/>
                </a:solidFill>
                <a:latin typeface="Microsoft Yahei" pitchFamily="34" charset="0"/>
                <a:ea typeface="Microsoft Yahei" pitchFamily="34" charset="-122"/>
                <a:cs typeface="Microsoft Yahei" pitchFamily="34" charset="-120"/>
              </a:rPr>
              <a:t>低成本实现</a:t>
            </a:r>
            <a:endParaRPr lang="en-US" sz="1440" dirty="0"/>
          </a:p>
        </p:txBody>
      </p:sp>
      <p:sp>
        <p:nvSpPr>
          <p:cNvPr id="3" name="Shape 1"/>
          <p:cNvSpPr/>
          <p:nvPr/>
        </p:nvSpPr>
        <p:spPr>
          <a:xfrm>
            <a:off x="603401" y="1099566"/>
            <a:ext cx="7497539" cy="1021473"/>
          </a:xfrm>
          <a:custGeom>
            <a:avLst/>
            <a:gdLst/>
            <a:ahLst/>
            <a:cxnLst/>
            <a:rect l="l" t="t" r="r" b="b"/>
            <a:pathLst>
              <a:path w="7497539" h="1021473">
                <a:moveTo>
                  <a:pt x="127684" y="0"/>
                </a:moveTo>
                <a:moveTo>
                  <a:pt x="127684" y="0"/>
                </a:moveTo>
                <a:lnTo>
                  <a:pt x="7369855" y="0"/>
                </a:lnTo>
                <a:quadBezTo>
                  <a:pt x="7497539" y="0"/>
                  <a:pt x="7497539" y="127684"/>
                </a:quadBezTo>
                <a:lnTo>
                  <a:pt x="7497539" y="893789"/>
                </a:lnTo>
                <a:quadBezTo>
                  <a:pt x="7497539" y="1021473"/>
                  <a:pt x="7369855" y="1021473"/>
                </a:quadBezTo>
                <a:lnTo>
                  <a:pt x="127684" y="1021473"/>
                </a:lnTo>
                <a:quadBezTo>
                  <a:pt x="0" y="1021473"/>
                  <a:pt x="0" y="893789"/>
                </a:quadBezTo>
                <a:lnTo>
                  <a:pt x="0" y="127684"/>
                </a:lnTo>
                <a:quadBezTo>
                  <a:pt x="0" y="0"/>
                  <a:pt x="127684" y="0"/>
                </a:quadBezTo>
                <a:close/>
              </a:path>
            </a:pathLst>
          </a:custGeom>
          <a:solidFill>
            <a:srgbClr val="D6D9E1">
              <a:alpha val="20000"/>
            </a:srgbClr>
          </a:solidFill>
          <a:ln/>
        </p:spPr>
        <p:txBody>
          <a:bodyPr/>
          <a:lstStyle/>
          <a:p>
            <a:endParaRPr lang="zh-CN" altLang="en-US"/>
          </a:p>
        </p:txBody>
      </p:sp>
      <p:sp>
        <p:nvSpPr>
          <p:cNvPr id="4" name="Shape 2"/>
          <p:cNvSpPr/>
          <p:nvPr/>
        </p:nvSpPr>
        <p:spPr>
          <a:xfrm>
            <a:off x="603401" y="3263375"/>
            <a:ext cx="7497539" cy="914400"/>
          </a:xfrm>
          <a:custGeom>
            <a:avLst/>
            <a:gdLst/>
            <a:ahLst/>
            <a:cxnLst/>
            <a:rect l="l" t="t" r="r" b="b"/>
            <a:pathLst>
              <a:path w="7497539" h="914400">
                <a:moveTo>
                  <a:pt x="114300" y="0"/>
                </a:moveTo>
                <a:moveTo>
                  <a:pt x="114300" y="0"/>
                </a:moveTo>
                <a:lnTo>
                  <a:pt x="7383239" y="0"/>
                </a:lnTo>
                <a:quadBezTo>
                  <a:pt x="7497539" y="0"/>
                  <a:pt x="7497539" y="114300"/>
                </a:quadBezTo>
                <a:lnTo>
                  <a:pt x="7497539" y="800100"/>
                </a:lnTo>
                <a:quadBezTo>
                  <a:pt x="7497539" y="914400"/>
                  <a:pt x="7383239" y="914400"/>
                </a:quadBezTo>
                <a:lnTo>
                  <a:pt x="114300" y="914400"/>
                </a:lnTo>
                <a:quadBezTo>
                  <a:pt x="0" y="914400"/>
                  <a:pt x="0" y="800100"/>
                </a:quadBezTo>
                <a:lnTo>
                  <a:pt x="0" y="114300"/>
                </a:lnTo>
                <a:quadBezTo>
                  <a:pt x="0" y="0"/>
                  <a:pt x="114300" y="0"/>
                </a:quadBezTo>
                <a:close/>
              </a:path>
            </a:pathLst>
          </a:custGeom>
          <a:solidFill>
            <a:srgbClr val="D6D9E1">
              <a:alpha val="20000"/>
            </a:srgbClr>
          </a:solidFill>
          <a:ln/>
        </p:spPr>
        <p:txBody>
          <a:bodyPr/>
          <a:lstStyle/>
          <a:p>
            <a:endParaRPr lang="zh-CN" altLang="en-US"/>
          </a:p>
        </p:txBody>
      </p:sp>
      <p:sp>
        <p:nvSpPr>
          <p:cNvPr id="5" name="Shape 3"/>
          <p:cNvSpPr/>
          <p:nvPr/>
        </p:nvSpPr>
        <p:spPr>
          <a:xfrm rot="-8100000">
            <a:off x="8148204" y="3558047"/>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D6D9E1">
              <a:alpha val="20000"/>
            </a:srgbClr>
          </a:solidFill>
          <a:ln/>
        </p:spPr>
        <p:txBody>
          <a:bodyPr/>
          <a:lstStyle/>
          <a:p>
            <a:endParaRPr lang="zh-CN" altLang="en-US"/>
          </a:p>
        </p:txBody>
      </p:sp>
      <p:sp>
        <p:nvSpPr>
          <p:cNvPr id="6" name="Shape 4"/>
          <p:cNvSpPr/>
          <p:nvPr/>
        </p:nvSpPr>
        <p:spPr>
          <a:xfrm>
            <a:off x="603401" y="2248391"/>
            <a:ext cx="7497539" cy="914400"/>
          </a:xfrm>
          <a:custGeom>
            <a:avLst/>
            <a:gdLst/>
            <a:ahLst/>
            <a:cxnLst/>
            <a:rect l="l" t="t" r="r" b="b"/>
            <a:pathLst>
              <a:path w="7497539" h="914400">
                <a:moveTo>
                  <a:pt x="114300" y="0"/>
                </a:moveTo>
                <a:moveTo>
                  <a:pt x="114300" y="0"/>
                </a:moveTo>
                <a:lnTo>
                  <a:pt x="7383239" y="0"/>
                </a:lnTo>
                <a:quadBezTo>
                  <a:pt x="7497539" y="0"/>
                  <a:pt x="7497539" y="114300"/>
                </a:quadBezTo>
                <a:lnTo>
                  <a:pt x="7497539" y="800100"/>
                </a:lnTo>
                <a:quadBezTo>
                  <a:pt x="7497539" y="914400"/>
                  <a:pt x="7383239" y="914400"/>
                </a:quadBezTo>
                <a:lnTo>
                  <a:pt x="114300" y="914400"/>
                </a:lnTo>
                <a:quadBezTo>
                  <a:pt x="0" y="914400"/>
                  <a:pt x="0" y="800100"/>
                </a:quadBezTo>
                <a:lnTo>
                  <a:pt x="0" y="114300"/>
                </a:lnTo>
                <a:quadBezTo>
                  <a:pt x="0" y="0"/>
                  <a:pt x="114300" y="0"/>
                </a:quadBezTo>
                <a:close/>
              </a:path>
            </a:pathLst>
          </a:custGeom>
          <a:solidFill>
            <a:srgbClr val="D6D9E1">
              <a:alpha val="20000"/>
            </a:srgbClr>
          </a:solidFill>
          <a:ln/>
        </p:spPr>
        <p:txBody>
          <a:bodyPr/>
          <a:lstStyle/>
          <a:p>
            <a:endParaRPr lang="zh-CN" altLang="en-US"/>
          </a:p>
        </p:txBody>
      </p:sp>
      <p:sp>
        <p:nvSpPr>
          <p:cNvPr id="7" name="Shape 5"/>
          <p:cNvSpPr/>
          <p:nvPr/>
        </p:nvSpPr>
        <p:spPr>
          <a:xfrm rot="-8100000">
            <a:off x="8148223" y="2543063"/>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D6D9E1">
              <a:alpha val="20000"/>
            </a:srgbClr>
          </a:solidFill>
          <a:ln/>
        </p:spPr>
        <p:txBody>
          <a:bodyPr/>
          <a:lstStyle/>
          <a:p>
            <a:endParaRPr lang="zh-CN" altLang="en-US"/>
          </a:p>
        </p:txBody>
      </p:sp>
      <p:sp>
        <p:nvSpPr>
          <p:cNvPr id="8" name="Shape 6"/>
          <p:cNvSpPr/>
          <p:nvPr/>
        </p:nvSpPr>
        <p:spPr>
          <a:xfrm rot="-8100000">
            <a:off x="8148185" y="1394239"/>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D6D9E1">
              <a:alpha val="20000"/>
            </a:srgbClr>
          </a:solidFill>
          <a:ln/>
        </p:spPr>
        <p:txBody>
          <a:bodyPr/>
          <a:lstStyle/>
          <a:p>
            <a:endParaRPr lang="zh-CN" altLang="en-US"/>
          </a:p>
        </p:txBody>
      </p:sp>
      <p:sp>
        <p:nvSpPr>
          <p:cNvPr id="9" name="Text 7"/>
          <p:cNvSpPr/>
          <p:nvPr/>
        </p:nvSpPr>
        <p:spPr>
          <a:xfrm>
            <a:off x="834307" y="1323749"/>
            <a:ext cx="2845133" cy="573106"/>
          </a:xfrm>
          <a:prstGeom prst="rect">
            <a:avLst/>
          </a:prstGeom>
          <a:noFill/>
          <a:ln/>
        </p:spPr>
        <p:txBody>
          <a:bodyPr wrap="square" lIns="95250" tIns="95250" rIns="95250" bIns="95250" rtlCol="0" anchor="ctr"/>
          <a:lstStyle/>
          <a:p>
            <a:pPr marL="0" indent="0">
              <a:lnSpc>
                <a:spcPct val="100000"/>
              </a:lnSpc>
              <a:buNone/>
            </a:pPr>
            <a:r>
              <a:rPr lang="en-US" sz="1728" b="1" dirty="0">
                <a:solidFill>
                  <a:srgbClr val="374D87"/>
                </a:solidFill>
                <a:latin typeface="Microsoft Yahei" pitchFamily="34" charset="0"/>
                <a:ea typeface="Microsoft Yahei" pitchFamily="34" charset="-122"/>
                <a:cs typeface="Microsoft Yahei" pitchFamily="34" charset="-120"/>
              </a:rPr>
              <a:t>成本控制策略</a:t>
            </a:r>
            <a:endParaRPr lang="en-US" sz="1440" dirty="0"/>
          </a:p>
        </p:txBody>
      </p:sp>
      <p:sp>
        <p:nvSpPr>
          <p:cNvPr id="10" name="Text 8"/>
          <p:cNvSpPr/>
          <p:nvPr/>
        </p:nvSpPr>
        <p:spPr>
          <a:xfrm>
            <a:off x="3586576" y="1099566"/>
            <a:ext cx="4333133" cy="914400"/>
          </a:xfrm>
          <a:prstGeom prst="rect">
            <a:avLst/>
          </a:prstGeom>
          <a:noFill/>
          <a:ln/>
        </p:spPr>
        <p:txBody>
          <a:bodyPr wrap="square" lIns="95250" tIns="95250" rIns="95250" bIns="95250" rtlCol="0" anchor="ctr"/>
          <a:lstStyle/>
          <a:p>
            <a:pPr marL="0" indent="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通过精心选择经济实惠的组件，如使用Maker-ESP32开发板和MG996R舵机，项目总成本控制在500元以内，实现了高性价比的智能跟随机械臂设计。</a:t>
            </a:r>
            <a:endParaRPr lang="en-US" sz="1440" dirty="0"/>
          </a:p>
        </p:txBody>
      </p:sp>
      <p:sp>
        <p:nvSpPr>
          <p:cNvPr id="11" name="Text 9"/>
          <p:cNvSpPr/>
          <p:nvPr/>
        </p:nvSpPr>
        <p:spPr>
          <a:xfrm>
            <a:off x="834307" y="2409000"/>
            <a:ext cx="2531059" cy="593182"/>
          </a:xfrm>
          <a:prstGeom prst="rect">
            <a:avLst/>
          </a:prstGeom>
          <a:noFill/>
          <a:ln/>
        </p:spPr>
        <p:txBody>
          <a:bodyPr wrap="square" lIns="95250" tIns="95250" rIns="95250" bIns="95250" rtlCol="0" anchor="ctr"/>
          <a:lstStyle/>
          <a:p>
            <a:pPr marL="0" indent="0">
              <a:lnSpc>
                <a:spcPct val="100000"/>
              </a:lnSpc>
              <a:spcBef>
                <a:spcPts val="375"/>
              </a:spcBef>
              <a:buNone/>
            </a:pPr>
            <a:r>
              <a:rPr lang="en-US" sz="1728" b="1" dirty="0">
                <a:solidFill>
                  <a:srgbClr val="374D87"/>
                </a:solidFill>
                <a:latin typeface="Microsoft Yahei" pitchFamily="34" charset="0"/>
                <a:ea typeface="Microsoft Yahei" pitchFamily="34" charset="-122"/>
                <a:cs typeface="Microsoft Yahei" pitchFamily="34" charset="-120"/>
              </a:rPr>
              <a:t>硬件选型优化</a:t>
            </a:r>
            <a:endParaRPr lang="en-US" sz="1440" dirty="0"/>
          </a:p>
        </p:txBody>
      </p:sp>
      <p:sp>
        <p:nvSpPr>
          <p:cNvPr id="12" name="Text 10"/>
          <p:cNvSpPr/>
          <p:nvPr/>
        </p:nvSpPr>
        <p:spPr>
          <a:xfrm>
            <a:off x="3586576" y="2248391"/>
            <a:ext cx="4333133" cy="914400"/>
          </a:xfrm>
          <a:prstGeom prst="rect">
            <a:avLst/>
          </a:prstGeom>
          <a:noFill/>
          <a:ln/>
        </p:spPr>
        <p:txBody>
          <a:bodyPr wrap="square" lIns="95250" tIns="95250" rIns="95250" bIns="95250" rtlCol="0" anchor="ctr"/>
          <a:lstStyle/>
          <a:p>
            <a:pPr marL="0" indent="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在硬件搭建过程中，优先考虑成本效益比高的部件，例如选用FSR602压力传感器和MPU6050六轴姿态传感器，确保了功能实现的同时降低了整体成本。</a:t>
            </a:r>
            <a:endParaRPr lang="en-US" sz="1440" dirty="0"/>
          </a:p>
        </p:txBody>
      </p:sp>
      <p:sp>
        <p:nvSpPr>
          <p:cNvPr id="13" name="Text 11"/>
          <p:cNvSpPr/>
          <p:nvPr/>
        </p:nvSpPr>
        <p:spPr>
          <a:xfrm>
            <a:off x="834307" y="3434022"/>
            <a:ext cx="2530145" cy="573106"/>
          </a:xfrm>
          <a:prstGeom prst="rect">
            <a:avLst/>
          </a:prstGeom>
          <a:noFill/>
          <a:ln/>
        </p:spPr>
        <p:txBody>
          <a:bodyPr wrap="square" lIns="95250" tIns="95250" rIns="95250" bIns="95250" rtlCol="0" anchor="ctr"/>
          <a:lstStyle/>
          <a:p>
            <a:pPr marL="0" indent="0">
              <a:lnSpc>
                <a:spcPct val="100000"/>
              </a:lnSpc>
              <a:buNone/>
            </a:pPr>
            <a:r>
              <a:rPr lang="en-US" sz="1728" b="1" dirty="0">
                <a:solidFill>
                  <a:srgbClr val="374D87"/>
                </a:solidFill>
                <a:latin typeface="Microsoft Yahei" pitchFamily="34" charset="0"/>
                <a:ea typeface="Microsoft Yahei" pitchFamily="34" charset="-122"/>
                <a:cs typeface="Microsoft Yahei" pitchFamily="34" charset="-120"/>
              </a:rPr>
              <a:t>DIY精神的应用</a:t>
            </a:r>
            <a:endParaRPr lang="en-US" sz="1440" dirty="0"/>
          </a:p>
        </p:txBody>
      </p:sp>
      <p:sp>
        <p:nvSpPr>
          <p:cNvPr id="14" name="Text 12"/>
          <p:cNvSpPr/>
          <p:nvPr/>
        </p:nvSpPr>
        <p:spPr>
          <a:xfrm>
            <a:off x="3586576" y="3263375"/>
            <a:ext cx="4333133" cy="914400"/>
          </a:xfrm>
          <a:prstGeom prst="rect">
            <a:avLst/>
          </a:prstGeom>
          <a:noFill/>
          <a:ln/>
        </p:spPr>
        <p:txBody>
          <a:bodyPr wrap="square" lIns="95250" tIns="95250" rIns="95250" bIns="95250" rtlCol="0" anchor="ctr"/>
          <a:lstStyle/>
          <a:p>
            <a:pPr marL="0" indent="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项目鼓励采用DIY方法，如自行焊接电路和组装部件，这不仅减少了成本，还提高了对机械臂工作原理的理解，使得低成本实现成为可能。</a:t>
            </a:r>
            <a:endParaRPr lang="en-US" sz="144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234639" y="2066470"/>
            <a:ext cx="741298" cy="548640"/>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2880" b="1" dirty="0">
                <a:solidFill>
                  <a:srgbClr val="374D87"/>
                </a:solidFill>
                <a:latin typeface="Microsoft Yahei" pitchFamily="34" charset="0"/>
                <a:ea typeface="Microsoft Yahei" pitchFamily="34" charset="-122"/>
                <a:cs typeface="Microsoft Yahei" pitchFamily="34" charset="-120"/>
              </a:rPr>
              <a:t>02</a:t>
            </a:r>
            <a:endParaRPr lang="en-US" sz="1440" dirty="0"/>
          </a:p>
        </p:txBody>
      </p:sp>
      <p:sp>
        <p:nvSpPr>
          <p:cNvPr id="3" name="Text 1"/>
          <p:cNvSpPr/>
          <p:nvPr/>
        </p:nvSpPr>
        <p:spPr>
          <a:xfrm>
            <a:off x="2389151" y="1975030"/>
            <a:ext cx="6294179" cy="73152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880" b="1" dirty="0">
                <a:solidFill>
                  <a:srgbClr val="374D87"/>
                </a:solidFill>
                <a:latin typeface="Microsoft Yahei" pitchFamily="34" charset="0"/>
                <a:ea typeface="Microsoft Yahei" pitchFamily="34" charset="-122"/>
                <a:cs typeface="Microsoft Yahei" pitchFamily="34" charset="-120"/>
              </a:rPr>
              <a:t>硬件搭建过程</a:t>
            </a:r>
            <a:endParaRPr lang="en-US" sz="144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81</TotalTime>
  <Words>634</Words>
  <Application>Microsoft Office PowerPoint</Application>
  <PresentationFormat>全屏显示(16:9)</PresentationFormat>
  <Paragraphs>197</Paragraphs>
  <Slides>27</Slides>
  <Notes>27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27</vt:i4>
      </vt:variant>
    </vt:vector>
  </HeadingPairs>
  <TitlesOfParts>
    <vt:vector size="31" baseType="lpstr">
      <vt:lpstr>PingFang SC</vt:lpstr>
      <vt:lpstr>Microsoft Yahei</vt:lpstr>
      <vt:lpstr>Arial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艺航 马</cp:lastModifiedBy>
  <cp:revision>2</cp:revision>
  <dcterms:created xsi:type="dcterms:W3CDTF">2025-03-18T13:39:18Z</dcterms:created>
  <dcterms:modified xsi:type="dcterms:W3CDTF">2025-03-18T15:18:43Z</dcterms:modified>
</cp:coreProperties>
</file>