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334" r:id="rId2"/>
    <p:sldId id="2733" r:id="rId3"/>
    <p:sldId id="2738" r:id="rId4"/>
    <p:sldId id="2739" r:id="rId5"/>
    <p:sldId id="2740" r:id="rId6"/>
    <p:sldId id="2742" r:id="rId7"/>
    <p:sldId id="2743" r:id="rId8"/>
    <p:sldId id="2745" r:id="rId9"/>
    <p:sldId id="2747" r:id="rId10"/>
    <p:sldId id="2746" r:id="rId11"/>
    <p:sldId id="2748" r:id="rId12"/>
    <p:sldId id="2749" r:id="rId13"/>
    <p:sldId id="2750" r:id="rId14"/>
    <p:sldId id="2741" r:id="rId15"/>
    <p:sldId id="2751" r:id="rId16"/>
    <p:sldId id="2756" r:id="rId17"/>
    <p:sldId id="2752" r:id="rId18"/>
    <p:sldId id="2757" r:id="rId19"/>
    <p:sldId id="2753" r:id="rId20"/>
    <p:sldId id="2758" r:id="rId21"/>
    <p:sldId id="2755" r:id="rId22"/>
    <p:sldId id="2736" r:id="rId23"/>
    <p:sldId id="2759" r:id="rId24"/>
    <p:sldId id="2734" r:id="rId25"/>
    <p:sldId id="2735" r:id="rId26"/>
    <p:sldId id="2761" r:id="rId27"/>
    <p:sldId id="2760" r:id="rId28"/>
    <p:sldId id="2762" r:id="rId29"/>
    <p:sldId id="2763" r:id="rId30"/>
    <p:sldId id="2770" r:id="rId31"/>
    <p:sldId id="2768" r:id="rId32"/>
    <p:sldId id="2769" r:id="rId33"/>
    <p:sldId id="2771" r:id="rId34"/>
    <p:sldId id="2772" r:id="rId35"/>
    <p:sldId id="2766" r:id="rId36"/>
    <p:sldId id="2773" r:id="rId37"/>
    <p:sldId id="2704" r:id="rId38"/>
    <p:sldId id="2523" r:id="rId39"/>
    <p:sldId id="2754" r:id="rId40"/>
    <p:sldId id="2220" r:id="rId41"/>
    <p:sldId id="2337" r:id="rId42"/>
    <p:sldId id="2349" r:id="rId43"/>
    <p:sldId id="2118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9CC00"/>
    <a:srgbClr val="FFF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1"/>
    <p:restoredTop sz="68467"/>
  </p:normalViewPr>
  <p:slideViewPr>
    <p:cSldViewPr>
      <p:cViewPr varScale="1">
        <p:scale>
          <a:sx n="42" d="100"/>
          <a:sy n="42" d="100"/>
        </p:scale>
        <p:origin x="1632" y="19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64" y="6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40" d="100"/>
          <a:sy n="140" d="100"/>
        </p:scale>
        <p:origin x="-952" y="14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708C3A-531A-024F-AC28-8A5A6A546E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16A0C2-F519-2843-A5D3-62FE26EEAA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B708F-3235-C64B-8943-6972A9434C3B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12D6D-56CC-D54D-932D-47A6806BD9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4C6A-65DC-BE46-B7D9-7F02E22826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D7988-EEDA-EC40-8435-C5FBC371C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772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91DA07C-0371-AF49-92B1-98B16D460E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470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charset="0"/>
        <a:cs typeface="Arial" pitchFamily="-112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91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10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33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885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832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pchisq</a:t>
            </a:r>
            <a:r>
              <a:rPr lang="en-GB" dirty="0"/>
              <a:t>(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0.43</a:t>
            </a:r>
            <a:r>
              <a:rPr lang="en-GB" dirty="0"/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df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=2</a:t>
            </a:r>
            <a:r>
              <a:rPr lang="en-GB" dirty="0"/>
              <a:t>,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lower.tail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=</a:t>
            </a:r>
            <a:r>
              <a:rPr lang="en-GB" dirty="0"/>
              <a:t>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FALSE</a:t>
            </a:r>
            <a:r>
              <a:rPr lang="en-GB" dirty="0"/>
              <a:t>)</a:t>
            </a:r>
            <a:endParaRPr lang="en-GB" sz="120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542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web.stanford.edu</a:t>
            </a:r>
            <a:r>
              <a:rPr lang="en-US" dirty="0"/>
              <a:t>/class/psych252/</a:t>
            </a:r>
            <a:r>
              <a:rPr lang="en-US" dirty="0" err="1"/>
              <a:t>cheatsheets</a:t>
            </a:r>
            <a:r>
              <a:rPr lang="en-US" dirty="0"/>
              <a:t>/</a:t>
            </a:r>
            <a:r>
              <a:rPr lang="en-US" dirty="0" err="1"/>
              <a:t>chisquare.html</a:t>
            </a:r>
            <a:endParaRPr lang="en-US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93502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39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13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820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13326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71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85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277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924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01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127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1985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166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4212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927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head(cars)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US" b="0" dirty="0"/>
              <a:t> cars is a table that already comes with R and contain 50 observations of speed and distance in two rows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scatter.smooth</a:t>
            </a:r>
            <a:r>
              <a:rPr lang="en-GB" b="0" dirty="0"/>
              <a:t>(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x=</a:t>
            </a:r>
            <a:r>
              <a:rPr lang="en-GB" b="0" dirty="0" err="1"/>
              <a:t>cars$speed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y=</a:t>
            </a:r>
            <a:r>
              <a:rPr lang="en-GB" b="0" dirty="0" err="1"/>
              <a:t>cars$dist</a:t>
            </a:r>
            <a:r>
              <a:rPr lang="en-GB" b="0" dirty="0"/>
              <a:t>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main="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Dist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~ Speed"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scatterplot</a:t>
            </a:r>
          </a:p>
          <a:p>
            <a:r>
              <a:rPr lang="en-GB" b="0" dirty="0" err="1"/>
              <a:t>linearMod</a:t>
            </a:r>
            <a:r>
              <a:rPr lang="en-GB" b="0" dirty="0"/>
              <a:t> &lt;-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lm</a:t>
            </a:r>
            <a:r>
              <a:rPr lang="en-GB" b="0" dirty="0"/>
              <a:t>(</a:t>
            </a:r>
            <a:r>
              <a:rPr lang="en-GB" b="0" dirty="0" err="1"/>
              <a:t>dist</a:t>
            </a:r>
            <a:r>
              <a:rPr lang="en-GB" b="0" dirty="0"/>
              <a:t> ~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</a:t>
            </a:r>
            <a:r>
              <a:rPr lang="en-GB" b="0" dirty="0"/>
              <a:t>speed,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data=</a:t>
            </a:r>
            <a:r>
              <a:rPr lang="en-GB" b="0" dirty="0"/>
              <a:t>cars)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 build linear regression model on full data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summary</a:t>
            </a:r>
            <a:r>
              <a:rPr lang="en-GB" b="0" dirty="0"/>
              <a:t>(</a:t>
            </a:r>
            <a:r>
              <a:rPr lang="en-GB" b="0" dirty="0" err="1"/>
              <a:t>linearMod</a:t>
            </a:r>
            <a:r>
              <a:rPr lang="en-GB" b="0" dirty="0"/>
              <a:t>)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#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summary(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)$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r.squared</a:t>
            </a:r>
            <a:endParaRPr lang="en-GB" sz="1200" b="0" kern="1200" dirty="0">
              <a:solidFill>
                <a:schemeClr val="tx1"/>
              </a:solidFill>
              <a:effectLst/>
              <a:latin typeface="Arial" pitchFamily="-112" charset="0"/>
              <a:ea typeface="ＭＳ Ｐゴシック" charset="0"/>
              <a:cs typeface="Arial" pitchFamily="-112" charset="0"/>
            </a:endParaRPr>
          </a:p>
          <a:p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abline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(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linearMod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, col="blue")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0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8299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de-DE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072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111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99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25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97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70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0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93191-D65F-F149-BC40-48BA506CB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C33BC-767D-8845-BB2C-A473FB4A75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1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34804-006E-DC44-93A2-A63A0AD6AB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8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68275" y="-23813"/>
            <a:ext cx="9312275" cy="90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as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220BC4A3-FD0C-0441-AC2B-0C5BB645784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</p:sldLayoutIdLst>
  <p:hf sldNum="0" hdr="0" ftr="0" dt="0"/>
  <p:txStyles>
    <p:titleStyle>
      <a:lvl1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2pPr>
      <a:lvl3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3pPr>
      <a:lvl4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4pPr>
      <a:lvl5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 txBox="1">
            <a:spLocks/>
          </p:cNvSpPr>
          <p:nvPr/>
        </p:nvSpPr>
        <p:spPr bwMode="auto">
          <a:xfrm>
            <a:off x="-1828800" y="1219736"/>
            <a:ext cx="914400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0" dirty="0">
                <a:solidFill>
                  <a:srgbClr val="99CC00"/>
                </a:solidFill>
              </a:rPr>
              <a:t>17</a:t>
            </a:r>
          </a:p>
        </p:txBody>
      </p:sp>
      <p:sp>
        <p:nvSpPr>
          <p:cNvPr id="3" name="Rectangle 2"/>
          <p:cNvSpPr/>
          <p:nvPr/>
        </p:nvSpPr>
        <p:spPr>
          <a:xfrm>
            <a:off x="5300631" y="2514600"/>
            <a:ext cx="3507692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>
                <a:solidFill>
                  <a:srgbClr val="99CC00"/>
                </a:solidFill>
              </a:rPr>
              <a:t>Probability</a:t>
            </a:r>
          </a:p>
          <a:p>
            <a:r>
              <a:rPr lang="en-US" sz="5000" dirty="0">
                <a:solidFill>
                  <a:srgbClr val="99CC00"/>
                </a:solidFill>
              </a:rPr>
              <a:t>and</a:t>
            </a:r>
          </a:p>
          <a:p>
            <a:r>
              <a:rPr lang="en-US" sz="5000" dirty="0">
                <a:solidFill>
                  <a:srgbClr val="99CC00"/>
                </a:solidFill>
              </a:rPr>
              <a:t>Statistics</a:t>
            </a:r>
          </a:p>
          <a:p>
            <a:endParaRPr lang="en-US" b="0" dirty="0"/>
          </a:p>
          <a:p>
            <a:r>
              <a:rPr lang="en-US" b="0" dirty="0">
                <a:latin typeface="Helvetica Neue Light"/>
                <a:cs typeface="Helvetica Neue Light"/>
              </a:rPr>
              <a:t>COMS10011 </a:t>
            </a:r>
          </a:p>
          <a:p>
            <a:r>
              <a:rPr lang="en-US" b="0" dirty="0">
                <a:latin typeface="Helvetica Neue Light"/>
                <a:cs typeface="Helvetica Neue Light"/>
              </a:rPr>
              <a:t>Dr. Anne Roudaut</a:t>
            </a:r>
          </a:p>
          <a:p>
            <a:r>
              <a:rPr lang="en-US" b="0" dirty="0">
                <a:latin typeface="Helvetica Neue Light"/>
                <a:cs typeface="Helvetica Neue Light"/>
              </a:rPr>
              <a:t>csxar@bristol.ac.uk</a:t>
            </a:r>
          </a:p>
          <a:p>
            <a:r>
              <a:rPr lang="en-US" b="0" dirty="0">
                <a:latin typeface="Helvetica Neue Light"/>
                <a:cs typeface="Helvetica Neue Light"/>
              </a:rPr>
              <a:t>https://</a:t>
            </a:r>
            <a:r>
              <a:rPr lang="en-US" b="0" dirty="0" err="1">
                <a:latin typeface="Helvetica Neue Light"/>
                <a:cs typeface="Helvetica Neue Light"/>
              </a:rPr>
              <a:t>github.com</a:t>
            </a:r>
            <a:r>
              <a:rPr lang="en-US" b="0" dirty="0">
                <a:latin typeface="Helvetica Neue Light"/>
                <a:cs typeface="Helvetica Neue Light"/>
              </a:rPr>
              <a:t>/coms10011</a:t>
            </a: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4330700" y="1066800"/>
            <a:ext cx="595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altLang="ja-JP" sz="40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Chi-square</a:t>
            </a:r>
          </a:p>
          <a:p>
            <a:pPr marL="39688"/>
            <a:r>
              <a:rPr lang="en-US" sz="2800" dirty="0">
                <a:latin typeface="Helvetica Neue Light" charset="0"/>
                <a:cs typeface="ＭＳ Ｐゴシック" charset="0"/>
                <a:sym typeface="Helvetica Neue Light" charset="0"/>
              </a:rPr>
              <a:t>and </a:t>
            </a:r>
            <a:r>
              <a:rPr lang="en-US" sz="2800" dirty="0" err="1">
                <a:latin typeface="Helvetica Neue Light" charset="0"/>
                <a:cs typeface="ＭＳ Ｐゴシック" charset="0"/>
                <a:sym typeface="Helvetica Neue Light" charset="0"/>
              </a:rPr>
              <a:t>Anova</a:t>
            </a:r>
            <a:r>
              <a:rPr lang="en-US" sz="2800" dirty="0">
                <a:latin typeface="Helvetica Neue Light" charset="0"/>
                <a:cs typeface="ＭＳ Ｐゴシック" charset="0"/>
                <a:sym typeface="Helvetica Neue Light" charset="0"/>
              </a:rPr>
              <a:t> ++</a:t>
            </a:r>
            <a:endParaRPr lang="en-US" sz="2800" dirty="0">
              <a:solidFill>
                <a:schemeClr val="tx1"/>
              </a:solidFill>
              <a:latin typeface="Helvetica Neue Light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0" name="AutoShape 3"/>
          <p:cNvSpPr>
            <a:spLocks/>
          </p:cNvSpPr>
          <p:nvPr/>
        </p:nvSpPr>
        <p:spPr bwMode="auto">
          <a:xfrm flipH="1" flipV="1">
            <a:off x="3657600" y="1460500"/>
            <a:ext cx="457200" cy="1130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176" y="7169"/>
                  <a:pt x="20753" y="14339"/>
                  <a:pt x="17153" y="17939"/>
                </a:cubicBezTo>
                <a:cubicBezTo>
                  <a:pt x="13553" y="21539"/>
                  <a:pt x="6776" y="21569"/>
                  <a:pt x="0" y="21600"/>
                </a:cubicBezTo>
              </a:path>
            </a:pathLst>
          </a:custGeom>
          <a:noFill/>
          <a:ln w="317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7778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49EA165-9DDA-CA4A-A91B-90684F96664B}"/>
              </a:ext>
            </a:extLst>
          </p:cNvPr>
          <p:cNvSpPr txBox="1">
            <a:spLocks/>
          </p:cNvSpPr>
          <p:nvPr/>
        </p:nvSpPr>
        <p:spPr bwMode="auto">
          <a:xfrm>
            <a:off x="609600" y="609600"/>
            <a:ext cx="8305800" cy="414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now, like with all the test we have seen, we look into a table, here the Chi-square table)</a:t>
            </a:r>
            <a:endParaRPr lang="en-GB" sz="2400" kern="0" dirty="0">
              <a:solidFill>
                <a:srgbClr val="99CC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6AF9A-24FE-9649-B0A7-96776AC4F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43"/>
          <a:stretch/>
        </p:blipFill>
        <p:spPr>
          <a:xfrm>
            <a:off x="618067" y="1752600"/>
            <a:ext cx="5589351" cy="4953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D553110-7389-5F49-BFE2-B1165464B37C}"/>
              </a:ext>
            </a:extLst>
          </p:cNvPr>
          <p:cNvSpPr/>
          <p:nvPr/>
        </p:nvSpPr>
        <p:spPr bwMode="auto">
          <a:xfrm>
            <a:off x="1295400" y="3276600"/>
            <a:ext cx="533400" cy="304800"/>
          </a:xfrm>
          <a:prstGeom prst="roundRect">
            <a:avLst/>
          </a:prstGeom>
          <a:noFill/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6F60561-D926-EF47-8DD4-9D1219278C3D}"/>
              </a:ext>
            </a:extLst>
          </p:cNvPr>
          <p:cNvSpPr/>
          <p:nvPr/>
        </p:nvSpPr>
        <p:spPr bwMode="auto">
          <a:xfrm>
            <a:off x="1828801" y="2667001"/>
            <a:ext cx="4739578" cy="702856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5756B7-E2E6-DD46-B035-7A4B2B6E76B5}"/>
              </a:ext>
            </a:extLst>
          </p:cNvPr>
          <p:cNvSpPr/>
          <p:nvPr/>
        </p:nvSpPr>
        <p:spPr>
          <a:xfrm>
            <a:off x="6568378" y="2723526"/>
            <a:ext cx="25058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dirty="0">
                <a:solidFill>
                  <a:srgbClr val="222222"/>
                </a:solidFill>
                <a:latin typeface="arial" panose="020B0604020202020204" pitchFamily="34" charset="0"/>
              </a:rPr>
              <a:t>degree of freedom DF </a:t>
            </a:r>
          </a:p>
          <a:p>
            <a:r>
              <a:rPr lang="en-GB" b="0" dirty="0">
                <a:solidFill>
                  <a:srgbClr val="222222"/>
                </a:solidFill>
                <a:latin typeface="arial" panose="020B0604020202020204" pitchFamily="34" charset="0"/>
              </a:rPr>
              <a:t>= number of group - 1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00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609600" y="2438400"/>
            <a:ext cx="8305800" cy="414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24.96 &gt; 3.841 so we </a:t>
            </a:r>
            <a:r>
              <a:rPr lang="en-GB" sz="2400" dirty="0">
                <a:solidFill>
                  <a:srgbClr val="99CC00"/>
                </a:solidFill>
                <a:latin typeface="arial" panose="020B0604020202020204" pitchFamily="34" charset="0"/>
              </a:rPr>
              <a:t>reject the null hypothesis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our theory of 25% Brussel Sprout lovers does not hold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... again we cannot reject the null hypothesis we cannot conclude, we can only say “insufficient evidence to reject the theory”</a:t>
            </a:r>
            <a:endParaRPr lang="en-GB" sz="2400" kern="0" dirty="0">
              <a:solidFill>
                <a:srgbClr val="99CC00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095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762000" y="609600"/>
            <a:ext cx="8610600" cy="1922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		# of persons     %expected	    # expected</a:t>
            </a:r>
          </a:p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like BP 	        25		25%	        25 </a:t>
            </a:r>
            <a:r>
              <a:rPr lang="en-GB" sz="1400" b="0" dirty="0">
                <a:solidFill>
                  <a:srgbClr val="222222"/>
                </a:solidFill>
                <a:latin typeface="arial" panose="020B0604020202020204" pitchFamily="34" charset="0"/>
              </a:rPr>
              <a:t> (25% of 100)</a:t>
            </a:r>
          </a:p>
          <a:p>
            <a:pPr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Dislike BP  	        75		75%	        75 </a:t>
            </a:r>
            <a:r>
              <a:rPr lang="en-GB" sz="1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(75% of 100)</a:t>
            </a: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 		   100 (total)	         100%        100 (total)</a:t>
            </a:r>
            <a:endParaRPr lang="en-GB" sz="2400" kern="0" dirty="0">
              <a:solidFill>
                <a:srgbClr val="99CC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B0C49F-744E-4046-BC3B-EC058A671D39}"/>
              </a:ext>
            </a:extLst>
          </p:cNvPr>
          <p:cNvGrpSpPr/>
          <p:nvPr/>
        </p:nvGrpSpPr>
        <p:grpSpPr>
          <a:xfrm>
            <a:off x="2057399" y="2315049"/>
            <a:ext cx="6733925" cy="2599593"/>
            <a:chOff x="2057399" y="2315049"/>
            <a:chExt cx="6733925" cy="25995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1FEB038-5820-3840-9639-EDD82D02B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7399" y="3657600"/>
              <a:ext cx="3125307" cy="1257042"/>
            </a:xfrm>
            <a:prstGeom prst="rect">
              <a:avLst/>
            </a:prstGeom>
          </p:spPr>
        </p:pic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AA57E4E4-17B0-244B-A910-8A0F3971F51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968917" y="2315049"/>
              <a:ext cx="4406565" cy="1593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ＭＳ Ｐゴシック" charset="0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rgbClr val="99CC00"/>
                  </a:solidFill>
                  <a:latin typeface="Arial" charset="0"/>
                  <a:cs typeface="Arial" charset="0"/>
                </a:rPr>
                <a:t>observed cases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429EEE6D-3466-0A46-8C82-61C09F6F835E}"/>
                </a:ext>
              </a:extLst>
            </p:cNvPr>
            <p:cNvSpPr/>
            <p:nvPr/>
          </p:nvSpPr>
          <p:spPr bwMode="auto">
            <a:xfrm>
              <a:off x="3978323" y="2531796"/>
              <a:ext cx="822278" cy="1134979"/>
            </a:xfrm>
            <a:custGeom>
              <a:avLst/>
              <a:gdLst>
                <a:gd name="connsiteX0" fmla="*/ 0 w 736979"/>
                <a:gd name="connsiteY0" fmla="*/ 516397 h 516397"/>
                <a:gd name="connsiteX1" fmla="*/ 423081 w 736979"/>
                <a:gd name="connsiteY1" fmla="*/ 66021 h 516397"/>
                <a:gd name="connsiteX2" fmla="*/ 736979 w 736979"/>
                <a:gd name="connsiteY2" fmla="*/ 11430 h 51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6979" h="516397">
                  <a:moveTo>
                    <a:pt x="0" y="516397"/>
                  </a:moveTo>
                  <a:cubicBezTo>
                    <a:pt x="150125" y="333289"/>
                    <a:pt x="300251" y="150182"/>
                    <a:pt x="423081" y="66021"/>
                  </a:cubicBezTo>
                  <a:cubicBezTo>
                    <a:pt x="545911" y="-18140"/>
                    <a:pt x="641445" y="-3355"/>
                    <a:pt x="736979" y="1143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ABCC832B-B02F-994C-9478-E697587B135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384759" y="2990912"/>
              <a:ext cx="4406565" cy="1593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ＭＳ Ｐゴシック" charset="0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rgbClr val="99CC00"/>
                  </a:solidFill>
                  <a:latin typeface="Arial" charset="0"/>
                  <a:cs typeface="Arial" charset="0"/>
                </a:rPr>
                <a:t>expected cases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4ACAB5-541A-124B-B178-8A788F21A059}"/>
                </a:ext>
              </a:extLst>
            </p:cNvPr>
            <p:cNvSpPr/>
            <p:nvPr/>
          </p:nvSpPr>
          <p:spPr bwMode="auto">
            <a:xfrm>
              <a:off x="4800601" y="3361005"/>
              <a:ext cx="609598" cy="385618"/>
            </a:xfrm>
            <a:custGeom>
              <a:avLst/>
              <a:gdLst>
                <a:gd name="connsiteX0" fmla="*/ 0 w 736979"/>
                <a:gd name="connsiteY0" fmla="*/ 516397 h 516397"/>
                <a:gd name="connsiteX1" fmla="*/ 423081 w 736979"/>
                <a:gd name="connsiteY1" fmla="*/ 66021 h 516397"/>
                <a:gd name="connsiteX2" fmla="*/ 736979 w 736979"/>
                <a:gd name="connsiteY2" fmla="*/ 11430 h 51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6979" h="516397">
                  <a:moveTo>
                    <a:pt x="0" y="516397"/>
                  </a:moveTo>
                  <a:cubicBezTo>
                    <a:pt x="150125" y="333289"/>
                    <a:pt x="300251" y="150182"/>
                    <a:pt x="423081" y="66021"/>
                  </a:cubicBezTo>
                  <a:cubicBezTo>
                    <a:pt x="545911" y="-18140"/>
                    <a:pt x="641445" y="-3355"/>
                    <a:pt x="736979" y="1143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DED95E8-8E14-B94E-A53B-E3F1C749B9FF}"/>
                  </a:ext>
                </a:extLst>
              </p:cNvPr>
              <p:cNvSpPr/>
              <p:nvPr/>
            </p:nvSpPr>
            <p:spPr>
              <a:xfrm>
                <a:off x="2675060" y="4944956"/>
                <a:ext cx="2807050" cy="6687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400" b="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4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4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25−25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sz="2400" b="1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sz="2400" b="0" dirty="0">
                    <a:solidFill>
                      <a:srgbClr val="22222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b="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400" b="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400" b="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75</m:t>
                                </m:r>
                                <m:r>
                                  <a:rPr lang="en-US" sz="2400" b="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75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75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DED95E8-8E14-B94E-A53B-E3F1C749B9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060" y="4944956"/>
                <a:ext cx="2807050" cy="668709"/>
              </a:xfrm>
              <a:prstGeom prst="rect">
                <a:avLst/>
              </a:prstGeom>
              <a:blipFill>
                <a:blip r:embed="rId4"/>
                <a:stretch>
                  <a:fillRect l="-3153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82D3D80-8CFA-D14A-B4B2-A49467728C37}"/>
                  </a:ext>
                </a:extLst>
              </p:cNvPr>
              <p:cNvSpPr/>
              <p:nvPr/>
            </p:nvSpPr>
            <p:spPr>
              <a:xfrm>
                <a:off x="2675060" y="5709883"/>
                <a:ext cx="6190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400" b="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82D3D80-8CFA-D14A-B4B2-A49467728C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060" y="5709883"/>
                <a:ext cx="619080" cy="461665"/>
              </a:xfrm>
              <a:prstGeom prst="rect">
                <a:avLst/>
              </a:prstGeom>
              <a:blipFill>
                <a:blip r:embed="rId5"/>
                <a:stretch>
                  <a:fillRect l="-14286" t="-10811" r="-2041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9">
            <a:extLst>
              <a:ext uri="{FF2B5EF4-FFF2-40B4-BE49-F238E27FC236}">
                <a16:creationId xmlns:a16="http://schemas.microsoft.com/office/drawing/2014/main" id="{C37EB183-E613-8F4A-8225-67425BE6F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67766"/>
            <a:ext cx="9144000" cy="646331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 dirty="0">
                <a:solidFill>
                  <a:schemeClr val="bg1"/>
                </a:solidFill>
              </a:rPr>
              <a:t>If the data was a perfect fit …</a:t>
            </a:r>
            <a:endParaRPr lang="en-US" sz="36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636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609600" y="2438400"/>
            <a:ext cx="8305800" cy="414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this example is fairly simple but Chi-square also work with more categories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e.g. 30% prefer eating chicken for Christmas dinner, 50% prefer turkey, 10% prefer vegetarian option, 10% prefer other types of meat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kern="0" dirty="0">
              <a:solidFill>
                <a:srgbClr val="99CC00"/>
              </a:solidFill>
              <a:latin typeface="Arial"/>
              <a:ea typeface="Arial"/>
              <a:cs typeface="Arial"/>
            </a:endParaRPr>
          </a:p>
          <a:p>
            <a:pPr lvl="0" algn="r"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99CC00"/>
                </a:solidFill>
                <a:latin typeface="Arial"/>
                <a:ea typeface="Arial"/>
                <a:cs typeface="Arial"/>
              </a:rPr>
              <a:t>… problem sheet 5 will be about that</a:t>
            </a: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479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152400" y="4953000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contingency tables</a:t>
            </a:r>
          </a:p>
        </p:txBody>
      </p:sp>
    </p:spTree>
    <p:extLst>
      <p:ext uri="{BB962C8B-B14F-4D97-AF65-F5344CB8AC3E}">
        <p14:creationId xmlns:p14="http://schemas.microsoft.com/office/powerpoint/2010/main" val="83342411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609600" y="838200"/>
            <a:ext cx="8077200" cy="414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public opinion surveys tend to show there is a relationship between gender and </a:t>
            </a:r>
            <a:r>
              <a:rPr lang="en-GB" sz="2400" b="0" i="1" dirty="0">
                <a:solidFill>
                  <a:srgbClr val="222222"/>
                </a:solidFill>
                <a:latin typeface="arial" panose="020B0604020202020204" pitchFamily="34" charset="0"/>
              </a:rPr>
              <a:t>something</a:t>
            </a: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, e.g. preference in sport car vs. family car (public opinion surveys are very stereotypical!)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so here we have </a:t>
            </a:r>
            <a:r>
              <a:rPr lang="en-GB" sz="2400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two variables</a:t>
            </a: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: gender (female or male) and car preference (sport or family)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  <a:p>
            <a:pPr lvl="0">
              <a:spcBef>
                <a:spcPct val="20000"/>
              </a:spcBef>
              <a:defRPr/>
            </a:pP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  <a:p>
            <a:pPr lvl="0">
              <a:spcBef>
                <a:spcPct val="20000"/>
              </a:spcBef>
              <a:defRPr/>
            </a:pP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  <a:p>
            <a:pPr lvl="0">
              <a:spcBef>
                <a:spcPct val="20000"/>
              </a:spcBef>
              <a:defRPr/>
            </a:pP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we do a </a:t>
            </a:r>
            <a:r>
              <a:rPr lang="en-GB" sz="2400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Chi-square contingency table test </a:t>
            </a: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to prove preference of car is related to or dependant upon gender</a:t>
            </a:r>
            <a:endParaRPr lang="en-GB" sz="2400" b="0" kern="0" dirty="0">
              <a:solidFill>
                <a:srgbClr val="99CC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C8174-44A1-A840-8229-7423AC554A1F}"/>
              </a:ext>
            </a:extLst>
          </p:cNvPr>
          <p:cNvSpPr txBox="1">
            <a:spLocks/>
          </p:cNvSpPr>
          <p:nvPr/>
        </p:nvSpPr>
        <p:spPr bwMode="auto">
          <a:xfrm>
            <a:off x="2514600" y="3863924"/>
            <a:ext cx="4419600" cy="1317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0" dirty="0">
                <a:solidFill>
                  <a:srgbClr val="99CC00"/>
                </a:solidFill>
                <a:latin typeface="Courier" pitchFamily="2" charset="0"/>
              </a:rPr>
              <a:t>       male female</a:t>
            </a:r>
            <a:endParaRPr lang="en-US" sz="2400" b="0" dirty="0">
              <a:latin typeface="Courier" pitchFamily="2" charset="0"/>
            </a:endParaRPr>
          </a:p>
          <a:p>
            <a:r>
              <a:rPr lang="en-US" sz="2400" b="0" dirty="0">
                <a:solidFill>
                  <a:srgbClr val="99CC00"/>
                </a:solidFill>
                <a:latin typeface="Courier" pitchFamily="2" charset="0"/>
              </a:rPr>
              <a:t>sport    26      3 </a:t>
            </a:r>
            <a:endParaRPr lang="en-US" sz="2400" b="0" dirty="0">
              <a:latin typeface="Courier" pitchFamily="2" charset="0"/>
            </a:endParaRPr>
          </a:p>
          <a:p>
            <a:r>
              <a:rPr lang="en-US" sz="2400" b="0" dirty="0">
                <a:solidFill>
                  <a:srgbClr val="99CC00"/>
                </a:solidFill>
                <a:latin typeface="Courier" pitchFamily="2" charset="0"/>
              </a:rPr>
              <a:t>family   24     22 </a:t>
            </a:r>
            <a:endParaRPr lang="en-US" sz="2400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266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609600" y="1600200"/>
            <a:ext cx="8077200" cy="414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GB" sz="2400" b="0" dirty="0">
                <a:latin typeface="arial" panose="020B0604020202020204" pitchFamily="34" charset="0"/>
              </a:rPr>
              <a:t>but we don’t have ”expected value” here so we first need to calculate them  for each cell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dirty="0">
              <a:latin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endParaRPr lang="en-GB" sz="2400" b="0" dirty="0">
              <a:latin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endParaRPr lang="en-GB" sz="2400" b="0" dirty="0">
              <a:latin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endParaRPr lang="en-GB" sz="2400" b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GB" sz="2400" b="0" dirty="0">
                <a:latin typeface="arial" panose="020B0604020202020204" pitchFamily="34" charset="0"/>
              </a:rPr>
              <a:t>where R = row, C= column, N = total, </a:t>
            </a:r>
          </a:p>
          <a:p>
            <a:pPr>
              <a:spcBef>
                <a:spcPct val="20000"/>
              </a:spcBef>
              <a:defRPr/>
            </a:pPr>
            <a:r>
              <a:rPr lang="en-GB" sz="2400" b="0" dirty="0">
                <a:latin typeface="arial" panose="020B0604020202020204" pitchFamily="34" charset="0"/>
              </a:rPr>
              <a:t>for </a:t>
            </a:r>
            <a:r>
              <a:rPr lang="en-GB" sz="2400" b="0" dirty="0" err="1">
                <a:latin typeface="arial" panose="020B0604020202020204" pitchFamily="34" charset="0"/>
              </a:rPr>
              <a:t>ith</a:t>
            </a:r>
            <a:r>
              <a:rPr lang="en-GB" sz="2400" b="0" dirty="0">
                <a:latin typeface="arial" panose="020B0604020202020204" pitchFamily="34" charset="0"/>
              </a:rPr>
              <a:t> row and </a:t>
            </a:r>
            <a:r>
              <a:rPr lang="en-GB" sz="2400" b="0" dirty="0" err="1">
                <a:latin typeface="arial" panose="020B0604020202020204" pitchFamily="34" charset="0"/>
              </a:rPr>
              <a:t>jth</a:t>
            </a:r>
            <a:r>
              <a:rPr lang="en-GB" sz="2400" b="0" dirty="0">
                <a:latin typeface="arial" panose="020B0604020202020204" pitchFamily="34" charset="0"/>
              </a:rPr>
              <a:t> column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5997C5-1D8A-7A40-A48D-E5C7311A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850" y="2731018"/>
            <a:ext cx="2298700" cy="107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8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2057400" y="589280"/>
            <a:ext cx="5181600" cy="1922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0" dirty="0">
                <a:solidFill>
                  <a:srgbClr val="99CC00"/>
                </a:solidFill>
                <a:latin typeface="Courier" pitchFamily="2" charset="0"/>
              </a:rPr>
              <a:t>       male female </a:t>
            </a:r>
            <a:r>
              <a:rPr lang="en-US" sz="2400" b="0" dirty="0">
                <a:latin typeface="Courier" pitchFamily="2" charset="0"/>
              </a:rPr>
              <a:t>Sum</a:t>
            </a:r>
          </a:p>
          <a:p>
            <a:r>
              <a:rPr lang="en-US" sz="2400" b="0" dirty="0">
                <a:solidFill>
                  <a:srgbClr val="99CC00"/>
                </a:solidFill>
                <a:latin typeface="Courier" pitchFamily="2" charset="0"/>
              </a:rPr>
              <a:t>sport    26      3  </a:t>
            </a:r>
            <a:r>
              <a:rPr lang="en-US" sz="2400" b="0" dirty="0">
                <a:latin typeface="Courier" pitchFamily="2" charset="0"/>
              </a:rPr>
              <a:t>29</a:t>
            </a:r>
          </a:p>
          <a:p>
            <a:r>
              <a:rPr lang="en-US" sz="2400" b="0" dirty="0">
                <a:solidFill>
                  <a:srgbClr val="99CC00"/>
                </a:solidFill>
                <a:latin typeface="Courier" pitchFamily="2" charset="0"/>
              </a:rPr>
              <a:t>family   24     22  </a:t>
            </a:r>
            <a:r>
              <a:rPr lang="en-US" sz="2400" b="0" dirty="0">
                <a:latin typeface="Courier" pitchFamily="2" charset="0"/>
              </a:rPr>
              <a:t>46</a:t>
            </a:r>
          </a:p>
          <a:p>
            <a:r>
              <a:rPr lang="en-US" sz="2400" b="0" dirty="0">
                <a:latin typeface="Courier" pitchFamily="2" charset="0"/>
              </a:rPr>
              <a:t>Sum      50     25  75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5A0071A-C529-964A-A419-1380D5A087E9}"/>
              </a:ext>
            </a:extLst>
          </p:cNvPr>
          <p:cNvSpPr txBox="1">
            <a:spLocks/>
          </p:cNvSpPr>
          <p:nvPr/>
        </p:nvSpPr>
        <p:spPr bwMode="auto">
          <a:xfrm>
            <a:off x="751840" y="2531796"/>
            <a:ext cx="8077200" cy="3945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latin typeface="arial" panose="020B0604020202020204" pitchFamily="34" charset="0"/>
              </a:rPr>
              <a:t>1. we compute the sums in all direction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dirty="0">
              <a:latin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latin typeface="arial" panose="020B0604020202020204" pitchFamily="34" charset="0"/>
              </a:rPr>
              <a:t>2. for each cell, multiplying that cells row and column totals and dividing by our total sample size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dirty="0">
              <a:latin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latin typeface="arial" panose="020B0604020202020204" pitchFamily="34" charset="0"/>
              </a:rPr>
              <a:t>e.g. case (sport, male)= (29 * 50) / 75</a:t>
            </a:r>
          </a:p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latin typeface="arial" panose="020B0604020202020204" pitchFamily="34" charset="0"/>
              </a:rPr>
              <a:t>e.g. case (family, male= (46 * 50) / 75</a:t>
            </a:r>
          </a:p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latin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0906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228600" y="533400"/>
            <a:ext cx="5181600" cy="1922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0" dirty="0">
                <a:solidFill>
                  <a:srgbClr val="99CC00"/>
                </a:solidFill>
                <a:latin typeface="Courier" pitchFamily="2" charset="0"/>
              </a:rPr>
              <a:t>Obs.    male female</a:t>
            </a:r>
            <a:endParaRPr lang="en-US" sz="2400" b="0" dirty="0">
              <a:latin typeface="Courier" pitchFamily="2" charset="0"/>
            </a:endParaRPr>
          </a:p>
          <a:p>
            <a:r>
              <a:rPr lang="en-US" sz="2400" b="0" dirty="0">
                <a:solidFill>
                  <a:srgbClr val="99CC00"/>
                </a:solidFill>
                <a:latin typeface="Courier" pitchFamily="2" charset="0"/>
              </a:rPr>
              <a:t>sport    26      3 </a:t>
            </a:r>
            <a:endParaRPr lang="en-US" sz="2400" b="0" dirty="0">
              <a:latin typeface="Courier" pitchFamily="2" charset="0"/>
            </a:endParaRPr>
          </a:p>
          <a:p>
            <a:r>
              <a:rPr lang="en-US" sz="2400" b="0" dirty="0">
                <a:solidFill>
                  <a:srgbClr val="99CC00"/>
                </a:solidFill>
                <a:latin typeface="Courier" pitchFamily="2" charset="0"/>
              </a:rPr>
              <a:t>family   24     22 </a:t>
            </a:r>
            <a:endParaRPr lang="en-US" sz="2400" b="0" dirty="0">
              <a:latin typeface="Courier" pitchFamily="2" charset="0"/>
            </a:endParaRPr>
          </a:p>
          <a:p>
            <a:r>
              <a:rPr lang="en-US" sz="2400" b="0" dirty="0">
                <a:latin typeface="Courier" pitchFamily="2" charset="0"/>
              </a:rPr>
              <a:t> 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5A0071A-C529-964A-A419-1380D5A087E9}"/>
              </a:ext>
            </a:extLst>
          </p:cNvPr>
          <p:cNvSpPr txBox="1">
            <a:spLocks/>
          </p:cNvSpPr>
          <p:nvPr/>
        </p:nvSpPr>
        <p:spPr bwMode="auto">
          <a:xfrm>
            <a:off x="751840" y="2531796"/>
            <a:ext cx="8077200" cy="3945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GB" sz="2400" b="0" dirty="0">
                <a:latin typeface="arial" panose="020B0604020202020204" pitchFamily="34" charset="0"/>
              </a:rPr>
              <a:t>4. use same Chi-square formula </a:t>
            </a:r>
            <a:r>
              <a:rPr lang="en-US" sz="2400" b="0" dirty="0">
                <a:latin typeface="arial" panose="020B0604020202020204" pitchFamily="34" charset="0"/>
              </a:rPr>
              <a:t>than before</a:t>
            </a:r>
          </a:p>
          <a:p>
            <a:pPr>
              <a:spcBef>
                <a:spcPct val="20000"/>
              </a:spcBef>
              <a:defRPr/>
            </a:pPr>
            <a:endParaRPr lang="en-US" sz="2400" b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400" b="0" dirty="0">
                <a:latin typeface="arial" panose="020B0604020202020204" pitchFamily="34" charset="0"/>
              </a:rPr>
              <a:t>5. </a:t>
            </a:r>
            <a:r>
              <a:rPr lang="en-GB" sz="2400" b="0" dirty="0"/>
              <a:t>Calculate degree of freedom as DF =(number of rows−1)∗(number of columns−1) (here = 1)</a:t>
            </a:r>
          </a:p>
          <a:p>
            <a:pPr>
              <a:spcBef>
                <a:spcPct val="20000"/>
              </a:spcBef>
              <a:defRPr/>
            </a:pPr>
            <a:endParaRPr lang="en-GB" sz="2400" b="0" dirty="0"/>
          </a:p>
          <a:p>
            <a:pPr>
              <a:spcBef>
                <a:spcPct val="20000"/>
              </a:spcBef>
              <a:defRPr/>
            </a:pPr>
            <a:r>
              <a:rPr lang="en-GB" sz="2400" b="0" dirty="0"/>
              <a:t>6. Use the Chi-square table to conclude!</a:t>
            </a:r>
            <a:br>
              <a:rPr lang="en-GB" sz="2400" dirty="0"/>
            </a:br>
            <a:endParaRPr lang="en-GB" sz="2400" b="0" dirty="0"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A459C-711F-1D45-ABF5-A4D2FD54AD07}"/>
              </a:ext>
            </a:extLst>
          </p:cNvPr>
          <p:cNvSpPr txBox="1">
            <a:spLocks/>
          </p:cNvSpPr>
          <p:nvPr/>
        </p:nvSpPr>
        <p:spPr bwMode="auto">
          <a:xfrm>
            <a:off x="4790440" y="457200"/>
            <a:ext cx="5181600" cy="1922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0" dirty="0">
                <a:solidFill>
                  <a:srgbClr val="FF9900"/>
                </a:solidFill>
                <a:latin typeface="Courier" pitchFamily="2" charset="0"/>
              </a:rPr>
              <a:t>Exp.	    male female</a:t>
            </a:r>
          </a:p>
          <a:p>
            <a:r>
              <a:rPr lang="en-US" sz="2400" b="0" dirty="0">
                <a:solidFill>
                  <a:srgbClr val="FF9900"/>
                </a:solidFill>
                <a:latin typeface="Courier" pitchFamily="2" charset="0"/>
              </a:rPr>
              <a:t>sport    19.3     0.9 </a:t>
            </a:r>
          </a:p>
          <a:p>
            <a:r>
              <a:rPr lang="en-US" sz="2400" b="0" dirty="0">
                <a:solidFill>
                  <a:srgbClr val="FF9900"/>
                </a:solidFill>
                <a:latin typeface="Courier" pitchFamily="2" charset="0"/>
              </a:rPr>
              <a:t>family   30.6     15.3 </a:t>
            </a:r>
          </a:p>
          <a:p>
            <a:r>
              <a:rPr lang="en-US" sz="2400" b="0" dirty="0">
                <a:solidFill>
                  <a:srgbClr val="FF9900"/>
                </a:solidFill>
                <a:latin typeface="Courier" pitchFamily="2" charset="0"/>
              </a:rPr>
              <a:t>            </a:t>
            </a:r>
          </a:p>
        </p:txBody>
      </p:sp>
    </p:spTree>
    <p:extLst>
      <p:ext uri="{BB962C8B-B14F-4D97-AF65-F5344CB8AC3E}">
        <p14:creationId xmlns:p14="http://schemas.microsoft.com/office/powerpoint/2010/main" val="1210345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533400" y="838200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table = matrix(c(26, 24, 3, 22), </a:t>
            </a:r>
            <a:r>
              <a:rPr lang="en-US" b="0" dirty="0" err="1">
                <a:latin typeface="Courier" pitchFamily="2" charset="0"/>
              </a:rPr>
              <a:t>ncol</a:t>
            </a:r>
            <a:r>
              <a:rPr lang="en-US" b="0" dirty="0">
                <a:latin typeface="Courier" pitchFamily="2" charset="0"/>
              </a:rPr>
              <a:t>=2)</a:t>
            </a:r>
          </a:p>
          <a:p>
            <a:r>
              <a:rPr lang="en-US" b="0" dirty="0" err="1">
                <a:latin typeface="Courier" pitchFamily="2" charset="0"/>
              </a:rPr>
              <a:t>colnames</a:t>
            </a:r>
            <a:r>
              <a:rPr lang="en-US" b="0" dirty="0">
                <a:latin typeface="Courier" pitchFamily="2" charset="0"/>
              </a:rPr>
              <a:t>(table) = c('male', 'female')</a:t>
            </a:r>
          </a:p>
          <a:p>
            <a:r>
              <a:rPr lang="en-US" b="0" dirty="0" err="1">
                <a:latin typeface="Courier" pitchFamily="2" charset="0"/>
              </a:rPr>
              <a:t>rownames</a:t>
            </a:r>
            <a:r>
              <a:rPr lang="en-US" b="0" dirty="0">
                <a:latin typeface="Courier" pitchFamily="2" charset="0"/>
              </a:rPr>
              <a:t>(table) = c('</a:t>
            </a:r>
            <a:r>
              <a:rPr lang="en-US" b="0" dirty="0" err="1">
                <a:latin typeface="Courier" pitchFamily="2" charset="0"/>
              </a:rPr>
              <a:t>sport','family</a:t>
            </a:r>
            <a:r>
              <a:rPr lang="en-US" b="0" dirty="0">
                <a:latin typeface="Courier" pitchFamily="2" charset="0"/>
              </a:rPr>
              <a:t>’)</a:t>
            </a:r>
          </a:p>
          <a:p>
            <a:r>
              <a:rPr lang="en-US" b="0" dirty="0" err="1">
                <a:latin typeface="Courier" pitchFamily="2" charset="0"/>
              </a:rPr>
              <a:t>addmargins</a:t>
            </a:r>
            <a:r>
              <a:rPr lang="en-US" b="0" dirty="0">
                <a:latin typeface="Courier" pitchFamily="2" charset="0"/>
              </a:rPr>
              <a:t>(table)</a:t>
            </a:r>
          </a:p>
          <a:p>
            <a:endParaRPr lang="en-US" b="0" dirty="0">
              <a:latin typeface="Courier" pitchFamily="2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Courier" pitchFamily="2" charset="0"/>
              </a:rPr>
              <a:t>       male female Sum</a:t>
            </a:r>
          </a:p>
          <a:p>
            <a:r>
              <a:rPr lang="en-US" b="0" dirty="0">
                <a:solidFill>
                  <a:srgbClr val="99CC00"/>
                </a:solidFill>
                <a:latin typeface="Courier" pitchFamily="2" charset="0"/>
              </a:rPr>
              <a:t>sport    26      3  29</a:t>
            </a:r>
          </a:p>
          <a:p>
            <a:r>
              <a:rPr lang="en-US" b="0" dirty="0">
                <a:solidFill>
                  <a:srgbClr val="99CC00"/>
                </a:solidFill>
                <a:latin typeface="Courier" pitchFamily="2" charset="0"/>
              </a:rPr>
              <a:t>family   24     22  46</a:t>
            </a:r>
          </a:p>
          <a:p>
            <a:r>
              <a:rPr lang="en-US" b="0" dirty="0">
                <a:solidFill>
                  <a:srgbClr val="99CC00"/>
                </a:solidFill>
                <a:latin typeface="Courier" pitchFamily="2" charset="0"/>
              </a:rPr>
              <a:t>Sum      50     25  75</a:t>
            </a:r>
          </a:p>
          <a:p>
            <a:endParaRPr lang="en-US" b="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US" b="0" dirty="0" err="1">
                <a:latin typeface="Courier" pitchFamily="2" charset="0"/>
              </a:rPr>
              <a:t>chisq.test</a:t>
            </a:r>
            <a:r>
              <a:rPr lang="en-US" b="0" dirty="0">
                <a:latin typeface="Courier" pitchFamily="2" charset="0"/>
              </a:rPr>
              <a:t>(table)</a:t>
            </a:r>
          </a:p>
          <a:p>
            <a:endParaRPr lang="en-US" b="0" dirty="0">
              <a:latin typeface="Courier" pitchFamily="2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Courier" pitchFamily="2" charset="0"/>
              </a:rPr>
              <a:t>Pearson's Chi-squared test with Yates' continuity correction</a:t>
            </a:r>
          </a:p>
          <a:p>
            <a:br>
              <a:rPr lang="en-US" b="0" dirty="0">
                <a:solidFill>
                  <a:srgbClr val="99CC00"/>
                </a:solidFill>
                <a:latin typeface="Courier" pitchFamily="2" charset="0"/>
              </a:rPr>
            </a:br>
            <a:endParaRPr lang="en-US" b="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Courier" pitchFamily="2" charset="0"/>
              </a:rPr>
              <a:t>data:  table</a:t>
            </a:r>
          </a:p>
          <a:p>
            <a:r>
              <a:rPr lang="en-US" b="0" dirty="0">
                <a:solidFill>
                  <a:srgbClr val="99CC00"/>
                </a:solidFill>
                <a:latin typeface="Courier" pitchFamily="2" charset="0"/>
              </a:rPr>
              <a:t>X-squared = 9.621, </a:t>
            </a:r>
            <a:r>
              <a:rPr lang="en-US" b="0" dirty="0" err="1">
                <a:solidFill>
                  <a:srgbClr val="99CC00"/>
                </a:solidFill>
                <a:latin typeface="Courier" pitchFamily="2" charset="0"/>
              </a:rPr>
              <a:t>df</a:t>
            </a:r>
            <a:r>
              <a:rPr lang="en-US" b="0" dirty="0">
                <a:solidFill>
                  <a:srgbClr val="99CC00"/>
                </a:solidFill>
                <a:latin typeface="Courier" pitchFamily="2" charset="0"/>
              </a:rPr>
              <a:t> = 1, p-value = 0.001924</a:t>
            </a:r>
          </a:p>
          <a:p>
            <a:endParaRPr lang="en-US" b="0" dirty="0">
              <a:latin typeface="Courier" pitchFamily="2" charset="0"/>
            </a:endParaRPr>
          </a:p>
          <a:p>
            <a:endParaRPr lang="en-US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69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4AA82FC-C667-C94C-BEBA-230B528AC9B3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CC106A-11FD-0A45-98C9-A5312261E668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46FDDD-FD7A-CC46-B1C8-B47B2899C491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1FB21C5-D49A-F340-893E-6151B434F1BC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180DAB-CEC7-B34D-8FAF-CC858751F435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3551895-595B-374D-BF32-8DE1B5C5F63C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A15E411-A38E-3A46-B44D-DB34DC4AD610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ED32260-4D92-B642-AE05-24B89B07CF8D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1748079-5E91-7E4C-8365-539FA6669AE3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E00BEFF-0532-4B4F-8A11-00C8090B9495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755D281-1918-2945-B017-14F98A2A49E0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4BE0EFB-9D71-E541-B366-86F62CDC048D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1E91706-9D70-E446-A60F-8A8026DD0C73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B626FFD-671A-5A42-9B40-41DCFE577DB1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BE971B6-51DA-0146-B5CA-34130A350C40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7E28FB9-B1BD-4B45-8471-563F984E4642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DDFDD72-B968-4844-A6DB-60A616023CFB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DC7F869-BAC7-904B-B8C8-C64C79A28046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21AA211-CA72-C748-9A79-A1C2D02DDB33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4FF91C9-77A6-D84A-89B7-FB01EB031B57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1B78392-BF1C-8D49-A7E0-5846713608EA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2C588E6-6D51-C54C-B9FD-F98766C53B48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8360C0D-1E10-6140-B81C-FEE2A4AED111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48DB71B-4720-7E4B-A01B-C87F62C3DC1E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FE7DB6D-F272-3B4C-9768-F168E50DDF24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C1F713B-F278-E141-83FF-A4183447E74A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953F5AE-CEC7-E34B-BE22-E942373A566B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B6CA0DD-7683-A54A-AB72-FE0F91E5B8C5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94C8565-0FF0-F24E-9BF7-4C1B6934DF6B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FE5D658-78C2-C34A-AF7C-1A289105F37D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4E4305F-D9DD-384E-9B09-E650EA8938A4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7379453-5360-294D-B93C-C079E121E762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9F511CD-24B7-9F47-8FA0-3CF573B0C488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BA1E35-649E-A84D-ACCB-AEC3327D3E69}"/>
              </a:ext>
            </a:extLst>
          </p:cNvPr>
          <p:cNvCxnSpPr>
            <a:stCxn id="7" idx="1"/>
            <a:endCxn id="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E1094C-D166-1145-A2AD-3DC7A3800E44}"/>
              </a:ext>
            </a:extLst>
          </p:cNvPr>
          <p:cNvCxnSpPr>
            <a:stCxn id="7" idx="3"/>
            <a:endCxn id="11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C768EB8-154E-0344-ABEE-B8382608FA78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36873A-04A8-624A-B6CE-74EA47B6B93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D38AB4-A845-AF49-AC82-5E9169F45A8F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D54579-2E4C-E94F-8479-1E7DD65095F6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2E306F-DDAC-E749-B677-10D21A50681F}"/>
              </a:ext>
            </a:extLst>
          </p:cNvPr>
          <p:cNvCxnSpPr>
            <a:cxnSpLocks/>
            <a:stCxn id="11" idx="2"/>
          </p:cNvCxnSpPr>
          <p:nvPr/>
        </p:nvCxnSpPr>
        <p:spPr bwMode="auto">
          <a:xfrm flipH="1">
            <a:off x="6738984" y="922474"/>
            <a:ext cx="807895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839E900-8303-6148-AABB-9D6FE67BA2AB}"/>
              </a:ext>
            </a:extLst>
          </p:cNvPr>
          <p:cNvCxnSpPr>
            <a:cxnSpLocks/>
            <a:stCxn id="11" idx="2"/>
          </p:cNvCxnSpPr>
          <p:nvPr/>
        </p:nvCxnSpPr>
        <p:spPr bwMode="auto">
          <a:xfrm>
            <a:off x="7546879" y="922474"/>
            <a:ext cx="725436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9CE4BCD-C1F6-A546-935D-B6D468462EBD}"/>
              </a:ext>
            </a:extLst>
          </p:cNvPr>
          <p:cNvCxnSpPr>
            <a:cxnSpLocks/>
            <a:endCxn id="18" idx="0"/>
          </p:cNvCxnSpPr>
          <p:nvPr/>
        </p:nvCxnSpPr>
        <p:spPr bwMode="auto">
          <a:xfrm flipH="1">
            <a:off x="4504178" y="1952355"/>
            <a:ext cx="2234806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1F5AC5C-B8C0-634E-9978-7B26B5FAAE3E}"/>
              </a:ext>
            </a:extLst>
          </p:cNvPr>
          <p:cNvCxnSpPr>
            <a:cxnSpLocks/>
            <a:endCxn id="19" idx="0"/>
          </p:cNvCxnSpPr>
          <p:nvPr/>
        </p:nvCxnSpPr>
        <p:spPr bwMode="auto">
          <a:xfrm flipH="1">
            <a:off x="5541956" y="1952355"/>
            <a:ext cx="1197028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B587D0B-FC65-EB40-A4F0-12D8FBF20ABC}"/>
              </a:ext>
            </a:extLst>
          </p:cNvPr>
          <p:cNvCxnSpPr>
            <a:cxnSpLocks/>
            <a:endCxn id="40" idx="0"/>
          </p:cNvCxnSpPr>
          <p:nvPr/>
        </p:nvCxnSpPr>
        <p:spPr bwMode="auto">
          <a:xfrm flipH="1">
            <a:off x="7774698" y="1929686"/>
            <a:ext cx="497617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C3B3028-837C-A041-9E31-33CCDCF6A2CE}"/>
              </a:ext>
            </a:extLst>
          </p:cNvPr>
          <p:cNvCxnSpPr>
            <a:cxnSpLocks/>
            <a:endCxn id="41" idx="0"/>
          </p:cNvCxnSpPr>
          <p:nvPr/>
        </p:nvCxnSpPr>
        <p:spPr bwMode="auto">
          <a:xfrm>
            <a:off x="8272315" y="1929686"/>
            <a:ext cx="340883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8108880-F911-6C4E-B664-20A7D4938E00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078D39-6A43-D849-BA3F-5A157FD0EF76}"/>
              </a:ext>
            </a:extLst>
          </p:cNvPr>
          <p:cNvCxnSpPr>
            <a:cxnSpLocks/>
            <a:stCxn id="18" idx="2"/>
            <a:endCxn id="37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F7CAAB6-1993-9341-B944-0F34E8F953B4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6B44F32-0BFC-9046-86C0-1A3C9223B739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6A50A56-B5CC-7A4F-9600-F565C6B9D510}"/>
              </a:ext>
            </a:extLst>
          </p:cNvPr>
          <p:cNvCxnSpPr>
            <a:cxnSpLocks/>
            <a:stCxn id="36" idx="2"/>
            <a:endCxn id="24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4C6C190-FF90-6441-8E34-1C50DCC09777}"/>
              </a:ext>
            </a:extLst>
          </p:cNvPr>
          <p:cNvCxnSpPr>
            <a:cxnSpLocks/>
            <a:stCxn id="36" idx="2"/>
            <a:endCxn id="25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52E953D-41D6-B941-9920-998A65EEABC4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C2A6127-92A4-8B46-BF18-708D6386E42D}"/>
              </a:ext>
            </a:extLst>
          </p:cNvPr>
          <p:cNvCxnSpPr>
            <a:cxnSpLocks/>
            <a:stCxn id="25" idx="2"/>
            <a:endCxn id="27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EF82B09-DF7F-8A48-BF17-969350BA141C}"/>
              </a:ext>
            </a:extLst>
          </p:cNvPr>
          <p:cNvCxnSpPr>
            <a:cxnSpLocks/>
            <a:stCxn id="37" idx="2"/>
            <a:endCxn id="28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245654A-E67F-2441-9E9B-F085E8C6D618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FFD1597-5FEF-FD4A-9090-97F9B5606CDE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92F0A6B-A4CF-4740-8190-CAA14FCEA7FD}"/>
              </a:ext>
            </a:extLst>
          </p:cNvPr>
          <p:cNvCxnSpPr>
            <a:cxnSpLocks/>
            <a:stCxn id="38" idx="2"/>
            <a:endCxn id="31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E4B89C-C760-8146-92F8-96033952E549}"/>
              </a:ext>
            </a:extLst>
          </p:cNvPr>
          <p:cNvCxnSpPr>
            <a:cxnSpLocks/>
            <a:stCxn id="39" idx="2"/>
            <a:endCxn id="32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9D6FCDA-B36C-4A48-826F-E290D1C17E32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D2A6BF2-D064-7245-AEFA-CCC73D3C8AFA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A6ADDC6-6D1C-DA40-985E-E4FACF8929A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E5FAC6E-C150-BD47-8A26-E1B2E879C353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78DF3BA-9073-9C4A-890D-5F8210328862}"/>
              </a:ext>
            </a:extLst>
          </p:cNvPr>
          <p:cNvCxnSpPr>
            <a:cxnSpLocks/>
            <a:stCxn id="44" idx="2"/>
            <a:endCxn id="46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299BB4F-B6A6-EC4C-804F-A9B349DDF36B}"/>
              </a:ext>
            </a:extLst>
          </p:cNvPr>
          <p:cNvCxnSpPr>
            <a:cxnSpLocks/>
            <a:stCxn id="45" idx="2"/>
            <a:endCxn id="47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18E7208-1B25-EB4C-AD95-5A1B320BC47A}"/>
              </a:ext>
            </a:extLst>
          </p:cNvPr>
          <p:cNvCxnSpPr>
            <a:cxnSpLocks/>
            <a:stCxn id="43" idx="2"/>
            <a:endCxn id="48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748A2AB-4E2D-2046-8CFF-462F5E6B59DD}"/>
              </a:ext>
            </a:extLst>
          </p:cNvPr>
          <p:cNvCxnSpPr>
            <a:cxnSpLocks/>
            <a:stCxn id="41" idx="2"/>
            <a:endCxn id="49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FB64F1B6-AAF9-4B4E-8043-448A0B5FFE71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4C737AEF-DF23-3C46-A622-015D83EEE513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453A240-0C93-9C4F-938B-1A4985D27C18}"/>
              </a:ext>
            </a:extLst>
          </p:cNvPr>
          <p:cNvCxnSpPr>
            <a:cxnSpLocks/>
            <a:stCxn id="21" idx="2"/>
            <a:endCxn id="191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030F60A-91BB-1D4B-AD29-2754D6E71EFE}"/>
              </a:ext>
            </a:extLst>
          </p:cNvPr>
          <p:cNvCxnSpPr>
            <a:cxnSpLocks/>
            <a:stCxn id="21" idx="2"/>
            <a:endCxn id="192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3C73E1D-7B29-754F-ACAD-412D133CC44E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2C38035-DA1C-0344-A8A8-565E317E0599}"/>
              </a:ext>
            </a:extLst>
          </p:cNvPr>
          <p:cNvCxnSpPr>
            <a:cxnSpLocks/>
            <a:stCxn id="191" idx="2"/>
            <a:endCxn id="33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2C38251-3001-4347-899E-CD8F86833564}"/>
              </a:ext>
            </a:extLst>
          </p:cNvPr>
          <p:cNvCxnSpPr>
            <a:cxnSpLocks/>
            <a:stCxn id="192" idx="2"/>
            <a:endCxn id="202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DEFAAB98-290D-BE4F-968B-C90EDD5C8AEE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73EE36B6-D452-014B-A20C-237601AE8CC9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Discrete/categorical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7CEB8DAF-29B5-F049-AEE6-0FE246D99CB8}"/>
              </a:ext>
            </a:extLst>
          </p:cNvPr>
          <p:cNvSpPr/>
          <p:nvPr/>
        </p:nvSpPr>
        <p:spPr bwMode="auto">
          <a:xfrm>
            <a:off x="-60960" y="-274320"/>
            <a:ext cx="7467600" cy="7101840"/>
          </a:xfrm>
          <a:custGeom>
            <a:avLst/>
            <a:gdLst>
              <a:gd name="connsiteX0" fmla="*/ 0 w 7467600"/>
              <a:gd name="connsiteY0" fmla="*/ 121920 h 7101840"/>
              <a:gd name="connsiteX1" fmla="*/ 30480 w 7467600"/>
              <a:gd name="connsiteY1" fmla="*/ 7101840 h 7101840"/>
              <a:gd name="connsiteX2" fmla="*/ 5791200 w 7467600"/>
              <a:gd name="connsiteY2" fmla="*/ 7071360 h 7101840"/>
              <a:gd name="connsiteX3" fmla="*/ 5821680 w 7467600"/>
              <a:gd name="connsiteY3" fmla="*/ 3566160 h 7101840"/>
              <a:gd name="connsiteX4" fmla="*/ 7315200 w 7467600"/>
              <a:gd name="connsiteY4" fmla="*/ 2407920 h 7101840"/>
              <a:gd name="connsiteX5" fmla="*/ 7467600 w 7467600"/>
              <a:gd name="connsiteY5" fmla="*/ 2133600 h 7101840"/>
              <a:gd name="connsiteX6" fmla="*/ 7467600 w 7467600"/>
              <a:gd name="connsiteY6" fmla="*/ 1402080 h 7101840"/>
              <a:gd name="connsiteX7" fmla="*/ 6035040 w 7467600"/>
              <a:gd name="connsiteY7" fmla="*/ 1310640 h 7101840"/>
              <a:gd name="connsiteX8" fmla="*/ 3322320 w 7467600"/>
              <a:gd name="connsiteY8" fmla="*/ 1280160 h 7101840"/>
              <a:gd name="connsiteX9" fmla="*/ 2865120 w 7467600"/>
              <a:gd name="connsiteY9" fmla="*/ 0 h 7101840"/>
              <a:gd name="connsiteX10" fmla="*/ 0 w 7467600"/>
              <a:gd name="connsiteY10" fmla="*/ 213360 h 710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67600" h="7101840">
                <a:moveTo>
                  <a:pt x="0" y="121920"/>
                </a:moveTo>
                <a:lnTo>
                  <a:pt x="30480" y="7101840"/>
                </a:lnTo>
                <a:lnTo>
                  <a:pt x="5791200" y="7071360"/>
                </a:lnTo>
                <a:lnTo>
                  <a:pt x="5821680" y="3566160"/>
                </a:lnTo>
                <a:lnTo>
                  <a:pt x="7315200" y="2407920"/>
                </a:lnTo>
                <a:lnTo>
                  <a:pt x="7467600" y="2133600"/>
                </a:lnTo>
                <a:lnTo>
                  <a:pt x="7467600" y="1402080"/>
                </a:lnTo>
                <a:lnTo>
                  <a:pt x="6035040" y="1310640"/>
                </a:lnTo>
                <a:lnTo>
                  <a:pt x="3322320" y="1280160"/>
                </a:lnTo>
                <a:lnTo>
                  <a:pt x="2865120" y="0"/>
                </a:lnTo>
                <a:lnTo>
                  <a:pt x="0" y="213360"/>
                </a:lnTo>
              </a:path>
            </a:pathLst>
          </a:custGeom>
          <a:solidFill>
            <a:schemeClr val="bg1">
              <a:alpha val="8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78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533400" y="29718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we reject the null and conclude that car type preference is dependant of gender</a:t>
            </a:r>
            <a:endParaRPr lang="en-GB" sz="2400" dirty="0">
              <a:solidFill>
                <a:srgbClr val="99CC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850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609600" y="1600200"/>
            <a:ext cx="8077200" cy="414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US" sz="4000" dirty="0">
                <a:solidFill>
                  <a:srgbClr val="222222"/>
                </a:solidFill>
                <a:latin typeface="arial" panose="020B0604020202020204" pitchFamily="34" charset="0"/>
              </a:rPr>
              <a:t>Chi-square </a:t>
            </a:r>
            <a:r>
              <a:rPr lang="en-GB" sz="4000" dirty="0">
                <a:solidFill>
                  <a:srgbClr val="222222"/>
                </a:solidFill>
                <a:latin typeface="arial" panose="020B0604020202020204" pitchFamily="34" charset="0"/>
              </a:rPr>
              <a:t>contingency test::</a:t>
            </a:r>
          </a:p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if you have two categorical variables, and you’d like to determine whether the variables are independent</a:t>
            </a:r>
          </a:p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(sometimes called a test of independence)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dirty="0">
                <a:solidFill>
                  <a:srgbClr val="99CC00"/>
                </a:solidFill>
                <a:latin typeface="arial" panose="020B0604020202020204" pitchFamily="34" charset="0"/>
              </a:rPr>
              <a:t>H0: the 2 categorical variables are independent (no relationship between the variables)</a:t>
            </a:r>
          </a:p>
        </p:txBody>
      </p:sp>
    </p:spTree>
    <p:extLst>
      <p:ext uri="{BB962C8B-B14F-4D97-AF65-F5344CB8AC3E}">
        <p14:creationId xmlns:p14="http://schemas.microsoft.com/office/powerpoint/2010/main" val="4021881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152400" y="5807075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in R</a:t>
            </a:r>
          </a:p>
        </p:txBody>
      </p:sp>
    </p:spTree>
    <p:extLst>
      <p:ext uri="{BB962C8B-B14F-4D97-AF65-F5344CB8AC3E}">
        <p14:creationId xmlns:p14="http://schemas.microsoft.com/office/powerpoint/2010/main" val="258620040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2195C912-C9C7-FA43-B375-6E085B155B46}"/>
              </a:ext>
            </a:extLst>
          </p:cNvPr>
          <p:cNvGrpSpPr/>
          <p:nvPr/>
        </p:nvGrpSpPr>
        <p:grpSpPr>
          <a:xfrm rot="5400000">
            <a:off x="2904717" y="1438683"/>
            <a:ext cx="3105260" cy="4037894"/>
            <a:chOff x="5886340" y="2187782"/>
            <a:chExt cx="3105260" cy="4037894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3FCDB4C3-3202-8146-838E-2BCCC4715232}"/>
                </a:ext>
              </a:extLst>
            </p:cNvPr>
            <p:cNvSpPr/>
            <p:nvPr/>
          </p:nvSpPr>
          <p:spPr bwMode="auto">
            <a:xfrm>
              <a:off x="7437992" y="2199505"/>
              <a:ext cx="673412" cy="370587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2 grp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207C6F7D-7FEB-B540-866E-EEDC2D6123FD}"/>
                </a:ext>
              </a:extLst>
            </p:cNvPr>
            <p:cNvSpPr/>
            <p:nvPr/>
          </p:nvSpPr>
          <p:spPr bwMode="auto">
            <a:xfrm>
              <a:off x="8234796" y="2187782"/>
              <a:ext cx="756804" cy="376254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&gt;2 grp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954EEA2-46C1-DC4F-8CCD-0E6CD7027E7F}"/>
                </a:ext>
              </a:extLst>
            </p:cNvPr>
            <p:cNvSpPr/>
            <p:nvPr/>
          </p:nvSpPr>
          <p:spPr bwMode="auto">
            <a:xfrm>
              <a:off x="6347838" y="2983497"/>
              <a:ext cx="879795" cy="44419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Non paired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D4C689C-46E6-AB45-869D-1CBA62E8FC93}"/>
                </a:ext>
              </a:extLst>
            </p:cNvPr>
            <p:cNvSpPr/>
            <p:nvPr/>
          </p:nvSpPr>
          <p:spPr bwMode="auto">
            <a:xfrm>
              <a:off x="7707953" y="2990088"/>
              <a:ext cx="652363" cy="437599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paired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36B7536-10E1-4142-B6A2-0A9C91278E9E}"/>
                </a:ext>
              </a:extLst>
            </p:cNvPr>
            <p:cNvSpPr/>
            <p:nvPr/>
          </p:nvSpPr>
          <p:spPr bwMode="auto">
            <a:xfrm>
              <a:off x="5886340" y="3669297"/>
              <a:ext cx="794992" cy="80517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Counts &gt;= 5 in &gt;= 75% cells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6FF4481-2D08-134C-88DC-8288C0A06C54}"/>
                </a:ext>
              </a:extLst>
            </p:cNvPr>
            <p:cNvSpPr/>
            <p:nvPr/>
          </p:nvSpPr>
          <p:spPr bwMode="auto">
            <a:xfrm>
              <a:off x="6746964" y="3669297"/>
              <a:ext cx="783668" cy="894097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Counts &gt;= 5 in &lt; 75% cells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D1722B7-6652-5249-BA56-99F08D8E0690}"/>
                </a:ext>
              </a:extLst>
            </p:cNvPr>
            <p:cNvSpPr/>
            <p:nvPr/>
          </p:nvSpPr>
          <p:spPr bwMode="auto">
            <a:xfrm rot="16200000">
              <a:off x="5606260" y="5317000"/>
              <a:ext cx="1343362" cy="390498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Chi-square test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AD1A0A03-B335-2B4F-BFAD-2B319CEB77C9}"/>
                </a:ext>
              </a:extLst>
            </p:cNvPr>
            <p:cNvSpPr/>
            <p:nvPr/>
          </p:nvSpPr>
          <p:spPr bwMode="auto">
            <a:xfrm rot="16200000">
              <a:off x="6467117" y="5257358"/>
              <a:ext cx="1343362" cy="555067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Fisher’s exact test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23D436F-33F8-EB40-BE15-DDE647CB06C7}"/>
                </a:ext>
              </a:extLst>
            </p:cNvPr>
            <p:cNvSpPr/>
            <p:nvPr/>
          </p:nvSpPr>
          <p:spPr bwMode="auto">
            <a:xfrm rot="16200000">
              <a:off x="7372481" y="5385352"/>
              <a:ext cx="1343362" cy="293558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 err="1">
                  <a:latin typeface="Arial" pitchFamily="-112" charset="0"/>
                  <a:ea typeface="Arial" pitchFamily="-112" charset="0"/>
                  <a:cs typeface="Arial" pitchFamily="-112" charset="0"/>
                </a:rPr>
                <a:t>McNemar’s</a:t>
              </a: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 test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93898B3-AA0A-B14B-95B1-B7CC0A9519D9}"/>
                </a:ext>
              </a:extLst>
            </p:cNvPr>
            <p:cNvSpPr/>
            <p:nvPr/>
          </p:nvSpPr>
          <p:spPr bwMode="auto">
            <a:xfrm rot="16200000">
              <a:off x="7941517" y="5358746"/>
              <a:ext cx="1343362" cy="390498"/>
            </a:xfrm>
            <a:prstGeom prst="roundRect">
              <a:avLst/>
            </a:prstGeom>
            <a:solidFill>
              <a:schemeClr val="bg1"/>
            </a:solidFill>
            <a:ln w="63500" cap="flat" cmpd="sng" algn="ctr">
              <a:solidFill>
                <a:srgbClr val="99CC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0" dirty="0">
                  <a:latin typeface="Arial" pitchFamily="-112" charset="0"/>
                  <a:ea typeface="Arial" pitchFamily="-112" charset="0"/>
                  <a:cs typeface="Arial" pitchFamily="-112" charset="0"/>
                </a:rPr>
                <a:t>Chi-square test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B3112A3-7D8C-8245-AEE8-FE2FCB8BB625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 bwMode="auto">
            <a:xfrm flipH="1">
              <a:off x="6787736" y="2570092"/>
              <a:ext cx="986962" cy="41340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2D74ADE-B407-BE45-87DA-92E97D5C8DF2}"/>
                </a:ext>
              </a:extLst>
            </p:cNvPr>
            <p:cNvCxnSpPr>
              <a:cxnSpLocks/>
              <a:stCxn id="3" idx="2"/>
              <a:endCxn id="6" idx="0"/>
            </p:cNvCxnSpPr>
            <p:nvPr/>
          </p:nvCxnSpPr>
          <p:spPr bwMode="auto">
            <a:xfrm>
              <a:off x="7774698" y="2570092"/>
              <a:ext cx="259437" cy="4199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FA20F0A-0B89-9A45-A475-0B44172C0B15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 bwMode="auto">
            <a:xfrm flipH="1">
              <a:off x="6283836" y="3427687"/>
              <a:ext cx="503900" cy="24161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ADEE9C7-DC9C-6240-9E0C-2E58F88D5FB8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 bwMode="auto">
            <a:xfrm>
              <a:off x="6787736" y="3427687"/>
              <a:ext cx="351062" cy="24161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E7B360E-A3B6-9A4C-98AA-AD53B12F5E2C}"/>
                </a:ext>
              </a:extLst>
            </p:cNvPr>
            <p:cNvCxnSpPr>
              <a:cxnSpLocks/>
              <a:stCxn id="7" idx="2"/>
              <a:endCxn id="9" idx="3"/>
            </p:cNvCxnSpPr>
            <p:nvPr/>
          </p:nvCxnSpPr>
          <p:spPr bwMode="auto">
            <a:xfrm flipH="1">
              <a:off x="6277941" y="4474467"/>
              <a:ext cx="5895" cy="36610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D52B93E-3556-6749-B7E5-945774F80C1D}"/>
                </a:ext>
              </a:extLst>
            </p:cNvPr>
            <p:cNvCxnSpPr>
              <a:cxnSpLocks/>
              <a:stCxn id="8" idx="2"/>
              <a:endCxn id="10" idx="3"/>
            </p:cNvCxnSpPr>
            <p:nvPr/>
          </p:nvCxnSpPr>
          <p:spPr bwMode="auto">
            <a:xfrm>
              <a:off x="7138798" y="4563394"/>
              <a:ext cx="1" cy="2998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AD3BB5-684A-6A45-84C1-BCBE5E875A0C}"/>
                </a:ext>
              </a:extLst>
            </p:cNvPr>
            <p:cNvCxnSpPr>
              <a:cxnSpLocks/>
              <a:stCxn id="6" idx="2"/>
              <a:endCxn id="11" idx="3"/>
            </p:cNvCxnSpPr>
            <p:nvPr/>
          </p:nvCxnSpPr>
          <p:spPr bwMode="auto">
            <a:xfrm>
              <a:off x="8034135" y="3427687"/>
              <a:ext cx="10027" cy="14327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6F77A28-99B8-1D4C-9C3A-D3A157F0EF83}"/>
                </a:ext>
              </a:extLst>
            </p:cNvPr>
            <p:cNvCxnSpPr>
              <a:cxnSpLocks/>
              <a:stCxn id="4" idx="2"/>
              <a:endCxn id="12" idx="3"/>
            </p:cNvCxnSpPr>
            <p:nvPr/>
          </p:nvCxnSpPr>
          <p:spPr bwMode="auto">
            <a:xfrm>
              <a:off x="8613198" y="2564036"/>
              <a:ext cx="0" cy="23182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63910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533400" y="838200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&gt; library(MASS)       # load the MASS package </a:t>
            </a:r>
            <a:br>
              <a:rPr lang="en-US" b="0" dirty="0">
                <a:latin typeface="Courier" pitchFamily="2" charset="0"/>
              </a:rPr>
            </a:br>
            <a:r>
              <a:rPr lang="en-US" b="0" dirty="0">
                <a:latin typeface="Courier" pitchFamily="2" charset="0"/>
              </a:rPr>
              <a:t>&gt; </a:t>
            </a:r>
            <a:r>
              <a:rPr lang="en-US" b="0" dirty="0" err="1">
                <a:latin typeface="Courier" pitchFamily="2" charset="0"/>
              </a:rPr>
              <a:t>tbl</a:t>
            </a:r>
            <a:r>
              <a:rPr lang="en-US" b="0" dirty="0">
                <a:latin typeface="Courier" pitchFamily="2" charset="0"/>
              </a:rPr>
              <a:t> = table(</a:t>
            </a:r>
            <a:r>
              <a:rPr lang="en-US" b="0" dirty="0" err="1">
                <a:latin typeface="Courier" pitchFamily="2" charset="0"/>
              </a:rPr>
              <a:t>survey$Smoke</a:t>
            </a:r>
            <a:r>
              <a:rPr lang="en-US" b="0" dirty="0">
                <a:latin typeface="Courier" pitchFamily="2" charset="0"/>
              </a:rPr>
              <a:t>, </a:t>
            </a:r>
            <a:r>
              <a:rPr lang="en-US" b="0" dirty="0" err="1">
                <a:latin typeface="Courier" pitchFamily="2" charset="0"/>
              </a:rPr>
              <a:t>survey$Exer</a:t>
            </a:r>
            <a:r>
              <a:rPr lang="en-US" b="0" dirty="0">
                <a:latin typeface="Courier" pitchFamily="2" charset="0"/>
              </a:rPr>
              <a:t>) </a:t>
            </a: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&gt; 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tbl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                 # the contingency table </a:t>
            </a:r>
            <a:br>
              <a:rPr lang="en-GB" b="0" dirty="0">
                <a:latin typeface="Courier" pitchFamily="2" charset="0"/>
                <a:cs typeface="Arial" pitchFamily="-112" charset="0"/>
              </a:rPr>
            </a:br>
            <a:r>
              <a:rPr lang="en-GB" b="0" dirty="0">
                <a:latin typeface="Courier" pitchFamily="2" charset="0"/>
                <a:cs typeface="Arial" pitchFamily="-112" charset="0"/>
              </a:rPr>
              <a:t> </a:t>
            </a:r>
            <a:br>
              <a:rPr lang="en-GB" b="0" dirty="0">
                <a:latin typeface="Courier" pitchFamily="2" charset="0"/>
                <a:cs typeface="Arial" pitchFamily="-112" charset="0"/>
              </a:rPr>
            </a:br>
            <a: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       Freq None Some </a:t>
            </a:r>
            <a:b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</a:br>
            <a: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 Heavy    7    1    3 </a:t>
            </a:r>
            <a:b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</a:br>
            <a: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 Never   87   18   84 </a:t>
            </a:r>
            <a:b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</a:br>
            <a: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 </a:t>
            </a:r>
            <a:r>
              <a:rPr lang="en-GB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Occas</a:t>
            </a:r>
            <a: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  12    3    4 </a:t>
            </a:r>
            <a:b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</a:br>
            <a: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 </a:t>
            </a:r>
            <a:r>
              <a:rPr lang="en-GB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Regul</a:t>
            </a:r>
            <a: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   9    1    7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&gt;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chisq.test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tbl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) # or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fisher.test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tbl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) if Counts &gt;= 5 in &lt; 75% cells</a:t>
            </a:r>
          </a:p>
          <a:p>
            <a:br>
              <a:rPr lang="en-GB" b="0" dirty="0">
                <a:latin typeface="Courier" pitchFamily="2" charset="0"/>
                <a:cs typeface="Arial" pitchFamily="-112" charset="0"/>
              </a:rPr>
            </a:br>
            <a:r>
              <a:rPr lang="en-GB" b="0" dirty="0">
                <a:latin typeface="Courier" pitchFamily="2" charset="0"/>
                <a:cs typeface="Arial" pitchFamily="-112" charset="0"/>
              </a:rPr>
              <a:t> </a:t>
            </a:r>
            <a:b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</a:br>
            <a: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       Pearson’s Chi-squared test </a:t>
            </a:r>
            <a:b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</a:br>
            <a: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</a:t>
            </a:r>
            <a:b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</a:br>
            <a: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data:  table(</a:t>
            </a:r>
            <a:r>
              <a:rPr lang="en-GB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survey$Smoke</a:t>
            </a:r>
            <a: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, </a:t>
            </a:r>
            <a:r>
              <a:rPr lang="en-GB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survey$Exer</a:t>
            </a:r>
            <a: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) </a:t>
            </a:r>
            <a:b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</a:br>
            <a: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X-squared = 5.4885, </a:t>
            </a:r>
            <a:r>
              <a:rPr lang="en-GB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</a:t>
            </a:r>
            <a: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= 6, p-value = 0.4828 </a:t>
            </a:r>
          </a:p>
          <a:p>
            <a:endParaRPr lang="en-US" b="0" dirty="0">
              <a:latin typeface="Courier" pitchFamily="2" charset="0"/>
            </a:endParaRPr>
          </a:p>
          <a:p>
            <a:endParaRPr lang="en-US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980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533400" y="838200"/>
            <a:ext cx="8229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</a:t>
            </a:r>
            <a:r>
              <a:rPr lang="en-US" b="0" dirty="0" err="1">
                <a:latin typeface="Courier" pitchFamily="2" charset="0"/>
              </a:rPr>
              <a:t>mcnemar</a:t>
            </a:r>
            <a:r>
              <a:rPr lang="en-US" b="0" dirty="0">
                <a:latin typeface="Courier" pitchFamily="2" charset="0"/>
              </a:rPr>
              <a:t> example on presidential Approval Ratings: Approval of the President's performance in office in two surveys, one month apart, for a random sample of 1600 voting-age Americans. </a:t>
            </a:r>
          </a:p>
          <a:p>
            <a:endParaRPr lang="en-US" b="0" dirty="0">
              <a:latin typeface="Courier" pitchFamily="2" charset="0"/>
            </a:endParaRPr>
          </a:p>
          <a:p>
            <a:r>
              <a:rPr lang="en-US" b="0" dirty="0">
                <a:latin typeface="Courier" pitchFamily="2" charset="0"/>
              </a:rPr>
              <a:t>Performance &lt;- matrix(c(794, 86, 150, 570), </a:t>
            </a:r>
            <a:r>
              <a:rPr lang="en-US" b="0" dirty="0" err="1">
                <a:latin typeface="Courier" pitchFamily="2" charset="0"/>
              </a:rPr>
              <a:t>nrow</a:t>
            </a:r>
            <a:r>
              <a:rPr lang="en-US" b="0" dirty="0">
                <a:latin typeface="Courier" pitchFamily="2" charset="0"/>
              </a:rPr>
              <a:t> = 2, </a:t>
            </a:r>
            <a:r>
              <a:rPr lang="en-US" b="0" dirty="0" err="1">
                <a:latin typeface="Courier" pitchFamily="2" charset="0"/>
              </a:rPr>
              <a:t>dimnames</a:t>
            </a:r>
            <a:r>
              <a:rPr lang="en-US" b="0" dirty="0">
                <a:latin typeface="Courier" pitchFamily="2" charset="0"/>
              </a:rPr>
              <a:t> = list("1st Survey" = c("Approve", "Disapprove"), "2nd Survey" = c("Approve", "Disapprove"))) </a:t>
            </a:r>
          </a:p>
          <a:p>
            <a:r>
              <a:rPr lang="en-US" b="0" dirty="0">
                <a:latin typeface="Courier" pitchFamily="2" charset="0"/>
              </a:rPr>
              <a:t>Performance </a:t>
            </a:r>
          </a:p>
          <a:p>
            <a:endParaRPr lang="en-US" b="0" dirty="0">
              <a:latin typeface="Courier" pitchFamily="2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Courier" pitchFamily="2" charset="0"/>
              </a:rPr>
              <a:t>            2nd Survey</a:t>
            </a:r>
          </a:p>
          <a:p>
            <a:r>
              <a:rPr lang="en-US" b="0" dirty="0">
                <a:solidFill>
                  <a:srgbClr val="99CC00"/>
                </a:solidFill>
                <a:latin typeface="Courier" pitchFamily="2" charset="0"/>
              </a:rPr>
              <a:t>1st Survey   Approve Disapprove</a:t>
            </a:r>
          </a:p>
          <a:p>
            <a:r>
              <a:rPr lang="en-US" b="0" dirty="0">
                <a:solidFill>
                  <a:srgbClr val="99CC00"/>
                </a:solidFill>
                <a:latin typeface="Courier" pitchFamily="2" charset="0"/>
              </a:rPr>
              <a:t>  Approve        794        150</a:t>
            </a:r>
          </a:p>
          <a:p>
            <a:r>
              <a:rPr lang="en-US" b="0" dirty="0">
                <a:solidFill>
                  <a:srgbClr val="99CC00"/>
                </a:solidFill>
                <a:latin typeface="Courier" pitchFamily="2" charset="0"/>
              </a:rPr>
              <a:t>  Disapprove      86        570</a:t>
            </a:r>
          </a:p>
          <a:p>
            <a:endParaRPr lang="en-US" b="0" dirty="0">
              <a:latin typeface="Courier" pitchFamily="2" charset="0"/>
            </a:endParaRPr>
          </a:p>
          <a:p>
            <a:endParaRPr lang="en-US" b="0" dirty="0">
              <a:latin typeface="Courier" pitchFamily="2" charset="0"/>
            </a:endParaRPr>
          </a:p>
          <a:p>
            <a:r>
              <a:rPr lang="en-US" b="0" dirty="0" err="1">
                <a:latin typeface="Courier" pitchFamily="2" charset="0"/>
              </a:rPr>
              <a:t>mcnemar.test</a:t>
            </a:r>
            <a:r>
              <a:rPr lang="en-US" b="0" dirty="0">
                <a:latin typeface="Courier" pitchFamily="2" charset="0"/>
              </a:rPr>
              <a:t>(Performance) </a:t>
            </a:r>
            <a:r>
              <a:rPr lang="en-GB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</a:t>
            </a:r>
          </a:p>
          <a:p>
            <a:endParaRPr lang="en-US" b="0" dirty="0">
              <a:latin typeface="Courier" pitchFamily="2" charset="0"/>
            </a:endParaRPr>
          </a:p>
          <a:p>
            <a:endParaRPr lang="en-US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472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533400" y="29718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that was easy and we are done with Chi-square!</a:t>
            </a:r>
            <a:endParaRPr lang="en-GB" sz="2400" dirty="0">
              <a:solidFill>
                <a:srgbClr val="99CC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0B38F86-1AB3-BC40-977E-803956413BE0}"/>
              </a:ext>
            </a:extLst>
          </p:cNvPr>
          <p:cNvSpPr txBox="1">
            <a:spLocks/>
          </p:cNvSpPr>
          <p:nvPr/>
        </p:nvSpPr>
        <p:spPr bwMode="auto">
          <a:xfrm>
            <a:off x="533400" y="42672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 algn="r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now I would like to briefly come back to ANOVA for a bit (oh not again!)</a:t>
            </a:r>
            <a:endParaRPr lang="en-GB" sz="2400" dirty="0">
              <a:solidFill>
                <a:srgbClr val="99CC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24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152400" y="4495800"/>
            <a:ext cx="8839200" cy="685800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statistic tests </a:t>
            </a:r>
            <a:b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on multiple variables</a:t>
            </a:r>
          </a:p>
        </p:txBody>
      </p:sp>
    </p:spTree>
    <p:extLst>
      <p:ext uri="{BB962C8B-B14F-4D97-AF65-F5344CB8AC3E}">
        <p14:creationId xmlns:p14="http://schemas.microsoft.com/office/powerpoint/2010/main" val="179466153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685800" y="1447800"/>
            <a:ext cx="7772400" cy="414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until now, we did statistical test on</a:t>
            </a: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cs typeface="Arial"/>
              </a:rPr>
              <a:t> one independent variable (with multiple conditions or groups) and one dependant variable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cs typeface="Arial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cs typeface="Arial"/>
              </a:rPr>
              <a:t>e.g. effect of </a:t>
            </a:r>
            <a:r>
              <a:rPr lang="en-GB" sz="2400" kern="0" dirty="0">
                <a:solidFill>
                  <a:srgbClr val="99CC00"/>
                </a:solidFill>
                <a:latin typeface="arial" panose="020B0604020202020204" pitchFamily="34" charset="0"/>
                <a:cs typeface="Arial"/>
              </a:rPr>
              <a:t>chocolate, baseline, punishment (IV) </a:t>
            </a: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cs typeface="Arial"/>
              </a:rPr>
              <a:t>on </a:t>
            </a:r>
            <a:r>
              <a:rPr lang="en-GB" sz="2400" kern="0" dirty="0">
                <a:solidFill>
                  <a:srgbClr val="FF9900"/>
                </a:solidFill>
                <a:latin typeface="arial" panose="020B0604020202020204" pitchFamily="34" charset="0"/>
                <a:cs typeface="Arial"/>
              </a:rPr>
              <a:t>memorization score (DV)</a:t>
            </a:r>
            <a:endParaRPr lang="en-GB" sz="2400" kern="0" dirty="0">
              <a:solidFill>
                <a:srgbClr val="FF9900"/>
              </a:solidFill>
              <a:latin typeface="arial" panose="020B0604020202020204" pitchFamily="34" charset="0"/>
              <a:ea typeface="Arial"/>
              <a:cs typeface="Arial"/>
            </a:endParaRPr>
          </a:p>
          <a:p>
            <a:pPr lvl="0">
              <a:spcBef>
                <a:spcPct val="20000"/>
              </a:spcBef>
              <a:defRPr/>
            </a:pPr>
            <a:endParaRPr lang="en-GB" sz="2400" kern="0" dirty="0">
              <a:solidFill>
                <a:srgbClr val="99CC00"/>
              </a:solidFill>
              <a:latin typeface="Arial"/>
              <a:ea typeface="Arial"/>
              <a:cs typeface="Arial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b="0" kern="0" dirty="0">
                <a:latin typeface="Arial"/>
                <a:ea typeface="Arial"/>
                <a:cs typeface="Arial"/>
              </a:rPr>
              <a:t>now it is possible to do tests for multiple IVs and multiple DVs (e.g. with </a:t>
            </a:r>
            <a:r>
              <a:rPr lang="en-GB" sz="2400" b="0" kern="0" dirty="0" err="1">
                <a:latin typeface="Arial"/>
                <a:ea typeface="Arial"/>
                <a:cs typeface="Arial"/>
              </a:rPr>
              <a:t>CHI-square</a:t>
            </a:r>
            <a:r>
              <a:rPr lang="en-GB" sz="2400" b="0" kern="0" dirty="0">
                <a:latin typeface="Arial"/>
                <a:ea typeface="Arial"/>
                <a:cs typeface="Arial"/>
              </a:rPr>
              <a:t> contingency table we look at two IVs).</a:t>
            </a:r>
          </a:p>
        </p:txBody>
      </p:sp>
    </p:spTree>
    <p:extLst>
      <p:ext uri="{BB962C8B-B14F-4D97-AF65-F5344CB8AC3E}">
        <p14:creationId xmlns:p14="http://schemas.microsoft.com/office/powerpoint/2010/main" val="3909842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685800" y="2057400"/>
            <a:ext cx="7924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however doing so decrease the power of your experiment (because you run more tests)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so it only works with powerful tests based on ANOVA (i.e. continuous variable and assumption of normality and homogeneity assumed)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0" algn="r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e.g</a:t>
            </a:r>
            <a:r>
              <a:rPr lang="en-GB" sz="2400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  <a:r>
              <a:rPr lang="en-GB" sz="2400" dirty="0">
                <a:solidFill>
                  <a:srgbClr val="99CC00"/>
                </a:solidFill>
                <a:latin typeface="arial" panose="020B0604020202020204" pitchFamily="34" charset="0"/>
              </a:rPr>
              <a:t>two-ways ANOVA, MANOVA, ANVOVA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687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609600" y="1938866"/>
            <a:ext cx="8305800" cy="414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until now, we did statistical test using means or medians but the assumptions for means have eliminated certain types of variables (e.g. gender)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dirty="0">
                <a:solidFill>
                  <a:srgbClr val="FF9900"/>
                </a:solidFill>
                <a:latin typeface="arial" panose="020B0604020202020204" pitchFamily="34" charset="0"/>
              </a:rPr>
              <a:t>mean not appropriate measure </a:t>
            </a: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of central tendency for nominal (categorical type) data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  <a:p>
            <a:pPr lvl="0" algn="r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Chi-square </a:t>
            </a: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can do do!</a:t>
            </a:r>
          </a:p>
          <a:p>
            <a:pPr lvl="0">
              <a:spcBef>
                <a:spcPct val="20000"/>
              </a:spcBef>
              <a:defRPr/>
            </a:pPr>
            <a:endParaRPr lang="en-GB" sz="2400" kern="0" dirty="0">
              <a:solidFill>
                <a:srgbClr val="99CC00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0380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685800" y="2057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GB" sz="3000" dirty="0">
                <a:solidFill>
                  <a:srgbClr val="222222"/>
                </a:solidFill>
                <a:latin typeface="arial" panose="020B0604020202020204" pitchFamily="34" charset="0"/>
              </a:rPr>
              <a:t>one-way ANOVA::</a:t>
            </a:r>
          </a:p>
          <a:p>
            <a:pPr lvl="0"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compare the effect of </a:t>
            </a:r>
            <a:r>
              <a:rPr lang="en-GB" sz="2400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one discrete independent variables</a:t>
            </a: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, having 2 or more levels on </a:t>
            </a:r>
            <a:r>
              <a:rPr lang="en-GB" sz="2400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one dependant variable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e.g. effect of alcohol consumption (none, 2-pints, 4-pints) on attractiveness ratings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3E9E93-BB12-A34C-86CB-F88AC62B9BF7}"/>
              </a:ext>
            </a:extLst>
          </p:cNvPr>
          <p:cNvCxnSpPr>
            <a:cxnSpLocks/>
          </p:cNvCxnSpPr>
          <p:nvPr/>
        </p:nvCxnSpPr>
        <p:spPr bwMode="auto">
          <a:xfrm>
            <a:off x="5562600" y="1219200"/>
            <a:ext cx="115848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A56628F-CF54-2547-8166-65038478BFC2}"/>
              </a:ext>
            </a:extLst>
          </p:cNvPr>
          <p:cNvSpPr/>
          <p:nvPr/>
        </p:nvSpPr>
        <p:spPr>
          <a:xfrm>
            <a:off x="4115698" y="1011793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discrete IV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88297F-BA4E-B945-8F60-17DA2260EF50}"/>
              </a:ext>
            </a:extLst>
          </p:cNvPr>
          <p:cNvSpPr/>
          <p:nvPr/>
        </p:nvSpPr>
        <p:spPr>
          <a:xfrm>
            <a:off x="6797283" y="1011793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continuous DV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3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685800" y="2057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GB" sz="3000" dirty="0">
                <a:solidFill>
                  <a:srgbClr val="222222"/>
                </a:solidFill>
                <a:latin typeface="arial" panose="020B0604020202020204" pitchFamily="34" charset="0"/>
              </a:rPr>
              <a:t>two-way ANOVA::</a:t>
            </a:r>
          </a:p>
          <a:p>
            <a:pPr lvl="0"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compare the effect of </a:t>
            </a:r>
            <a:r>
              <a:rPr lang="en-GB" sz="2400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two discrete independent variables</a:t>
            </a: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, each of them having 2 or more levels on </a:t>
            </a:r>
            <a:r>
              <a:rPr lang="en-GB" sz="2400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one dependant variable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e.g. effect of gender (female, male) and alcohol consumption (none, 2-pints, 4-pints) on attractiveness ratings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30CEC69-171B-F543-A4F4-6A9C93BDDB20}"/>
              </a:ext>
            </a:extLst>
          </p:cNvPr>
          <p:cNvCxnSpPr/>
          <p:nvPr/>
        </p:nvCxnSpPr>
        <p:spPr bwMode="auto">
          <a:xfrm>
            <a:off x="5425683" y="685800"/>
            <a:ext cx="12954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3E9E93-BB12-A34C-86CB-F88AC62B9BF7}"/>
              </a:ext>
            </a:extLst>
          </p:cNvPr>
          <p:cNvCxnSpPr>
            <a:cxnSpLocks/>
          </p:cNvCxnSpPr>
          <p:nvPr/>
        </p:nvCxnSpPr>
        <p:spPr bwMode="auto">
          <a:xfrm flipV="1">
            <a:off x="5425683" y="1295400"/>
            <a:ext cx="12954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A8F5612-89A2-A445-9290-D422D6DAC984}"/>
              </a:ext>
            </a:extLst>
          </p:cNvPr>
          <p:cNvSpPr/>
          <p:nvPr/>
        </p:nvSpPr>
        <p:spPr>
          <a:xfrm>
            <a:off x="4529371" y="297418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discrete IV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56628F-CF54-2547-8166-65038478BFC2}"/>
              </a:ext>
            </a:extLst>
          </p:cNvPr>
          <p:cNvSpPr/>
          <p:nvPr/>
        </p:nvSpPr>
        <p:spPr>
          <a:xfrm>
            <a:off x="4529371" y="1196459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discrete IV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88297F-BA4E-B945-8F60-17DA2260EF50}"/>
              </a:ext>
            </a:extLst>
          </p:cNvPr>
          <p:cNvSpPr/>
          <p:nvPr/>
        </p:nvSpPr>
        <p:spPr>
          <a:xfrm>
            <a:off x="6797283" y="1011793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continuous DV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783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685800" y="2057400"/>
            <a:ext cx="7924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GB" sz="3000" dirty="0">
                <a:solidFill>
                  <a:srgbClr val="222222"/>
                </a:solidFill>
                <a:latin typeface="arial" panose="020B0604020202020204" pitchFamily="34" charset="0"/>
              </a:rPr>
              <a:t>one-way MANOVA::</a:t>
            </a:r>
          </a:p>
          <a:p>
            <a:pPr lvl="0"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(m</a:t>
            </a:r>
            <a:r>
              <a:rPr lang="en-GB" sz="2400" b="0" dirty="0"/>
              <a:t>ultivariate analysis of variance) </a:t>
            </a: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compare the effect of </a:t>
            </a:r>
            <a:r>
              <a:rPr lang="en-GB" sz="2400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one independent variable</a:t>
            </a: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, having 2 or more levels on </a:t>
            </a:r>
            <a:r>
              <a:rPr lang="en-GB" sz="2400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two dependant variables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e.g. effect of different memorization enhancing drugs (placebo, drug A, drug B) on memorization skills and emotional ratings (to find the sweet spot for a drug that enhance skills without depressing people!)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24DD396-42DD-784C-91B8-3F6F088AF776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 bwMode="auto">
          <a:xfrm flipV="1">
            <a:off x="5695052" y="639544"/>
            <a:ext cx="1079614" cy="5034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444883-CF57-B141-A19C-305C6E8BC24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 bwMode="auto">
          <a:xfrm>
            <a:off x="5695052" y="1143000"/>
            <a:ext cx="1079614" cy="297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CC022CB-E1BD-9F46-8FE9-1ACE028C07CD}"/>
              </a:ext>
            </a:extLst>
          </p:cNvPr>
          <p:cNvSpPr/>
          <p:nvPr/>
        </p:nvSpPr>
        <p:spPr>
          <a:xfrm>
            <a:off x="4343400" y="958334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discrete IV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B5512C-0CC0-0B44-B67A-32E890E8C955}"/>
              </a:ext>
            </a:extLst>
          </p:cNvPr>
          <p:cNvSpPr/>
          <p:nvPr/>
        </p:nvSpPr>
        <p:spPr>
          <a:xfrm>
            <a:off x="6774666" y="454878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continuous DV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C52D7D-A9F7-714B-A55D-2770C0DFDA33}"/>
              </a:ext>
            </a:extLst>
          </p:cNvPr>
          <p:cNvSpPr/>
          <p:nvPr/>
        </p:nvSpPr>
        <p:spPr>
          <a:xfrm>
            <a:off x="6774666" y="1256139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continuous DV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109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685800" y="2057400"/>
            <a:ext cx="7924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GB" sz="3000" dirty="0">
                <a:solidFill>
                  <a:srgbClr val="222222"/>
                </a:solidFill>
                <a:latin typeface="arial" panose="020B0604020202020204" pitchFamily="34" charset="0"/>
              </a:rPr>
              <a:t>one-way ANCOVA::</a:t>
            </a:r>
          </a:p>
          <a:p>
            <a:pPr lvl="0"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(</a:t>
            </a:r>
            <a:r>
              <a:rPr lang="en-GB" sz="2400" b="0" dirty="0"/>
              <a:t>analysis of </a:t>
            </a:r>
            <a:r>
              <a:rPr lang="en-GB" sz="2400" dirty="0"/>
              <a:t>co</a:t>
            </a:r>
            <a:r>
              <a:rPr lang="en-GB" sz="2400" b="0" dirty="0"/>
              <a:t>variance) </a:t>
            </a: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compare the effect of </a:t>
            </a:r>
            <a:r>
              <a:rPr lang="en-GB" sz="2400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one independent variable</a:t>
            </a: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, having 2 or more levels and </a:t>
            </a:r>
            <a:r>
              <a:rPr lang="en-GB" sz="2400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one continuous covariate </a:t>
            </a: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on </a:t>
            </a:r>
            <a:r>
              <a:rPr lang="en-GB" sz="2400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one dependant variable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e.g. effect of phone sizes (</a:t>
            </a:r>
            <a:r>
              <a:rPr lang="en-GB" sz="2400" b="0" kern="0" dirty="0" err="1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iphone</a:t>
            </a: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 4, </a:t>
            </a:r>
            <a:r>
              <a:rPr lang="en-GB" sz="2400" b="0" kern="0" dirty="0" err="1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iphone</a:t>
            </a: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 5, </a:t>
            </a:r>
            <a:r>
              <a:rPr lang="en-GB" sz="2400" b="0" kern="0" dirty="0" err="1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iphone</a:t>
            </a: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 6, </a:t>
            </a:r>
            <a:r>
              <a:rPr lang="en-GB" sz="2400" b="0" kern="0" dirty="0" err="1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iphone</a:t>
            </a: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 7) on the amplitude of phone movements made when texting </a:t>
            </a:r>
            <a:r>
              <a:rPr lang="en-GB" sz="2400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given the measure of the participants hand width (covariate)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7A4B56-EE80-3F41-AEEB-1B5120D1E17B}"/>
              </a:ext>
            </a:extLst>
          </p:cNvPr>
          <p:cNvCxnSpPr/>
          <p:nvPr/>
        </p:nvCxnSpPr>
        <p:spPr bwMode="auto">
          <a:xfrm>
            <a:off x="5425683" y="685800"/>
            <a:ext cx="12954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15DFC2-E42D-5A41-B7D4-20584396AF85}"/>
              </a:ext>
            </a:extLst>
          </p:cNvPr>
          <p:cNvCxnSpPr>
            <a:cxnSpLocks/>
          </p:cNvCxnSpPr>
          <p:nvPr/>
        </p:nvCxnSpPr>
        <p:spPr bwMode="auto">
          <a:xfrm flipV="1">
            <a:off x="5425683" y="1295400"/>
            <a:ext cx="12954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BBDF48C-D776-5244-AFB0-F07C3D4408C2}"/>
              </a:ext>
            </a:extLst>
          </p:cNvPr>
          <p:cNvSpPr/>
          <p:nvPr/>
        </p:nvSpPr>
        <p:spPr>
          <a:xfrm>
            <a:off x="4529371" y="297418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discrete IV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1140F-BACD-7247-BF57-5603FC7CA772}"/>
              </a:ext>
            </a:extLst>
          </p:cNvPr>
          <p:cNvSpPr/>
          <p:nvPr/>
        </p:nvSpPr>
        <p:spPr>
          <a:xfrm>
            <a:off x="3019512" y="1295400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continuous covariate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3A1E0A-CF9A-E64B-B1D3-94C6CF9656E8}"/>
              </a:ext>
            </a:extLst>
          </p:cNvPr>
          <p:cNvSpPr/>
          <p:nvPr/>
        </p:nvSpPr>
        <p:spPr>
          <a:xfrm>
            <a:off x="6797283" y="1011793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continuous DV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47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685800" y="2057400"/>
            <a:ext cx="7924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GB" sz="3000" dirty="0">
                <a:solidFill>
                  <a:srgbClr val="222222"/>
                </a:solidFill>
                <a:latin typeface="arial" panose="020B0604020202020204" pitchFamily="34" charset="0"/>
              </a:rPr>
              <a:t>one-way MANCOVA::</a:t>
            </a:r>
          </a:p>
          <a:p>
            <a:pPr lvl="0"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(m</a:t>
            </a:r>
            <a:r>
              <a:rPr lang="en-GB" sz="2400" b="0" dirty="0"/>
              <a:t>ultivariate analysis of covariance) </a:t>
            </a: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compare the effect of </a:t>
            </a:r>
            <a:r>
              <a:rPr lang="en-GB" sz="2400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one independent variable</a:t>
            </a: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, having 2 or more levels and </a:t>
            </a:r>
            <a:r>
              <a:rPr lang="en-GB" sz="2400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one continuous covariate </a:t>
            </a: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on </a:t>
            </a:r>
            <a:r>
              <a:rPr lang="en-GB" sz="2400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two dependant variable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… you can even two a two-way MANCOVA (but your experience might not have much statistical power because there are too many tests to perform)</a:t>
            </a:r>
            <a:endParaRPr lang="en-GB" sz="2400" kern="0" dirty="0">
              <a:solidFill>
                <a:srgbClr val="99CC00"/>
              </a:solidFill>
              <a:latin typeface="arial" panose="020B0604020202020204" pitchFamily="34" charset="0"/>
              <a:ea typeface="Arial"/>
              <a:cs typeface="Arial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7A4B56-EE80-3F41-AEEB-1B5120D1E17B}"/>
              </a:ext>
            </a:extLst>
          </p:cNvPr>
          <p:cNvCxnSpPr>
            <a:cxnSpLocks/>
          </p:cNvCxnSpPr>
          <p:nvPr/>
        </p:nvCxnSpPr>
        <p:spPr bwMode="auto">
          <a:xfrm>
            <a:off x="6073383" y="973098"/>
            <a:ext cx="6477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15DFC2-E42D-5A41-B7D4-20584396AF85}"/>
              </a:ext>
            </a:extLst>
          </p:cNvPr>
          <p:cNvCxnSpPr>
            <a:cxnSpLocks/>
          </p:cNvCxnSpPr>
          <p:nvPr/>
        </p:nvCxnSpPr>
        <p:spPr bwMode="auto">
          <a:xfrm>
            <a:off x="6073383" y="1270516"/>
            <a:ext cx="6477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BBDF48C-D776-5244-AFB0-F07C3D4408C2}"/>
              </a:ext>
            </a:extLst>
          </p:cNvPr>
          <p:cNvSpPr/>
          <p:nvPr/>
        </p:nvSpPr>
        <p:spPr>
          <a:xfrm>
            <a:off x="4024781" y="603766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discrete IV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11140F-BACD-7247-BF57-5603FC7CA772}"/>
              </a:ext>
            </a:extLst>
          </p:cNvPr>
          <p:cNvSpPr/>
          <p:nvPr/>
        </p:nvSpPr>
        <p:spPr>
          <a:xfrm>
            <a:off x="3276464" y="1123177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continuous covariate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3A1E0A-CF9A-E64B-B1D3-94C6CF9656E8}"/>
              </a:ext>
            </a:extLst>
          </p:cNvPr>
          <p:cNvSpPr/>
          <p:nvPr/>
        </p:nvSpPr>
        <p:spPr>
          <a:xfrm>
            <a:off x="6816333" y="1181100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continuous DV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269AD8-39FB-F94A-BA6C-2F4D609E2D06}"/>
              </a:ext>
            </a:extLst>
          </p:cNvPr>
          <p:cNvSpPr/>
          <p:nvPr/>
        </p:nvSpPr>
        <p:spPr>
          <a:xfrm>
            <a:off x="6816333" y="603766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continuous DV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878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685800" y="2057400"/>
            <a:ext cx="7924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although these tests exist, my advice would be to keep the experimental design as simple as possible as you can, analysis will be easier and more powerful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  <a:p>
            <a:pPr lvl="0" algn="r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… we will look at power next time with a guest lecturer: </a:t>
            </a:r>
            <a:r>
              <a:rPr lang="en-GB" sz="2400" kern="0" dirty="0" err="1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Luluah</a:t>
            </a:r>
            <a:r>
              <a:rPr lang="en-GB" sz="2400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 Al-Barrack</a:t>
            </a:r>
          </a:p>
        </p:txBody>
      </p:sp>
    </p:spTree>
    <p:extLst>
      <p:ext uri="{BB962C8B-B14F-4D97-AF65-F5344CB8AC3E}">
        <p14:creationId xmlns:p14="http://schemas.microsoft.com/office/powerpoint/2010/main" val="24001280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4419600"/>
            <a:ext cx="8839200" cy="685800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two ways ANOVA practically</a:t>
            </a:r>
          </a:p>
        </p:txBody>
      </p:sp>
    </p:spTree>
    <p:extLst>
      <p:ext uri="{BB962C8B-B14F-4D97-AF65-F5344CB8AC3E}">
        <p14:creationId xmlns:p14="http://schemas.microsoft.com/office/powerpoint/2010/main" val="229424317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477310"/>
            <a:ext cx="8229600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Courier" pitchFamily="2" charset="0"/>
              </a:rPr>
              <a:t># two-ways </a:t>
            </a:r>
            <a:r>
              <a:rPr lang="en-US" b="0" dirty="0" err="1">
                <a:latin typeface="Courier" pitchFamily="2" charset="0"/>
              </a:rPr>
              <a:t>anova</a:t>
            </a:r>
            <a:r>
              <a:rPr lang="en-US" b="0" dirty="0">
                <a:latin typeface="Courier" pitchFamily="2" charset="0"/>
              </a:rPr>
              <a:t> in R (I added a gender column in our chocolate vs. reward vs. punishment file)</a:t>
            </a:r>
          </a:p>
          <a:p>
            <a:r>
              <a:rPr lang="en-US" b="0" dirty="0">
                <a:latin typeface="Courier" pitchFamily="2" charset="0"/>
              </a:rPr>
              <a:t>library(</a:t>
            </a:r>
            <a:r>
              <a:rPr lang="en-US" b="0" dirty="0" err="1">
                <a:latin typeface="Courier" pitchFamily="2" charset="0"/>
              </a:rPr>
              <a:t>ez</a:t>
            </a:r>
            <a:r>
              <a:rPr lang="en-US" b="0" dirty="0">
                <a:latin typeface="Courier" pitchFamily="2" charset="0"/>
              </a:rPr>
              <a:t>)</a:t>
            </a:r>
          </a:p>
          <a:p>
            <a:r>
              <a:rPr lang="en-GB" b="0" dirty="0" err="1">
                <a:solidFill>
                  <a:srgbClr val="000000"/>
                </a:solidFill>
                <a:latin typeface="Courier" pitchFamily="2" charset="0"/>
              </a:rPr>
              <a:t>dat</a:t>
            </a:r>
            <a:r>
              <a:rPr lang="en-GB" b="0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latin typeface="Courier" pitchFamily="2" charset="0"/>
              </a:rPr>
              <a:t>read.csv</a:t>
            </a:r>
            <a:r>
              <a:rPr lang="en-GB" b="0" dirty="0">
                <a:solidFill>
                  <a:srgbClr val="000000"/>
                </a:solidFill>
                <a:latin typeface="Courier" pitchFamily="2" charset="0"/>
              </a:rPr>
              <a:t>("HCI2018resultsTwoWays.csv", header = TRUE)</a:t>
            </a:r>
          </a:p>
          <a:p>
            <a:r>
              <a:rPr lang="en-US" b="0" dirty="0" err="1">
                <a:latin typeface="Courier" pitchFamily="2" charset="0"/>
              </a:rPr>
              <a:t>ezANOVA</a:t>
            </a:r>
            <a:r>
              <a:rPr lang="en-US" b="0" dirty="0">
                <a:latin typeface="Courier" pitchFamily="2" charset="0"/>
              </a:rPr>
              <a:t>(</a:t>
            </a:r>
            <a:r>
              <a:rPr lang="en-US" b="0" dirty="0" err="1">
                <a:latin typeface="Courier" pitchFamily="2" charset="0"/>
              </a:rPr>
              <a:t>dat,id,between</a:t>
            </a:r>
            <a:r>
              <a:rPr lang="en-US" b="0" dirty="0">
                <a:latin typeface="Courier" pitchFamily="2" charset="0"/>
              </a:rPr>
              <a:t>=.(</a:t>
            </a:r>
            <a:r>
              <a:rPr lang="en-US" b="0" dirty="0" err="1">
                <a:latin typeface="Courier" pitchFamily="2" charset="0"/>
              </a:rPr>
              <a:t>group,gender</a:t>
            </a:r>
            <a:r>
              <a:rPr lang="en-US" b="0" dirty="0">
                <a:latin typeface="Courier" pitchFamily="2" charset="0"/>
              </a:rPr>
              <a:t>),dv=score)</a:t>
            </a:r>
          </a:p>
          <a:p>
            <a:endParaRPr lang="en-US" b="0" dirty="0">
              <a:latin typeface="Courier" pitchFamily="2" charset="0"/>
            </a:endParaRPr>
          </a:p>
          <a:p>
            <a:endParaRPr lang="en-US" sz="1600" b="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16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      Effect </a:t>
            </a:r>
            <a:r>
              <a:rPr lang="en-GB" sz="16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DFn</a:t>
            </a:r>
            <a:r>
              <a:rPr lang="en-GB" sz="16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</a:t>
            </a:r>
            <a:r>
              <a:rPr lang="en-GB" sz="16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DFd</a:t>
            </a:r>
            <a:r>
              <a:rPr lang="en-GB" sz="16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      F            p p&lt;.05        </a:t>
            </a:r>
            <a:r>
              <a:rPr lang="en-GB" sz="16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ges</a:t>
            </a:r>
            <a:endParaRPr lang="en-GB" sz="1600" b="0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r>
              <a:rPr lang="en-GB" sz="16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1        group   2  54 72.7776 4.709005e-16     * 0.72939818</a:t>
            </a:r>
          </a:p>
          <a:p>
            <a:r>
              <a:rPr lang="en-GB" sz="16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2       gender   1  54  1.4112 2.400561e-01       0.02546778</a:t>
            </a:r>
          </a:p>
          <a:p>
            <a:r>
              <a:rPr lang="en-GB" sz="16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3 </a:t>
            </a:r>
            <a:r>
              <a:rPr lang="en-GB" sz="16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group:gender</a:t>
            </a:r>
            <a:r>
              <a:rPr lang="en-GB" sz="16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  2  54  0.8064 4.517654e-01       0.02900052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r>
              <a:rPr lang="en-GB" b="0" dirty="0">
                <a:latin typeface="Courier" pitchFamily="2" charset="0"/>
                <a:cs typeface="Arial" pitchFamily="-112" charset="0"/>
              </a:rPr>
              <a:t># note here our two IV are between but we could have them both within or a combination of within and between we would write: 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ezANOVA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(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dat,id,within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=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group,between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=</a:t>
            </a:r>
            <a:r>
              <a:rPr lang="en-GB" b="0" dirty="0" err="1">
                <a:latin typeface="Courier" pitchFamily="2" charset="0"/>
                <a:cs typeface="Arial" pitchFamily="-112" charset="0"/>
              </a:rPr>
              <a:t>gender,dv</a:t>
            </a:r>
            <a:r>
              <a:rPr lang="en-GB" b="0" dirty="0">
                <a:latin typeface="Courier" pitchFamily="2" charset="0"/>
                <a:cs typeface="Arial" pitchFamily="-112" charset="0"/>
              </a:rPr>
              <a:t>=score)</a:t>
            </a: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US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  <a:cs typeface="Arial" pitchFamily="-112" charset="0"/>
            </a:endParaRPr>
          </a:p>
          <a:p>
            <a:endParaRPr lang="en-GB" b="0" dirty="0">
              <a:latin typeface="Courier" pitchFamily="2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34653F-9765-9D4E-ACCE-AADC9005D2A5}"/>
              </a:ext>
            </a:extLst>
          </p:cNvPr>
          <p:cNvGrpSpPr/>
          <p:nvPr/>
        </p:nvGrpSpPr>
        <p:grpSpPr>
          <a:xfrm>
            <a:off x="457200" y="2590800"/>
            <a:ext cx="7315200" cy="2056882"/>
            <a:chOff x="457200" y="2590800"/>
            <a:chExt cx="7315200" cy="2056882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608205B7-FA13-0A4E-B989-CF48A86C64A5}"/>
                </a:ext>
              </a:extLst>
            </p:cNvPr>
            <p:cNvSpPr/>
            <p:nvPr/>
          </p:nvSpPr>
          <p:spPr bwMode="auto">
            <a:xfrm>
              <a:off x="457200" y="2590800"/>
              <a:ext cx="1828800" cy="533400"/>
            </a:xfrm>
            <a:prstGeom prst="roundRect">
              <a:avLst/>
            </a:prstGeom>
            <a:noFill/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1A406C54-D800-BA42-B544-196FD12B0BF7}"/>
                </a:ext>
              </a:extLst>
            </p:cNvPr>
            <p:cNvSpPr/>
            <p:nvPr/>
          </p:nvSpPr>
          <p:spPr bwMode="auto">
            <a:xfrm>
              <a:off x="457200" y="3124200"/>
              <a:ext cx="1828800" cy="479504"/>
            </a:xfrm>
            <a:prstGeom prst="roundRect">
              <a:avLst/>
            </a:prstGeom>
            <a:noFill/>
            <a:ln w="9525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5F2DF44-BE19-7C4A-8137-A91A66C2AF49}"/>
                </a:ext>
              </a:extLst>
            </p:cNvPr>
            <p:cNvSpPr/>
            <p:nvPr/>
          </p:nvSpPr>
          <p:spPr>
            <a:xfrm>
              <a:off x="2539236" y="3663552"/>
              <a:ext cx="52331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dirty="0">
                  <a:latin typeface="Arial" panose="020B0604020202020204" pitchFamily="34" charset="0"/>
                  <a:cs typeface="Arial" panose="020B0604020202020204" pitchFamily="34" charset="0"/>
                </a:rPr>
                <a:t>Like with one way with have the effect for each IV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92C511-D9C5-534B-B22B-62DCAA50E0AC}"/>
                </a:ext>
              </a:extLst>
            </p:cNvPr>
            <p:cNvSpPr/>
            <p:nvPr/>
          </p:nvSpPr>
          <p:spPr>
            <a:xfrm>
              <a:off x="1422018" y="4278350"/>
              <a:ext cx="43011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dirty="0">
                  <a:latin typeface="Arial" panose="020B0604020202020204" pitchFamily="34" charset="0"/>
                  <a:cs typeface="Arial" panose="020B0604020202020204" pitchFamily="34" charset="0"/>
                </a:rPr>
                <a:t>As well as the </a:t>
              </a:r>
              <a:r>
                <a:rPr lang="en-US" u="sng" dirty="0">
                  <a:latin typeface="Arial" panose="020B0604020202020204" pitchFamily="34" charset="0"/>
                  <a:cs typeface="Arial" panose="020B0604020202020204" pitchFamily="34" charset="0"/>
                </a:rPr>
                <a:t>interaction</a:t>
              </a:r>
              <a:r>
                <a:rPr lang="en-US" b="0" dirty="0">
                  <a:latin typeface="Arial" panose="020B0604020202020204" pitchFamily="34" charset="0"/>
                  <a:cs typeface="Arial" panose="020B0604020202020204" pitchFamily="34" charset="0"/>
                </a:rPr>
                <a:t> between both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3085C45-FBD4-164D-B627-52CA0B721291}"/>
                </a:ext>
              </a:extLst>
            </p:cNvPr>
            <p:cNvCxnSpPr>
              <a:stCxn id="2" idx="3"/>
            </p:cNvCxnSpPr>
            <p:nvPr/>
          </p:nvCxnSpPr>
          <p:spPr bwMode="auto">
            <a:xfrm>
              <a:off x="2286000" y="2857500"/>
              <a:ext cx="1066800" cy="8060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9FFEE00-5C74-FB46-A478-B888BAB0C9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71600" y="3635572"/>
              <a:ext cx="253236" cy="70262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7110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1752600"/>
            <a:ext cx="8153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we can write (only the significant one)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A two-way ANOVA showed a significant effect on IV1 (</a:t>
            </a:r>
            <a:r>
              <a:rPr lang="en-US" b="0" dirty="0" err="1">
                <a:solidFill>
                  <a:srgbClr val="99CC00"/>
                </a:solidFill>
                <a:latin typeface="Arial" charset="0"/>
                <a:cs typeface="Arial" charset="0"/>
              </a:rPr>
              <a:t>Fdf</a:t>
            </a:r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 = </a:t>
            </a:r>
            <a:r>
              <a:rPr lang="en-US" b="0" dirty="0" err="1">
                <a:solidFill>
                  <a:srgbClr val="99CC00"/>
                </a:solidFill>
                <a:latin typeface="Arial" charset="0"/>
                <a:cs typeface="Arial" charset="0"/>
              </a:rPr>
              <a:t>F_value</a:t>
            </a:r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, p&lt;0.05), on IV2 (</a:t>
            </a:r>
            <a:r>
              <a:rPr lang="en-US" b="0" dirty="0" err="1">
                <a:solidFill>
                  <a:srgbClr val="99CC00"/>
                </a:solidFill>
                <a:latin typeface="Arial" charset="0"/>
                <a:cs typeface="Arial" charset="0"/>
              </a:rPr>
              <a:t>Fdf</a:t>
            </a:r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 = </a:t>
            </a:r>
            <a:r>
              <a:rPr lang="en-US" b="0" dirty="0" err="1">
                <a:solidFill>
                  <a:srgbClr val="99CC00"/>
                </a:solidFill>
                <a:latin typeface="Arial" charset="0"/>
                <a:cs typeface="Arial" charset="0"/>
              </a:rPr>
              <a:t>F_value</a:t>
            </a:r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, p&lt;0.05) and on the interaction IV1 x IV2 (</a:t>
            </a:r>
            <a:r>
              <a:rPr lang="en-US" b="0" dirty="0" err="1">
                <a:solidFill>
                  <a:srgbClr val="99CC00"/>
                </a:solidFill>
                <a:latin typeface="Arial" charset="0"/>
                <a:cs typeface="Arial" charset="0"/>
              </a:rPr>
              <a:t>Fdf</a:t>
            </a:r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 = </a:t>
            </a:r>
            <a:r>
              <a:rPr lang="en-US" b="0" dirty="0" err="1">
                <a:solidFill>
                  <a:srgbClr val="99CC00"/>
                </a:solidFill>
                <a:latin typeface="Arial" charset="0"/>
                <a:cs typeface="Arial" charset="0"/>
              </a:rPr>
              <a:t>F_value</a:t>
            </a:r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, p&lt;0.05)</a:t>
            </a:r>
          </a:p>
          <a:p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and then you can do your post-hoc comparison tests (although there are more to do!) and conclude</a:t>
            </a:r>
            <a:endParaRPr lang="en-US" b="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8635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152400" y="5638800"/>
            <a:ext cx="8839200" cy="685800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53170095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609600" y="1938866"/>
            <a:ext cx="8305800" cy="414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there are two types of Chi-square tests: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goodness of fit test </a:t>
            </a: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(for one variable only)</a:t>
            </a:r>
          </a:p>
          <a:p>
            <a:pPr lvl="0">
              <a:spcBef>
                <a:spcPct val="20000"/>
              </a:spcBef>
              <a:defRPr/>
            </a:pPr>
            <a:r>
              <a:rPr lang="en-GB" sz="2400" kern="0" dirty="0">
                <a:solidFill>
                  <a:srgbClr val="99CC00"/>
                </a:solidFill>
                <a:latin typeface="arial" panose="020B0604020202020204" pitchFamily="34" charset="0"/>
                <a:ea typeface="Arial"/>
                <a:cs typeface="Arial"/>
              </a:rPr>
              <a:t>contingency table test </a:t>
            </a: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(for two variables at a time)</a:t>
            </a:r>
            <a:endParaRPr lang="en-GB" sz="2400" kern="0" dirty="0">
              <a:solidFill>
                <a:srgbClr val="99CC00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2749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4AA82FC-C667-C94C-BEBA-230B528AC9B3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CC106A-11FD-0A45-98C9-A5312261E668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46FDDD-FD7A-CC46-B1C8-B47B2899C491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1FB21C5-D49A-F340-893E-6151B434F1BC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180DAB-CEC7-B34D-8FAF-CC858751F435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3551895-595B-374D-BF32-8DE1B5C5F63C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A15E411-A38E-3A46-B44D-DB34DC4AD610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ED32260-4D92-B642-AE05-24B89B07CF8D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1748079-5E91-7E4C-8365-539FA6669AE3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E00BEFF-0532-4B4F-8A11-00C8090B9495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755D281-1918-2945-B017-14F98A2A49E0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4BE0EFB-9D71-E541-B366-86F62CDC048D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1E91706-9D70-E446-A60F-8A8026DD0C73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B626FFD-671A-5A42-9B40-41DCFE577DB1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BE971B6-51DA-0146-B5CA-34130A350C40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7E28FB9-B1BD-4B45-8471-563F984E4642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DDFDD72-B968-4844-A6DB-60A616023CFB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DC7F869-BAC7-904B-B8C8-C64C79A28046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21AA211-CA72-C748-9A79-A1C2D02DDB33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4FF91C9-77A6-D84A-89B7-FB01EB031B57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1B78392-BF1C-8D49-A7E0-5846713608EA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2C588E6-6D51-C54C-B9FD-F98766C53B48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8360C0D-1E10-6140-B81C-FEE2A4AED111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48DB71B-4720-7E4B-A01B-C87F62C3DC1E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FE7DB6D-F272-3B4C-9768-F168E50DDF24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C1F713B-F278-E141-83FF-A4183447E74A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953F5AE-CEC7-E34B-BE22-E942373A566B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B6CA0DD-7683-A54A-AB72-FE0F91E5B8C5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94C8565-0FF0-F24E-9BF7-4C1B6934DF6B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FE5D658-78C2-C34A-AF7C-1A289105F37D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4E4305F-D9DD-384E-9B09-E650EA8938A4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7379453-5360-294D-B93C-C079E121E762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9F511CD-24B7-9F47-8FA0-3CF573B0C488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BA1E35-649E-A84D-ACCB-AEC3327D3E69}"/>
              </a:ext>
            </a:extLst>
          </p:cNvPr>
          <p:cNvCxnSpPr>
            <a:stCxn id="7" idx="1"/>
            <a:endCxn id="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E1094C-D166-1145-A2AD-3DC7A3800E44}"/>
              </a:ext>
            </a:extLst>
          </p:cNvPr>
          <p:cNvCxnSpPr>
            <a:stCxn id="7" idx="3"/>
            <a:endCxn id="11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C768EB8-154E-0344-ABEE-B8382608FA78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36873A-04A8-624A-B6CE-74EA47B6B93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D38AB4-A845-AF49-AC82-5E9169F45A8F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D54579-2E4C-E94F-8479-1E7DD65095F6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2E306F-DDAC-E749-B677-10D21A50681F}"/>
              </a:ext>
            </a:extLst>
          </p:cNvPr>
          <p:cNvCxnSpPr>
            <a:cxnSpLocks/>
            <a:stCxn id="11" idx="2"/>
          </p:cNvCxnSpPr>
          <p:nvPr/>
        </p:nvCxnSpPr>
        <p:spPr bwMode="auto">
          <a:xfrm flipH="1">
            <a:off x="6738984" y="922474"/>
            <a:ext cx="807895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839E900-8303-6148-AABB-9D6FE67BA2AB}"/>
              </a:ext>
            </a:extLst>
          </p:cNvPr>
          <p:cNvCxnSpPr>
            <a:cxnSpLocks/>
            <a:stCxn id="11" idx="2"/>
          </p:cNvCxnSpPr>
          <p:nvPr/>
        </p:nvCxnSpPr>
        <p:spPr bwMode="auto">
          <a:xfrm>
            <a:off x="7546879" y="922474"/>
            <a:ext cx="725436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9CE4BCD-C1F6-A546-935D-B6D468462EBD}"/>
              </a:ext>
            </a:extLst>
          </p:cNvPr>
          <p:cNvCxnSpPr>
            <a:cxnSpLocks/>
            <a:endCxn id="18" idx="0"/>
          </p:cNvCxnSpPr>
          <p:nvPr/>
        </p:nvCxnSpPr>
        <p:spPr bwMode="auto">
          <a:xfrm flipH="1">
            <a:off x="4504178" y="1952355"/>
            <a:ext cx="2234806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1F5AC5C-B8C0-634E-9978-7B26B5FAAE3E}"/>
              </a:ext>
            </a:extLst>
          </p:cNvPr>
          <p:cNvCxnSpPr>
            <a:cxnSpLocks/>
            <a:endCxn id="19" idx="0"/>
          </p:cNvCxnSpPr>
          <p:nvPr/>
        </p:nvCxnSpPr>
        <p:spPr bwMode="auto">
          <a:xfrm flipH="1">
            <a:off x="5541956" y="1952355"/>
            <a:ext cx="1197028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B587D0B-FC65-EB40-A4F0-12D8FBF20ABC}"/>
              </a:ext>
            </a:extLst>
          </p:cNvPr>
          <p:cNvCxnSpPr>
            <a:cxnSpLocks/>
            <a:endCxn id="40" idx="0"/>
          </p:cNvCxnSpPr>
          <p:nvPr/>
        </p:nvCxnSpPr>
        <p:spPr bwMode="auto">
          <a:xfrm flipH="1">
            <a:off x="7774698" y="1929686"/>
            <a:ext cx="497617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C3B3028-837C-A041-9E31-33CCDCF6A2CE}"/>
              </a:ext>
            </a:extLst>
          </p:cNvPr>
          <p:cNvCxnSpPr>
            <a:cxnSpLocks/>
            <a:endCxn id="41" idx="0"/>
          </p:cNvCxnSpPr>
          <p:nvPr/>
        </p:nvCxnSpPr>
        <p:spPr bwMode="auto">
          <a:xfrm>
            <a:off x="8272315" y="1929686"/>
            <a:ext cx="340883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8108880-F911-6C4E-B664-20A7D4938E00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078D39-6A43-D849-BA3F-5A157FD0EF76}"/>
              </a:ext>
            </a:extLst>
          </p:cNvPr>
          <p:cNvCxnSpPr>
            <a:cxnSpLocks/>
            <a:stCxn id="18" idx="2"/>
            <a:endCxn id="37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F7CAAB6-1993-9341-B944-0F34E8F953B4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6B44F32-0BFC-9046-86C0-1A3C9223B739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6A50A56-B5CC-7A4F-9600-F565C6B9D510}"/>
              </a:ext>
            </a:extLst>
          </p:cNvPr>
          <p:cNvCxnSpPr>
            <a:cxnSpLocks/>
            <a:stCxn id="36" idx="2"/>
            <a:endCxn id="24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4C6C190-FF90-6441-8E34-1C50DCC09777}"/>
              </a:ext>
            </a:extLst>
          </p:cNvPr>
          <p:cNvCxnSpPr>
            <a:cxnSpLocks/>
            <a:stCxn id="36" idx="2"/>
            <a:endCxn id="25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52E953D-41D6-B941-9920-998A65EEABC4}"/>
              </a:ext>
            </a:extLst>
          </p:cNvPr>
          <p:cNvCxnSpPr>
            <a:cxnSpLocks/>
            <a:stCxn id="24" idx="2"/>
            <a:endCxn id="26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C2A6127-92A4-8B46-BF18-708D6386E42D}"/>
              </a:ext>
            </a:extLst>
          </p:cNvPr>
          <p:cNvCxnSpPr>
            <a:cxnSpLocks/>
            <a:stCxn id="25" idx="2"/>
            <a:endCxn id="27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EF82B09-DF7F-8A48-BF17-969350BA141C}"/>
              </a:ext>
            </a:extLst>
          </p:cNvPr>
          <p:cNvCxnSpPr>
            <a:cxnSpLocks/>
            <a:stCxn id="37" idx="2"/>
            <a:endCxn id="28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245654A-E67F-2441-9E9B-F085E8C6D618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FFD1597-5FEF-FD4A-9090-97F9B5606CDE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92F0A6B-A4CF-4740-8190-CAA14FCEA7FD}"/>
              </a:ext>
            </a:extLst>
          </p:cNvPr>
          <p:cNvCxnSpPr>
            <a:cxnSpLocks/>
            <a:stCxn id="38" idx="2"/>
            <a:endCxn id="31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E4B89C-C760-8146-92F8-96033952E549}"/>
              </a:ext>
            </a:extLst>
          </p:cNvPr>
          <p:cNvCxnSpPr>
            <a:cxnSpLocks/>
            <a:stCxn id="39" idx="2"/>
            <a:endCxn id="32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9D6FCDA-B36C-4A48-826F-E290D1C17E32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D2A6BF2-D064-7245-AEFA-CCC73D3C8AFA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A6ADDC6-6D1C-DA40-985E-E4FACF8929A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E5FAC6E-C150-BD47-8A26-E1B2E879C353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78DF3BA-9073-9C4A-890D-5F8210328862}"/>
              </a:ext>
            </a:extLst>
          </p:cNvPr>
          <p:cNvCxnSpPr>
            <a:cxnSpLocks/>
            <a:stCxn id="44" idx="2"/>
            <a:endCxn id="46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299BB4F-B6A6-EC4C-804F-A9B349DDF36B}"/>
              </a:ext>
            </a:extLst>
          </p:cNvPr>
          <p:cNvCxnSpPr>
            <a:cxnSpLocks/>
            <a:stCxn id="45" idx="2"/>
            <a:endCxn id="47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18E7208-1B25-EB4C-AD95-5A1B320BC47A}"/>
              </a:ext>
            </a:extLst>
          </p:cNvPr>
          <p:cNvCxnSpPr>
            <a:cxnSpLocks/>
            <a:stCxn id="43" idx="2"/>
            <a:endCxn id="48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748A2AB-4E2D-2046-8CFF-462F5E6B59DD}"/>
              </a:ext>
            </a:extLst>
          </p:cNvPr>
          <p:cNvCxnSpPr>
            <a:cxnSpLocks/>
            <a:stCxn id="41" idx="2"/>
            <a:endCxn id="49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FB64F1B6-AAF9-4B4E-8043-448A0B5FFE71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4C737AEF-DF23-3C46-A622-015D83EEE513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453A240-0C93-9C4F-938B-1A4985D27C18}"/>
              </a:ext>
            </a:extLst>
          </p:cNvPr>
          <p:cNvCxnSpPr>
            <a:cxnSpLocks/>
            <a:stCxn id="21" idx="2"/>
            <a:endCxn id="191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030F60A-91BB-1D4B-AD29-2754D6E71EFE}"/>
              </a:ext>
            </a:extLst>
          </p:cNvPr>
          <p:cNvCxnSpPr>
            <a:cxnSpLocks/>
            <a:stCxn id="21" idx="2"/>
            <a:endCxn id="192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13C73E1D-7B29-754F-ACAD-412D133CC44E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2C38035-DA1C-0344-A8A8-565E317E0599}"/>
              </a:ext>
            </a:extLst>
          </p:cNvPr>
          <p:cNvCxnSpPr>
            <a:cxnSpLocks/>
            <a:stCxn id="191" idx="2"/>
            <a:endCxn id="33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2C38251-3001-4347-899E-CD8F86833564}"/>
              </a:ext>
            </a:extLst>
          </p:cNvPr>
          <p:cNvCxnSpPr>
            <a:cxnSpLocks/>
            <a:stCxn id="192" idx="2"/>
            <a:endCxn id="202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TextBox 9">
            <a:extLst>
              <a:ext uri="{FF2B5EF4-FFF2-40B4-BE49-F238E27FC236}">
                <a16:creationId xmlns:a16="http://schemas.microsoft.com/office/drawing/2014/main" id="{FD14B169-C589-8448-A604-0865BB773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13004"/>
            <a:ext cx="9144000" cy="1754326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 dirty="0">
                <a:solidFill>
                  <a:schemeClr val="bg1"/>
                </a:solidFill>
              </a:rPr>
              <a:t>by the end of this unit you will know </a:t>
            </a:r>
            <a:r>
              <a:rPr lang="en-US" sz="3600" dirty="0">
                <a:solidFill>
                  <a:srgbClr val="99CC00"/>
                </a:solidFill>
              </a:rPr>
              <a:t>what statistics tests </a:t>
            </a:r>
            <a:r>
              <a:rPr lang="en-US" sz="3600" b="0" dirty="0">
                <a:solidFill>
                  <a:schemeClr val="bg1"/>
                </a:solidFill>
              </a:rPr>
              <a:t>to perform depending on your data and </a:t>
            </a:r>
            <a:r>
              <a:rPr lang="en-US" sz="3600" dirty="0">
                <a:solidFill>
                  <a:srgbClr val="99CC00"/>
                </a:solidFill>
              </a:rPr>
              <a:t>how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D67E612-C9C5-D348-8B1A-4E8FB744854F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44546E73-0724-FF4D-A6DC-27B85C6CBF19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Discrete/categorical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66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F1AD43-BF36-6441-A5A0-5A8280720A2F}"/>
              </a:ext>
            </a:extLst>
          </p:cNvPr>
          <p:cNvSpPr/>
          <p:nvPr/>
        </p:nvSpPr>
        <p:spPr>
          <a:xfrm>
            <a:off x="1447800" y="1066800"/>
            <a:ext cx="7162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</a:pPr>
            <a:r>
              <a:rPr lang="en-US" sz="2400" b="0" dirty="0"/>
              <a:t>Linear regression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Hypothesis testing, comparing things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Experimental design a: T-test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Experimental design b: ANOVA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How T-test and ANOVA work</a:t>
            </a:r>
          </a:p>
          <a:p>
            <a:pPr marL="457200" indent="-457200">
              <a:buFontTx/>
              <a:buAutoNum type="arabicPeriod"/>
            </a:pPr>
            <a:r>
              <a:rPr lang="en-US" sz="2400" b="0" dirty="0"/>
              <a:t>Non-parametric tests a, normality tests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Non-parametric tests b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Categorical data: Chi-square</a:t>
            </a:r>
          </a:p>
          <a:p>
            <a:pPr marL="457200" lvl="0" indent="-457200">
              <a:buAutoNum type="arabicPeriod"/>
            </a:pPr>
            <a:r>
              <a:rPr lang="en-US" sz="2400" dirty="0">
                <a:solidFill>
                  <a:srgbClr val="99CC00"/>
                </a:solidFill>
              </a:rPr>
              <a:t>Sample size, power and effect size (</a:t>
            </a:r>
            <a:r>
              <a:rPr lang="en-US" sz="2400" dirty="0" err="1">
                <a:solidFill>
                  <a:srgbClr val="99CC00"/>
                </a:solidFill>
              </a:rPr>
              <a:t>luluah</a:t>
            </a:r>
            <a:r>
              <a:rPr lang="en-US" sz="2400" dirty="0">
                <a:solidFill>
                  <a:srgbClr val="99CC00"/>
                </a:solidFill>
              </a:rPr>
              <a:t>)</a:t>
            </a:r>
          </a:p>
          <a:p>
            <a:pPr marL="457200" lvl="0" indent="-457200">
              <a:buAutoNum type="arabicPeriod"/>
            </a:pPr>
            <a:r>
              <a:rPr lang="en-US" sz="2400" dirty="0">
                <a:solidFill>
                  <a:srgbClr val="99CC00"/>
                </a:solidFill>
              </a:rPr>
              <a:t>Alternatives to p value testing</a:t>
            </a:r>
          </a:p>
          <a:p>
            <a:pPr marL="457200" lvl="0" indent="-457200">
              <a:buAutoNum type="arabicPeriod"/>
            </a:pPr>
            <a:r>
              <a:rPr lang="en-US" sz="2400" dirty="0">
                <a:solidFill>
                  <a:srgbClr val="99CC00"/>
                </a:solidFill>
              </a:rPr>
              <a:t>Questions before exam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DCA8A4D-195B-B644-99BC-E4A5D2A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5943600"/>
            <a:ext cx="6754586" cy="685800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unit menu</a:t>
            </a:r>
          </a:p>
        </p:txBody>
      </p:sp>
    </p:spTree>
    <p:extLst>
      <p:ext uri="{BB962C8B-B14F-4D97-AF65-F5344CB8AC3E}">
        <p14:creationId xmlns:p14="http://schemas.microsoft.com/office/powerpoint/2010/main" val="34726391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F1AD43-BF36-6441-A5A0-5A8280720A2F}"/>
              </a:ext>
            </a:extLst>
          </p:cNvPr>
          <p:cNvSpPr/>
          <p:nvPr/>
        </p:nvSpPr>
        <p:spPr>
          <a:xfrm>
            <a:off x="1219200" y="1600200"/>
            <a:ext cx="7086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</a:pPr>
            <a:r>
              <a:rPr lang="en-US" sz="2400" b="0" dirty="0"/>
              <a:t>Be able to give the </a:t>
            </a:r>
            <a:r>
              <a:rPr lang="en-US" sz="2400" b="0" dirty="0" err="1"/>
              <a:t>CHI-square</a:t>
            </a:r>
            <a:r>
              <a:rPr lang="en-US" sz="2400" b="0" dirty="0"/>
              <a:t> formula (goodness of fit and contingency table) 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Calculate a </a:t>
            </a:r>
            <a:r>
              <a:rPr lang="en-US" sz="2400" b="0" dirty="0" err="1"/>
              <a:t>CHI-square</a:t>
            </a:r>
            <a:r>
              <a:rPr lang="en-US" sz="2400" b="0" dirty="0"/>
              <a:t> by hand on an example with a single variable and conclude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is the different between goodness of fit and contingency table methods 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is a two-way ANOVA, MANOVA and ANCOVA and be able to explain the differences between them</a:t>
            </a:r>
          </a:p>
          <a:p>
            <a:pPr marL="457200" lvl="0" indent="-457200">
              <a:buAutoNum type="arabicPeriod"/>
            </a:pPr>
            <a:endParaRPr lang="en-US" sz="2400" b="0" dirty="0"/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DCA8A4D-195B-B644-99BC-E4A5D2A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5791200"/>
            <a:ext cx="6754586" cy="685800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take away</a:t>
            </a:r>
          </a:p>
        </p:txBody>
      </p:sp>
    </p:spTree>
    <p:extLst>
      <p:ext uri="{BB962C8B-B14F-4D97-AF65-F5344CB8AC3E}">
        <p14:creationId xmlns:p14="http://schemas.microsoft.com/office/powerpoint/2010/main" val="35034928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itle 3"/>
          <p:cNvSpPr>
            <a:spLocks noGrp="1"/>
          </p:cNvSpPr>
          <p:nvPr>
            <p:ph type="title"/>
          </p:nvPr>
        </p:nvSpPr>
        <p:spPr>
          <a:xfrm>
            <a:off x="152400" y="5610225"/>
            <a:ext cx="8839200" cy="1247775"/>
          </a:xfrm>
        </p:spPr>
        <p:txBody>
          <a:bodyPr/>
          <a:lstStyle/>
          <a:p>
            <a:pPr algn="r" eaLnBrk="1" hangingPunct="1"/>
            <a: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  <a:t>end</a:t>
            </a:r>
            <a:endParaRPr lang="en-US" sz="870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73849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152400" y="5807075"/>
            <a:ext cx="8839200" cy="1508125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goodness of fit</a:t>
            </a:r>
          </a:p>
        </p:txBody>
      </p:sp>
    </p:spTree>
    <p:extLst>
      <p:ext uri="{BB962C8B-B14F-4D97-AF65-F5344CB8AC3E}">
        <p14:creationId xmlns:p14="http://schemas.microsoft.com/office/powerpoint/2010/main" val="382043441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609600" y="1346199"/>
            <a:ext cx="8001000" cy="414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looks to </a:t>
            </a:r>
            <a:r>
              <a:rPr lang="en-GB" sz="2400" dirty="0">
                <a:solidFill>
                  <a:srgbClr val="99CC00"/>
                </a:solidFill>
                <a:latin typeface="arial" panose="020B0604020202020204" pitchFamily="34" charset="0"/>
              </a:rPr>
              <a:t>see if a single variable fits some hypothesised probability distribution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e.g. in a population of students, there would be an equal number of students who like or dislike brussels sprouts 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in fact we don’t even have to go 50/50, we may theorize that only 1/4 (25%) will like them (because they are disgusting!)</a:t>
            </a:r>
            <a:endParaRPr lang="en-GB" sz="2400" kern="0" dirty="0">
              <a:solidFill>
                <a:srgbClr val="99CC00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218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609600" y="838200"/>
            <a:ext cx="8305800" cy="414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let’s see if our theory holds with a raise of hand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endParaRPr lang="en-GB" sz="2400" b="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who like Brussel sprout?</a:t>
            </a:r>
          </a:p>
          <a:p>
            <a:pPr lvl="0">
              <a:spcBef>
                <a:spcPct val="20000"/>
              </a:spcBef>
              <a:defRPr/>
            </a:pP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  <a:p>
            <a:pPr lvl="0">
              <a:spcBef>
                <a:spcPct val="20000"/>
              </a:spcBef>
              <a:defRPr/>
            </a:pP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  <a:p>
            <a:pPr lvl="0">
              <a:spcBef>
                <a:spcPct val="20000"/>
              </a:spcBef>
              <a:defRPr/>
            </a:pP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who dislike Brussel sprout?</a:t>
            </a:r>
            <a:endParaRPr lang="en-GB" sz="2400" kern="0" dirty="0">
              <a:solidFill>
                <a:srgbClr val="99CC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EE9BCC-642E-AA4B-8A7D-E62229597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371600"/>
            <a:ext cx="3810000" cy="195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8B67D3-867C-AF40-B831-931F63BB8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3545763"/>
            <a:ext cx="2971800" cy="171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4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762000" y="609600"/>
            <a:ext cx="5410200" cy="1625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		# of persons</a:t>
            </a:r>
          </a:p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like BP 	        11		</a:t>
            </a:r>
          </a:p>
          <a:p>
            <a:pPr lvl="0"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Dislike BP  	       139</a:t>
            </a:r>
          </a:p>
          <a:p>
            <a:pPr lvl="0"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		   150 (total)</a:t>
            </a:r>
            <a:endParaRPr lang="en-GB" sz="2400" kern="0" dirty="0">
              <a:solidFill>
                <a:srgbClr val="99CC00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196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762000" y="609600"/>
            <a:ext cx="8610600" cy="1922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		# of persons     %expected	    # expected</a:t>
            </a:r>
          </a:p>
          <a:p>
            <a:pPr lvl="0">
              <a:spcBef>
                <a:spcPct val="20000"/>
              </a:spcBef>
              <a:defRPr/>
            </a:pPr>
            <a:r>
              <a:rPr lang="en-GB" sz="2400" b="0" dirty="0">
                <a:solidFill>
                  <a:srgbClr val="222222"/>
                </a:solidFill>
                <a:latin typeface="arial" panose="020B0604020202020204" pitchFamily="34" charset="0"/>
              </a:rPr>
              <a:t>like BP 	        11		25%	        37.5</a:t>
            </a:r>
            <a:r>
              <a:rPr lang="en-GB" sz="1400" b="0" dirty="0">
                <a:solidFill>
                  <a:srgbClr val="222222"/>
                </a:solidFill>
                <a:latin typeface="arial" panose="020B0604020202020204" pitchFamily="34" charset="0"/>
              </a:rPr>
              <a:t> (25% of 150)</a:t>
            </a:r>
          </a:p>
          <a:p>
            <a:pPr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Dislike BP  	       139		75%	       112.5 </a:t>
            </a:r>
            <a:r>
              <a:rPr lang="en-GB" sz="1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(75% of 150)</a:t>
            </a:r>
            <a:endParaRPr lang="en-GB" sz="2400" b="0" kern="0" dirty="0">
              <a:solidFill>
                <a:srgbClr val="222222"/>
              </a:solidFill>
              <a:latin typeface="arial" panose="020B0604020202020204" pitchFamily="34" charset="0"/>
              <a:ea typeface="Arial"/>
              <a:cs typeface="Arial"/>
            </a:endParaRPr>
          </a:p>
          <a:p>
            <a:pPr lvl="0">
              <a:spcBef>
                <a:spcPct val="20000"/>
              </a:spcBef>
              <a:defRPr/>
            </a:pPr>
            <a:r>
              <a:rPr lang="en-GB" sz="2400" b="0" kern="0" dirty="0">
                <a:solidFill>
                  <a:srgbClr val="222222"/>
                </a:solidFill>
                <a:latin typeface="arial" panose="020B0604020202020204" pitchFamily="34" charset="0"/>
                <a:ea typeface="Arial"/>
                <a:cs typeface="Arial"/>
              </a:rPr>
              <a:t> 		   150 (total)	         100%        150 (total)</a:t>
            </a:r>
            <a:endParaRPr lang="en-GB" sz="2400" kern="0" dirty="0">
              <a:solidFill>
                <a:srgbClr val="99CC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D5C075-DB15-F240-9AAD-7C06FFADB5A2}"/>
              </a:ext>
            </a:extLst>
          </p:cNvPr>
          <p:cNvGrpSpPr/>
          <p:nvPr/>
        </p:nvGrpSpPr>
        <p:grpSpPr>
          <a:xfrm>
            <a:off x="2057399" y="2315049"/>
            <a:ext cx="6733925" cy="3856499"/>
            <a:chOff x="2057399" y="2315049"/>
            <a:chExt cx="6733925" cy="385649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8B0C49F-744E-4046-BC3B-EC058A671D39}"/>
                </a:ext>
              </a:extLst>
            </p:cNvPr>
            <p:cNvGrpSpPr/>
            <p:nvPr/>
          </p:nvGrpSpPr>
          <p:grpSpPr>
            <a:xfrm>
              <a:off x="2057399" y="2315049"/>
              <a:ext cx="6733925" cy="2599593"/>
              <a:chOff x="2057399" y="2315049"/>
              <a:chExt cx="6733925" cy="259959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1FEB038-5820-3840-9639-EDD82D02B1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7399" y="3657600"/>
                <a:ext cx="3125307" cy="1257042"/>
              </a:xfrm>
              <a:prstGeom prst="rect">
                <a:avLst/>
              </a:prstGeom>
            </p:spPr>
          </p:pic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A57E4E4-17B0-244B-A910-8A0F3971F51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968917" y="2315049"/>
                <a:ext cx="4406565" cy="1593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0" indent="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rgbClr val="404040"/>
                    </a:solidFill>
                    <a:latin typeface="+mn-lt"/>
                    <a:ea typeface="ＭＳ Ｐゴシック" charset="0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99CC00"/>
                    </a:solidFill>
                    <a:latin typeface="Arial" charset="0"/>
                    <a:cs typeface="Arial" charset="0"/>
                  </a:rPr>
                  <a:t>observed cases</a:t>
                </a: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429EEE6D-3466-0A46-8C82-61C09F6F835E}"/>
                  </a:ext>
                </a:extLst>
              </p:cNvPr>
              <p:cNvSpPr/>
              <p:nvPr/>
            </p:nvSpPr>
            <p:spPr bwMode="auto">
              <a:xfrm>
                <a:off x="3978323" y="2531796"/>
                <a:ext cx="822278" cy="1134979"/>
              </a:xfrm>
              <a:custGeom>
                <a:avLst/>
                <a:gdLst>
                  <a:gd name="connsiteX0" fmla="*/ 0 w 736979"/>
                  <a:gd name="connsiteY0" fmla="*/ 516397 h 516397"/>
                  <a:gd name="connsiteX1" fmla="*/ 423081 w 736979"/>
                  <a:gd name="connsiteY1" fmla="*/ 66021 h 516397"/>
                  <a:gd name="connsiteX2" fmla="*/ 736979 w 736979"/>
                  <a:gd name="connsiteY2" fmla="*/ 11430 h 516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6979" h="516397">
                    <a:moveTo>
                      <a:pt x="0" y="516397"/>
                    </a:moveTo>
                    <a:cubicBezTo>
                      <a:pt x="150125" y="333289"/>
                      <a:pt x="300251" y="150182"/>
                      <a:pt x="423081" y="66021"/>
                    </a:cubicBezTo>
                    <a:cubicBezTo>
                      <a:pt x="545911" y="-18140"/>
                      <a:pt x="641445" y="-3355"/>
                      <a:pt x="736979" y="1143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Arial" pitchFamily="-112" charset="0"/>
                  <a:cs typeface="Arial" pitchFamily="-112" charset="0"/>
                </a:endParaRPr>
              </a:p>
            </p:txBody>
          </p:sp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BCC832B-B02F-994C-9478-E697587B135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84759" y="2990912"/>
                <a:ext cx="4406565" cy="1593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0" indent="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rgbClr val="404040"/>
                    </a:solidFill>
                    <a:latin typeface="+mn-lt"/>
                    <a:ea typeface="ＭＳ Ｐゴシック" charset="0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400">
                    <a:solidFill>
                      <a:srgbClr val="404040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99CC00"/>
                    </a:solidFill>
                    <a:latin typeface="Arial" charset="0"/>
                    <a:cs typeface="Arial" charset="0"/>
                  </a:rPr>
                  <a:t>expected cases</a:t>
                </a:r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C4ACAB5-541A-124B-B178-8A788F21A059}"/>
                  </a:ext>
                </a:extLst>
              </p:cNvPr>
              <p:cNvSpPr/>
              <p:nvPr/>
            </p:nvSpPr>
            <p:spPr bwMode="auto">
              <a:xfrm>
                <a:off x="4800601" y="3361005"/>
                <a:ext cx="609598" cy="385618"/>
              </a:xfrm>
              <a:custGeom>
                <a:avLst/>
                <a:gdLst>
                  <a:gd name="connsiteX0" fmla="*/ 0 w 736979"/>
                  <a:gd name="connsiteY0" fmla="*/ 516397 h 516397"/>
                  <a:gd name="connsiteX1" fmla="*/ 423081 w 736979"/>
                  <a:gd name="connsiteY1" fmla="*/ 66021 h 516397"/>
                  <a:gd name="connsiteX2" fmla="*/ 736979 w 736979"/>
                  <a:gd name="connsiteY2" fmla="*/ 11430 h 516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6979" h="516397">
                    <a:moveTo>
                      <a:pt x="0" y="516397"/>
                    </a:moveTo>
                    <a:cubicBezTo>
                      <a:pt x="150125" y="333289"/>
                      <a:pt x="300251" y="150182"/>
                      <a:pt x="423081" y="66021"/>
                    </a:cubicBezTo>
                    <a:cubicBezTo>
                      <a:pt x="545911" y="-18140"/>
                      <a:pt x="641445" y="-3355"/>
                      <a:pt x="736979" y="1143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2" charset="0"/>
                  <a:ea typeface="Arial" pitchFamily="-112" charset="0"/>
                  <a:cs typeface="Arial" pitchFamily="-112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7DED95E8-8E14-B94E-A53B-E3F1C749B9FF}"/>
                    </a:ext>
                  </a:extLst>
                </p:cNvPr>
                <p:cNvSpPr/>
                <p:nvPr/>
              </p:nvSpPr>
              <p:spPr>
                <a:xfrm>
                  <a:off x="2675060" y="4944956"/>
                  <a:ext cx="3419398" cy="6687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2400" b="0" dirty="0">
                      <a:solidFill>
                        <a:srgbClr val="222222"/>
                      </a:solidFill>
                      <a:latin typeface="arial" panose="020B0604020202020204" pitchFamily="34" charset="0"/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11−37.5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37.5</m:t>
                          </m:r>
                        </m:den>
                      </m:f>
                      <m:r>
                        <a:rPr lang="en-US" sz="2400" b="1" i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GB" sz="2400" b="0" dirty="0">
                      <a:solidFill>
                        <a:srgbClr val="222222"/>
                      </a:solidFill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GB" sz="2400" b="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b="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39</m:t>
                                  </m:r>
                                  <m:r>
                                    <a:rPr lang="en-US" sz="2400" b="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112</m:t>
                                  </m:r>
                                  <m:r>
                                    <a:rPr lang="en-US" sz="2400" b="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112</m:t>
                          </m:r>
                          <m:r>
                            <a:rPr lang="en-US" sz="2400" b="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.5</m:t>
                          </m:r>
                        </m:den>
                      </m:f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7DED95E8-8E14-B94E-A53B-E3F1C749B9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5060" y="4944956"/>
                  <a:ext cx="3419398" cy="668709"/>
                </a:xfrm>
                <a:prstGeom prst="rect">
                  <a:avLst/>
                </a:prstGeom>
                <a:blipFill>
                  <a:blip r:embed="rId4"/>
                  <a:stretch>
                    <a:fillRect l="-2593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82D3D80-8CFA-D14A-B4B2-A49467728C37}"/>
                    </a:ext>
                  </a:extLst>
                </p:cNvPr>
                <p:cNvSpPr/>
                <p:nvPr/>
              </p:nvSpPr>
              <p:spPr>
                <a:xfrm>
                  <a:off x="2675060" y="5709883"/>
                  <a:ext cx="1191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sz="2400" b="0" dirty="0">
                      <a:solidFill>
                        <a:srgbClr val="222222"/>
                      </a:solidFill>
                      <a:latin typeface="arial" panose="020B0604020202020204" pitchFamily="34" charset="0"/>
                    </a:rPr>
                    <a:t>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24.96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82D3D80-8CFA-D14A-B4B2-A49467728C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5060" y="5709883"/>
                  <a:ext cx="1191352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7447" t="-10811" b="-243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2326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59922</TotalTime>
  <Words>2034</Words>
  <Application>Microsoft Macintosh PowerPoint</Application>
  <PresentationFormat>On-screen Show (4:3)</PresentationFormat>
  <Paragraphs>362</Paragraphs>
  <Slides>43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ＭＳ Ｐゴシック</vt:lpstr>
      <vt:lpstr>Arial</vt:lpstr>
      <vt:lpstr>Arial</vt:lpstr>
      <vt:lpstr>Cambria Math</vt:lpstr>
      <vt:lpstr>Courier</vt:lpstr>
      <vt:lpstr>Helvetica Neue Light</vt:lpstr>
      <vt:lpstr>Default Design</vt:lpstr>
      <vt:lpstr>PowerPoint Presentation</vt:lpstr>
      <vt:lpstr>PowerPoint Presentation</vt:lpstr>
      <vt:lpstr>PowerPoint Presentation</vt:lpstr>
      <vt:lpstr>PowerPoint Presentation</vt:lpstr>
      <vt:lpstr>goodness of fit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contingency 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R</vt:lpstr>
      <vt:lpstr>PowerPoint Presentation</vt:lpstr>
      <vt:lpstr>PowerPoint Presentation</vt:lpstr>
      <vt:lpstr>PowerPoint Presentation</vt:lpstr>
      <vt:lpstr>PowerPoint Presentation</vt:lpstr>
      <vt:lpstr>statistic tests  on multiple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ways ANOVA practically</vt:lpstr>
      <vt:lpstr>PowerPoint Presentation</vt:lpstr>
      <vt:lpstr>PowerPoint Presentation</vt:lpstr>
      <vt:lpstr>summary</vt:lpstr>
      <vt:lpstr>PowerPoint Presentation</vt:lpstr>
      <vt:lpstr>unit menu</vt:lpstr>
      <vt:lpstr>take away</vt:lpstr>
      <vt:lpstr>end</vt:lpstr>
    </vt:vector>
  </TitlesOfParts>
  <Company>Microsoft Corporation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Patrck Baudisch</dc:creator>
  <cp:lastModifiedBy>Anne Roudaut</cp:lastModifiedBy>
  <cp:revision>904</cp:revision>
  <cp:lastPrinted>2018-12-06T13:31:08Z</cp:lastPrinted>
  <dcterms:created xsi:type="dcterms:W3CDTF">2010-06-22T07:38:57Z</dcterms:created>
  <dcterms:modified xsi:type="dcterms:W3CDTF">2018-12-06T13:31:21Z</dcterms:modified>
</cp:coreProperties>
</file>