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1701" r:id="rId2"/>
    <p:sldId id="2868" r:id="rId3"/>
    <p:sldId id="2813" r:id="rId4"/>
    <p:sldId id="2814" r:id="rId5"/>
    <p:sldId id="2810" r:id="rId6"/>
    <p:sldId id="2811" r:id="rId7"/>
    <p:sldId id="2812" r:id="rId8"/>
    <p:sldId id="2815" r:id="rId9"/>
    <p:sldId id="2817" r:id="rId10"/>
    <p:sldId id="2816" r:id="rId11"/>
    <p:sldId id="2818" r:id="rId12"/>
    <p:sldId id="2819" r:id="rId13"/>
    <p:sldId id="2821" r:id="rId14"/>
    <p:sldId id="2822" r:id="rId15"/>
    <p:sldId id="2241" r:id="rId16"/>
    <p:sldId id="2823" r:id="rId17"/>
    <p:sldId id="2824" r:id="rId18"/>
    <p:sldId id="2826" r:id="rId19"/>
    <p:sldId id="2827" r:id="rId20"/>
    <p:sldId id="2873" r:id="rId21"/>
    <p:sldId id="2874" r:id="rId22"/>
    <p:sldId id="2875" r:id="rId23"/>
    <p:sldId id="2829" r:id="rId24"/>
    <p:sldId id="2828" r:id="rId25"/>
    <p:sldId id="2830" r:id="rId26"/>
    <p:sldId id="2825" r:id="rId27"/>
    <p:sldId id="2837" r:id="rId28"/>
    <p:sldId id="2872" r:id="rId29"/>
    <p:sldId id="2869" r:id="rId30"/>
    <p:sldId id="2838" r:id="rId31"/>
    <p:sldId id="2845" r:id="rId32"/>
    <p:sldId id="2846" r:id="rId33"/>
    <p:sldId id="2840" r:id="rId34"/>
    <p:sldId id="2839" r:id="rId35"/>
    <p:sldId id="2841" r:id="rId36"/>
    <p:sldId id="2842" r:id="rId37"/>
    <p:sldId id="2843" r:id="rId38"/>
    <p:sldId id="2847" r:id="rId39"/>
    <p:sldId id="2848" r:id="rId40"/>
    <p:sldId id="2870" r:id="rId41"/>
    <p:sldId id="2849" r:id="rId42"/>
    <p:sldId id="2850" r:id="rId43"/>
    <p:sldId id="2851" r:id="rId44"/>
    <p:sldId id="2852" r:id="rId45"/>
    <p:sldId id="2808" r:id="rId46"/>
    <p:sldId id="2856" r:id="rId47"/>
    <p:sldId id="2855" r:id="rId48"/>
    <p:sldId id="2853" r:id="rId49"/>
    <p:sldId id="2857" r:id="rId50"/>
    <p:sldId id="2860" r:id="rId51"/>
    <p:sldId id="2871" r:id="rId52"/>
    <p:sldId id="2859" r:id="rId53"/>
    <p:sldId id="2809" r:id="rId54"/>
    <p:sldId id="2864" r:id="rId55"/>
    <p:sldId id="2863" r:id="rId56"/>
    <p:sldId id="2866" r:id="rId57"/>
    <p:sldId id="2876" r:id="rId58"/>
    <p:sldId id="2806" r:id="rId59"/>
    <p:sldId id="2349" r:id="rId60"/>
    <p:sldId id="2867" r:id="rId61"/>
    <p:sldId id="221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/>
    <p:restoredTop sz="95416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are </a:t>
            </a:r>
            <a:r>
              <a:rPr lang="en-US" dirty="0" err="1"/>
              <a:t>gonna</a:t>
            </a:r>
            <a:r>
              <a:rPr lang="en-US" dirty="0"/>
              <a:t> plot the smallest value in our sample of size nine </a:t>
            </a:r>
          </a:p>
          <a:p>
            <a:r>
              <a:rPr lang="en-US" dirty="0"/>
              <a:t>Against what we would expect to get as the smaller value in a sample of the same size from the standard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 &lt;- c(3.89, 4.75, 6.33, 4.75, 7.21, 5.78, 5.80, 5.20, 7.90)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qqnorm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 &lt;- c(</a:t>
            </a:r>
            <a:r>
              <a:rPr lang="en-US" sz="1200" dirty="0"/>
              <a:t>3.89, 4.75, 4.75, 5.20, 5.78, 5.80, 6.33, 7.21, 7.90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expected &lt;- c(</a:t>
            </a:r>
            <a:r>
              <a:rPr lang="en-US" sz="1200" dirty="0"/>
              <a:t>-1.28, -0.84, -0.52, -0.25, 0, 0.25, 0.52, 0.84, 1.28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latin typeface="Helvetica Neue Light" charset="0"/>
                <a:cs typeface="ＭＳ Ｐゴシック" charset="0"/>
                <a:sym typeface="Helvetica Neue Light" charset="0"/>
              </a:rPr>
              <a:t>and Homogeneity tests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in 10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30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in 10 areas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FBB0A-3B68-BC42-B3ED-EA9A56F02398}"/>
              </a:ext>
            </a:extLst>
          </p:cNvPr>
          <p:cNvSpPr/>
          <p:nvPr/>
        </p:nvSpPr>
        <p:spPr>
          <a:xfrm>
            <a:off x="457199" y="5177135"/>
            <a:ext cx="5814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4. find the values that makes that happen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E107-0107-524B-A346-B34648BF46BA}"/>
              </a:ext>
            </a:extLst>
          </p:cNvPr>
          <p:cNvCxnSpPr/>
          <p:nvPr/>
        </p:nvCxnSpPr>
        <p:spPr bwMode="auto">
          <a:xfrm flipH="1">
            <a:off x="1066800" y="3581400"/>
            <a:ext cx="1981200" cy="952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47AF9C-66B7-F14E-AB43-6B13F845D1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3637432"/>
            <a:ext cx="1577009" cy="931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C2AB9A-42DD-B74D-B521-C44D83CBC95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975" y="3610928"/>
            <a:ext cx="1244720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343707-3C65-A84E-B78A-3C85812F11A4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9994" y="3590616"/>
            <a:ext cx="598991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22D2F-EA16-ED49-A2A7-E25BEEC7F1BC}"/>
              </a:ext>
            </a:extLst>
          </p:cNvPr>
          <p:cNvCxnSpPr>
            <a:cxnSpLocks/>
          </p:cNvCxnSpPr>
          <p:nvPr/>
        </p:nvCxnSpPr>
        <p:spPr bwMode="auto">
          <a:xfrm>
            <a:off x="4716295" y="3610928"/>
            <a:ext cx="0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2570D7-BE79-A84D-A1E9-C9E440F66024}"/>
              </a:ext>
            </a:extLst>
          </p:cNvPr>
          <p:cNvCxnSpPr>
            <a:cxnSpLocks/>
          </p:cNvCxnSpPr>
          <p:nvPr/>
        </p:nvCxnSpPr>
        <p:spPr bwMode="auto">
          <a:xfrm>
            <a:off x="4953001" y="3590616"/>
            <a:ext cx="472107" cy="1050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35754B-E7BE-894E-B1AA-2C1685040354}"/>
              </a:ext>
            </a:extLst>
          </p:cNvPr>
          <p:cNvCxnSpPr>
            <a:cxnSpLocks/>
          </p:cNvCxnSpPr>
          <p:nvPr/>
        </p:nvCxnSpPr>
        <p:spPr bwMode="auto">
          <a:xfrm>
            <a:off x="5325896" y="3610928"/>
            <a:ext cx="998704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D11CDF-79BF-4441-86C7-2A1239A5E718}"/>
              </a:ext>
            </a:extLst>
          </p:cNvPr>
          <p:cNvCxnSpPr>
            <a:cxnSpLocks/>
          </p:cNvCxnSpPr>
          <p:nvPr/>
        </p:nvCxnSpPr>
        <p:spPr bwMode="auto">
          <a:xfrm>
            <a:off x="5798003" y="3610928"/>
            <a:ext cx="1451852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B79378-90BA-424D-B8CB-8F49362E5F3E}"/>
              </a:ext>
            </a:extLst>
          </p:cNvPr>
          <p:cNvCxnSpPr>
            <a:cxnSpLocks/>
          </p:cNvCxnSpPr>
          <p:nvPr/>
        </p:nvCxnSpPr>
        <p:spPr bwMode="auto">
          <a:xfrm>
            <a:off x="6324600" y="3665694"/>
            <a:ext cx="1964990" cy="903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8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11E46E-0FCA-234D-9EBC-EF7397E24440}"/>
              </a:ext>
            </a:extLst>
          </p:cNvPr>
          <p:cNvSpPr/>
          <p:nvPr/>
        </p:nvSpPr>
        <p:spPr>
          <a:xfrm>
            <a:off x="533400" y="4108320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what we would expect to get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B1DC9D-335F-014D-8E6B-EB824FEA375A}"/>
              </a:ext>
            </a:extLst>
          </p:cNvPr>
          <p:cNvSpPr/>
          <p:nvPr/>
        </p:nvSpPr>
        <p:spPr>
          <a:xfrm>
            <a:off x="566530" y="1524000"/>
            <a:ext cx="7663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5. plot smallest value in our sample of size nine against what we expect to get as the smaller value in a sample of the same size from the standard normal distribution … we do that for all pairs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C89EE-C65A-EE40-BBB3-43A048D4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61950"/>
            <a:ext cx="6350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data &lt;- c(3.89, 4.75, 4.75, 5.20, 5.78, 5.80, 6.33, 7.21, 7.90)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 generate expected from normal distribution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u=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seq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(0.1,0.9,by=0.1)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expected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(u)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print(expected)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[1] -1.2815516 -0.8416212 -0.5244005 -0.2533471  0.0000000  0.2533471  0.5244005</a:t>
            </a: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[8]  0.8416212  1.281551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plot(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expected,data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#or simpler: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04800" y="304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Q-Q plots are great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graphical tools for large sample </a:t>
            </a:r>
            <a:r>
              <a:rPr lang="en-US" b="0" dirty="0">
                <a:latin typeface="Arial" charset="0"/>
                <a:cs typeface="Arial" charset="0"/>
              </a:rPr>
              <a:t>but not </a:t>
            </a:r>
            <a:r>
              <a:rPr lang="en-US" dirty="0">
                <a:solidFill>
                  <a:srgbClr val="FFC000"/>
                </a:solidFill>
                <a:latin typeface="Arial" charset="0"/>
                <a:cs typeface="Arial" charset="0"/>
              </a:rPr>
              <a:t>very useful for small sample size</a:t>
            </a:r>
            <a:r>
              <a:rPr lang="en-US" b="0" dirty="0">
                <a:latin typeface="Arial" charset="0"/>
                <a:cs typeface="Arial" charset="0"/>
              </a:rPr>
              <a:t>, e.g. this is the histogram of the last example: data do not ‘look’ normal, but they are not statistically different than normal.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D82C1-FC53-5A49-A785-1EA4D2B9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4343400" cy="4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 tests </a:t>
            </a:r>
            <a:r>
              <a:rPr lang="en-US" b="0" dirty="0">
                <a:latin typeface="Arial" charset="0"/>
                <a:cs typeface="Arial" charset="0"/>
              </a:rPr>
              <a:t>for normality are more precise since actual probabilities are calculated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/>
              <a:t>so far we looked at </a:t>
            </a:r>
            <a:r>
              <a:rPr lang="en-GB" dirty="0">
                <a:solidFill>
                  <a:srgbClr val="99CC00"/>
                </a:solidFill>
              </a:rPr>
              <a:t>probability density function: </a:t>
            </a:r>
            <a:r>
              <a:rPr lang="en-GB" b="0" dirty="0"/>
              <a:t>represents probability that the variate has the value x</a:t>
            </a:r>
          </a:p>
          <a:p>
            <a:endParaRPr lang="en-GB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another way to look at this is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6DF120-6AD8-B748-8004-841D9D4938C8}"/>
              </a:ext>
            </a:extLst>
          </p:cNvPr>
          <p:cNvSpPr/>
          <p:nvPr/>
        </p:nvSpPr>
        <p:spPr bwMode="auto">
          <a:xfrm>
            <a:off x="5791200" y="2035368"/>
            <a:ext cx="342236" cy="1165031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the data do not come from 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/>
              <a:t>note</a:t>
            </a:r>
            <a:r>
              <a:rPr lang="en-US" sz="2400" b="0" dirty="0">
                <a:solidFill>
                  <a:srgbClr val="99CC00"/>
                </a:solidFill>
              </a:rPr>
              <a:t> </a:t>
            </a:r>
            <a:r>
              <a:rPr lang="en-US" sz="2400" b="0" dirty="0"/>
              <a:t>KS is different than other tests we saw where we looked for a value below a critical level to reject the null, here it is the opposite (the larger the results the less likely is H0 so we reject it)</a:t>
            </a:r>
            <a:endParaRPr lang="en-US" sz="2400" dirty="0"/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test if data is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alternatives to non-parametric tests </a:t>
            </a:r>
            <a:r>
              <a:rPr lang="en-US" b="0" dirty="0">
                <a:latin typeface="Arial" charset="0"/>
                <a:cs typeface="Arial" charset="0"/>
              </a:rPr>
              <a:t>if data not 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other verifications (assumptions</a:t>
            </a:r>
            <a:r>
              <a:rPr lang="en-US" b="0" dirty="0">
                <a:latin typeface="Arial" charset="0"/>
                <a:cs typeface="Arial" charset="0"/>
              </a:rPr>
              <a:t>) we need to do on data prior to doing certain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#sorting a table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sort(y)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(X) #cumulative distribution function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= sort(X) # trick to get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#or easier</a:t>
            </a:r>
          </a:p>
          <a:p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6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 bit 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2"/>
            <a:ext cx="8153400" cy="3077961"/>
            <a:chOff x="371061" y="765332"/>
            <a:chExt cx="8153400" cy="3077961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295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175665A-C39B-E14E-A3A7-1B6D6A73E2CB}"/>
                </a:ext>
              </a:extLst>
            </p:cNvPr>
            <p:cNvSpPr/>
            <p:nvPr/>
          </p:nvSpPr>
          <p:spPr bwMode="auto">
            <a:xfrm>
              <a:off x="3558209" y="874643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2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7697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the total by SS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rejected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ok so we know how to check our data, now what?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46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2E5962E8-A69F-9143-AD1D-EB6C6F58108C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0C56D-8E88-DB4F-A885-09137BC8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2161"/>
            <a:ext cx="35092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4522E-930F-784A-9314-ED519ED6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3657600"/>
            <a:ext cx="2961411" cy="190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85856-60FB-F749-B085-EB8A09E0B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163" y="3804285"/>
            <a:ext cx="3018437" cy="187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09A1E-96A8-414E-8378-B9A9AD4DE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10000"/>
            <a:ext cx="2971800" cy="18697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711025-FB7E-AE4E-84C3-230C434CE784}"/>
              </a:ext>
            </a:extLst>
          </p:cNvPr>
          <p:cNvSpPr/>
          <p:nvPr/>
        </p:nvSpPr>
        <p:spPr>
          <a:xfrm>
            <a:off x="914400" y="3214926"/>
            <a:ext cx="722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square root		         cube root 		     logarithmic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DE518-8A41-714C-86B9-DFF3A8267EE9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1981200" y="2501961"/>
            <a:ext cx="2973825" cy="622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0597-289F-074D-A494-9862EFE1A1A8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0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B551F-23D9-9D4B-8F3A-E63AA1486BE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2555737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sometimes it does not work and rather than trying a complex transformations it id better to use non parametric tests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also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2578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other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346487891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let’s have a look at the 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first we run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71540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8771B-F21C-F543-BCB8-2CB7BC8F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534400" cy="45115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D83838-CC51-0F41-9C4F-0B67D5FFBD0A}"/>
              </a:ext>
            </a:extLst>
          </p:cNvPr>
          <p:cNvSpPr txBox="1">
            <a:spLocks/>
          </p:cNvSpPr>
          <p:nvPr/>
        </p:nvSpPr>
        <p:spPr bwMode="auto">
          <a:xfrm>
            <a:off x="0" y="4953000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unfortunately </a:t>
            </a:r>
            <a:r>
              <a:rPr lang="en-US" sz="3600" dirty="0">
                <a:solidFill>
                  <a:srgbClr val="99CC00"/>
                </a:solidFill>
              </a:rPr>
              <a:t>ANOVAs</a:t>
            </a:r>
            <a:r>
              <a:rPr lang="en-US" sz="3600" b="0" dirty="0">
                <a:solidFill>
                  <a:srgbClr val="FFFFFF"/>
                </a:solidFill>
              </a:rPr>
              <a:t> do not work well in this case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57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not ask 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2429691" y="3944983"/>
                </a:lnTo>
                <a:lnTo>
                  <a:pt x="2795451" y="3474720"/>
                </a:lnTo>
                <a:lnTo>
                  <a:pt x="3004457" y="3161212"/>
                </a:lnTo>
                <a:lnTo>
                  <a:pt x="5930537" y="3135086"/>
                </a:lnTo>
                <a:lnTo>
                  <a:pt x="6061165" y="6714309"/>
                </a:ln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Title 7">
            <a:extLst>
              <a:ext uri="{FF2B5EF4-FFF2-40B4-BE49-F238E27FC236}">
                <a16:creationId xmlns:a16="http://schemas.microsoft.com/office/drawing/2014/main" id="{EF707E4D-7F7F-C246-92E0-2335287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some of them: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Q-Q probability plots</a:t>
            </a:r>
            <a:r>
              <a:rPr lang="en-US" b="0" dirty="0">
                <a:latin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(some others:  W/S test, </a:t>
            </a:r>
            <a:r>
              <a:rPr lang="en-US" b="0" dirty="0" err="1">
                <a:latin typeface="Arial" charset="0"/>
                <a:cs typeface="Arial" charset="0"/>
              </a:rPr>
              <a:t>Jarque-Bera</a:t>
            </a:r>
            <a:r>
              <a:rPr lang="en-US" b="0" dirty="0">
                <a:latin typeface="Arial" charset="0"/>
                <a:cs typeface="Arial" charset="0"/>
              </a:rPr>
              <a:t> test, D’Agostino test)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Quantile Quantile Probability Plots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65571-5427-4845-B72B-6105EE7FC778}"/>
              </a:ext>
            </a:extLst>
          </p:cNvPr>
          <p:cNvSpPr/>
          <p:nvPr/>
        </p:nvSpPr>
        <p:spPr>
          <a:xfrm>
            <a:off x="898626" y="5715000"/>
            <a:ext cx="7536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it is a plot of the quantiles of the first data set against the quantiles of the second data set</a:t>
            </a:r>
          </a:p>
          <a:p>
            <a:endParaRPr lang="en-US" sz="2400" b="0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ED7D08D-BB84-F94D-A720-0E282146C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6"/>
          <a:stretch/>
        </p:blipFill>
        <p:spPr>
          <a:xfrm>
            <a:off x="898626" y="1502229"/>
            <a:ext cx="5038166" cy="42127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6313714" y="2504808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if the two sets come from a population with the same distribution, the points should fall along a line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2662333">
            <a:off x="4704130" y="2712449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AEA16F-0A63-D249-8416-DB2BC484AC9C}"/>
              </a:ext>
            </a:extLst>
          </p:cNvPr>
          <p:cNvSpPr/>
          <p:nvPr/>
        </p:nvSpPr>
        <p:spPr>
          <a:xfrm>
            <a:off x="544286" y="9906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3.89	4.75	6.33	4.75	7.21	5.78	5.80	5.20	7.90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3F142-E518-C44D-8862-B8B36E7A1FC7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27459-3310-CB4A-A9AE-821768397999}"/>
              </a:ext>
            </a:extLst>
          </p:cNvPr>
          <p:cNvGrpSpPr/>
          <p:nvPr/>
        </p:nvGrpSpPr>
        <p:grpSpPr>
          <a:xfrm>
            <a:off x="381000" y="3159649"/>
            <a:ext cx="9372600" cy="1147465"/>
            <a:chOff x="381000" y="3159649"/>
            <a:chExt cx="9372600" cy="11474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2EC4BBD-F697-AE4D-A4AA-E9DBFDD707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CF5122-EDF9-A84A-A62F-3679EE55D577}"/>
                </a:ext>
              </a:extLst>
            </p:cNvPr>
            <p:cNvSpPr/>
            <p:nvPr/>
          </p:nvSpPr>
          <p:spPr>
            <a:xfrm>
              <a:off x="533400" y="3845449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5ABB7C-906E-384F-ADF5-8D6107BECAA4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plot these against appropriate quantile from the standard normal distribution 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… let’s look at this in detail</a:t>
            </a:r>
          </a:p>
        </p:txBody>
      </p:sp>
    </p:spTree>
    <p:extLst>
      <p:ext uri="{BB962C8B-B14F-4D97-AF65-F5344CB8AC3E}">
        <p14:creationId xmlns:p14="http://schemas.microsoft.com/office/powerpoint/2010/main" val="27349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61830</TotalTime>
  <Words>2699</Words>
  <Application>Microsoft Macintosh PowerPoint</Application>
  <PresentationFormat>On-screen Show (4:3)</PresentationFormat>
  <Paragraphs>538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assumptions</vt:lpstr>
      <vt:lpstr>PowerPoint Presentation</vt:lpstr>
      <vt:lpstr>PowerPoint Presentation</vt:lpstr>
      <vt:lpstr>PowerPoint Presentation</vt:lpstr>
      <vt:lpstr>PowerPoint Presentation</vt:lpstr>
      <vt:lpstr>summary</vt:lpstr>
      <vt:lpstr>take away</vt:lpstr>
      <vt:lpstr>next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1079</cp:revision>
  <cp:lastPrinted>2018-11-28T10:11:34Z</cp:lastPrinted>
  <dcterms:created xsi:type="dcterms:W3CDTF">2010-06-22T07:38:57Z</dcterms:created>
  <dcterms:modified xsi:type="dcterms:W3CDTF">2018-12-03T08:52:02Z</dcterms:modified>
</cp:coreProperties>
</file>