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2588" r:id="rId2"/>
    <p:sldId id="2618" r:id="rId3"/>
    <p:sldId id="2552" r:id="rId4"/>
    <p:sldId id="2662" r:id="rId5"/>
    <p:sldId id="2479" r:id="rId6"/>
    <p:sldId id="2480" r:id="rId7"/>
    <p:sldId id="2660" r:id="rId8"/>
    <p:sldId id="2605" r:id="rId9"/>
    <p:sldId id="2483" r:id="rId10"/>
    <p:sldId id="2484" r:id="rId11"/>
    <p:sldId id="2485" r:id="rId12"/>
    <p:sldId id="2486" r:id="rId13"/>
    <p:sldId id="2487" r:id="rId14"/>
    <p:sldId id="2488" r:id="rId15"/>
    <p:sldId id="2489" r:id="rId16"/>
    <p:sldId id="2490" r:id="rId17"/>
    <p:sldId id="2491" r:id="rId18"/>
    <p:sldId id="2592" r:id="rId19"/>
    <p:sldId id="2663" r:id="rId20"/>
    <p:sldId id="2622" r:id="rId21"/>
    <p:sldId id="2686" r:id="rId22"/>
    <p:sldId id="2623" r:id="rId23"/>
    <p:sldId id="2689" r:id="rId24"/>
    <p:sldId id="2690" r:id="rId25"/>
    <p:sldId id="2239" r:id="rId26"/>
    <p:sldId id="2693" r:id="rId27"/>
    <p:sldId id="2695" r:id="rId28"/>
    <p:sldId id="2694" r:id="rId29"/>
    <p:sldId id="2630" r:id="rId30"/>
    <p:sldId id="2697" r:id="rId31"/>
    <p:sldId id="2698" r:id="rId32"/>
    <p:sldId id="2633" r:id="rId33"/>
    <p:sldId id="2699" r:id="rId34"/>
    <p:sldId id="2639" r:id="rId35"/>
    <p:sldId id="2656" r:id="rId36"/>
    <p:sldId id="2641" r:id="rId37"/>
    <p:sldId id="2545" r:id="rId38"/>
    <p:sldId id="2687" r:id="rId39"/>
    <p:sldId id="2471" r:id="rId40"/>
    <p:sldId id="2612" r:id="rId41"/>
    <p:sldId id="2469" r:id="rId42"/>
    <p:sldId id="2380" r:id="rId43"/>
    <p:sldId id="2470" r:id="rId44"/>
    <p:sldId id="2382" r:id="rId45"/>
    <p:sldId id="2383" r:id="rId46"/>
    <p:sldId id="2385" r:id="rId47"/>
    <p:sldId id="2647" r:id="rId48"/>
    <p:sldId id="2648" r:id="rId49"/>
    <p:sldId id="2650" r:id="rId50"/>
    <p:sldId id="2474" r:id="rId51"/>
    <p:sldId id="2544" r:id="rId52"/>
    <p:sldId id="2407" r:id="rId53"/>
    <p:sldId id="2408" r:id="rId54"/>
    <p:sldId id="2585" r:id="rId55"/>
    <p:sldId id="2475" r:id="rId56"/>
    <p:sldId id="2553" r:id="rId57"/>
    <p:sldId id="2476" r:id="rId58"/>
    <p:sldId id="2607" r:id="rId59"/>
    <p:sldId id="2651" r:id="rId60"/>
    <p:sldId id="2526" r:id="rId61"/>
    <p:sldId id="2527" r:id="rId62"/>
    <p:sldId id="2528" r:id="rId63"/>
    <p:sldId id="2608" r:id="rId64"/>
    <p:sldId id="2477" r:id="rId65"/>
    <p:sldId id="2494" r:id="rId66"/>
    <p:sldId id="2716" r:id="rId67"/>
    <p:sldId id="2715" r:id="rId68"/>
    <p:sldId id="2714" r:id="rId69"/>
    <p:sldId id="2717" r:id="rId70"/>
    <p:sldId id="2652" r:id="rId71"/>
    <p:sldId id="2515" r:id="rId72"/>
    <p:sldId id="2516" r:id="rId73"/>
    <p:sldId id="2700" r:id="rId74"/>
    <p:sldId id="2701" r:id="rId75"/>
    <p:sldId id="2518" r:id="rId76"/>
    <p:sldId id="2702" r:id="rId77"/>
    <p:sldId id="2519" r:id="rId78"/>
    <p:sldId id="2704" r:id="rId79"/>
    <p:sldId id="2523" r:id="rId80"/>
    <p:sldId id="2706" r:id="rId81"/>
    <p:sldId id="2705" r:id="rId82"/>
    <p:sldId id="2543" r:id="rId83"/>
    <p:sldId id="2707" r:id="rId84"/>
    <p:sldId id="2708" r:id="rId85"/>
    <p:sldId id="2676" r:id="rId86"/>
    <p:sldId id="2709" r:id="rId87"/>
    <p:sldId id="2710" r:id="rId88"/>
    <p:sldId id="2333" r:id="rId89"/>
    <p:sldId id="2665" r:id="rId90"/>
    <p:sldId id="2337" r:id="rId91"/>
    <p:sldId id="2339" r:id="rId92"/>
    <p:sldId id="2340" r:id="rId93"/>
    <p:sldId id="2664" r:id="rId94"/>
    <p:sldId id="2666" r:id="rId95"/>
    <p:sldId id="2457" r:id="rId96"/>
    <p:sldId id="2462" r:id="rId97"/>
    <p:sldId id="2464" r:id="rId98"/>
    <p:sldId id="2667" r:id="rId99"/>
    <p:sldId id="2669" r:id="rId100"/>
    <p:sldId id="2332" r:id="rId101"/>
    <p:sldId id="2712" r:id="rId102"/>
    <p:sldId id="2672" r:id="rId103"/>
    <p:sldId id="2675" r:id="rId104"/>
    <p:sldId id="2688" r:id="rId105"/>
    <p:sldId id="2659" r:id="rId106"/>
    <p:sldId id="2349" r:id="rId107"/>
    <p:sldId id="2459" r:id="rId10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/>
    <p:restoredTop sz="98885" autoAdjust="0"/>
  </p:normalViewPr>
  <p:slideViewPr>
    <p:cSldViewPr>
      <p:cViewPr varScale="1">
        <p:scale>
          <a:sx n="98" d="100"/>
          <a:sy n="98" d="100"/>
        </p:scale>
        <p:origin x="16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1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5" r:id="rId5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(in 2 parts)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6137364" y="1207930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711053" y="1202122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984B4014-9161-3C45-90D4-21910E5AEEAE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6080023 w 9897979"/>
              <a:gd name="connsiteY23" fmla="*/ 7004950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6080023 w 9897979"/>
              <a:gd name="connsiteY23" fmla="*/ 7004950 h 7347284"/>
              <a:gd name="connsiteX24" fmla="*/ 2648524 w 9897979"/>
              <a:gd name="connsiteY24" fmla="*/ 6965096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849746" y="1435195"/>
                </a:lnTo>
                <a:lnTo>
                  <a:pt x="7705367" y="2534652"/>
                </a:lnTo>
                <a:cubicBezTo>
                  <a:pt x="7509424" y="2504669"/>
                  <a:pt x="7251846" y="2425032"/>
                  <a:pt x="7117539" y="2444703"/>
                </a:cubicBezTo>
                <a:cubicBezTo>
                  <a:pt x="6983232" y="2464374"/>
                  <a:pt x="7379071" y="2590609"/>
                  <a:pt x="6899526" y="2652676"/>
                </a:cubicBezTo>
                <a:lnTo>
                  <a:pt x="7179191" y="2750872"/>
                </a:lnTo>
                <a:lnTo>
                  <a:pt x="7043879" y="3066832"/>
                </a:lnTo>
                <a:lnTo>
                  <a:pt x="6719550" y="3165875"/>
                </a:lnTo>
                <a:lnTo>
                  <a:pt x="6536909" y="3284646"/>
                </a:lnTo>
                <a:lnTo>
                  <a:pt x="6335901" y="3647716"/>
                </a:lnTo>
                <a:lnTo>
                  <a:pt x="6113458" y="3898167"/>
                </a:lnTo>
                <a:lnTo>
                  <a:pt x="6063305" y="5057577"/>
                </a:lnTo>
                <a:cubicBezTo>
                  <a:pt x="6061742" y="5273117"/>
                  <a:pt x="6081586" y="6789410"/>
                  <a:pt x="6080023" y="7004950"/>
                </a:cubicBezTo>
                <a:lnTo>
                  <a:pt x="2648524" y="6965096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95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690336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 best thing to do is to test if your data follow a normal distribution or not first before running the stats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AA8D5D-CB42-8344-AFF4-40C664B16C02}"/>
              </a:ext>
            </a:extLst>
          </p:cNvPr>
          <p:cNvSpPr/>
          <p:nvPr/>
        </p:nvSpPr>
        <p:spPr>
          <a:xfrm>
            <a:off x="3886200" y="3521333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… we will look at this in 2 weeks</a:t>
            </a:r>
            <a:endParaRPr lang="en-US" sz="2400" i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35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  <a:p>
            <a:r>
              <a:rPr lang="en-US" dirty="0"/>
              <a:t>there are many R tutorials online!</a:t>
            </a:r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457200"/>
            <a:ext cx="65259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different type of variables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Understand when to use a t-test, when to use an </a:t>
            </a:r>
            <a:r>
              <a:rPr lang="en-US" sz="2400" b="0" dirty="0" err="1"/>
              <a:t>Anova</a:t>
            </a:r>
            <a:endParaRPr lang="en-US" sz="2400" b="0" dirty="0"/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 scale in questionnaires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when to use non-parametric tests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/COMS10011</a:t>
            </a:r>
            <a:endParaRPr lang="en-US" sz="2400" dirty="0"/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381000" y="2971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end of part 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75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68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 err="1">
                <a:solidFill>
                  <a:srgbClr val="A6A6A6"/>
                </a:solidFill>
                <a:latin typeface="Arial" charset="0"/>
                <a:cs typeface="Arial" charset="0"/>
              </a:rPr>
              <a:t>complexify</a:t>
            </a: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    A       6.60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    B       7.25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    C       1.95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0C56-66A5-7E41-BE10-7FD93815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806"/>
            <a:ext cx="52278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14.753,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34.591,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17.054,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34.971,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  57 	154.8886 	9.056612e-24     	* 0.8445923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0.16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the 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significant differences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F2,57=154.88,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    A 20  6.60 1.1424811 0.2554665 0.5346976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    B 20  7.25 1.1180340 0.2500000 0.5232560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    C 20  1.95 0.8255779 0.1846048 0.3863824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5B08E-2FDD-AD4E-AAA3-049D55F1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17500"/>
            <a:ext cx="8636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we have learned quite a lot so far!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78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in(dependent)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C75CC5-F869-CB46-81D9-352CC622A37A}"/>
              </a:ext>
            </a:extLst>
          </p:cNvPr>
          <p:cNvSpPr/>
          <p:nvPr/>
        </p:nvSpPr>
        <p:spPr>
          <a:xfrm>
            <a:off x="7437282" y="480478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T-test if 2 group</a:t>
            </a:r>
          </a:p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ANOVA if more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8578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ocolate-mai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1852" r="11061" b="32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0657" y="57150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quick chocolate break! you all deserve it!</a:t>
            </a:r>
          </a:p>
        </p:txBody>
      </p:sp>
    </p:spTree>
    <p:extLst>
      <p:ext uri="{BB962C8B-B14F-4D97-AF65-F5344CB8AC3E}">
        <p14:creationId xmlns:p14="http://schemas.microsoft.com/office/powerpoint/2010/main" val="3376201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talk about dependent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550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599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there are many type of dependent variables you can collect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9070E-1D4D-C949-8350-4B2FF383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800"/>
            <a:ext cx="5600700" cy="3098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D187D3-9A1C-D947-81C8-9DF013A97847}"/>
              </a:ext>
            </a:extLst>
          </p:cNvPr>
          <p:cNvSpPr/>
          <p:nvPr/>
        </p:nvSpPr>
        <p:spPr>
          <a:xfrm>
            <a:off x="6096000" y="4546600"/>
            <a:ext cx="12089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e.g. gender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05152-8758-7841-BFEB-51FDE0006056}"/>
              </a:ext>
            </a:extLst>
          </p:cNvPr>
          <p:cNvSpPr/>
          <p:nvPr/>
        </p:nvSpPr>
        <p:spPr>
          <a:xfrm>
            <a:off x="4533900" y="4546600"/>
            <a:ext cx="14991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/>
              <a:t>e.g. academic </a:t>
            </a:r>
          </a:p>
          <a:p>
            <a:pPr algn="ctr"/>
            <a:r>
              <a:rPr lang="en-US" sz="1500" dirty="0"/>
              <a:t>degree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E0ADE-D755-7340-A3E2-2C1391D18266}"/>
              </a:ext>
            </a:extLst>
          </p:cNvPr>
          <p:cNvSpPr/>
          <p:nvPr/>
        </p:nvSpPr>
        <p:spPr>
          <a:xfrm>
            <a:off x="2020302" y="4557643"/>
            <a:ext cx="9637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/>
              <a:t>e.g. 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2D570-02AD-4241-94D6-A93E71645EF7}"/>
              </a:ext>
            </a:extLst>
          </p:cNvPr>
          <p:cNvSpPr/>
          <p:nvPr/>
        </p:nvSpPr>
        <p:spPr>
          <a:xfrm>
            <a:off x="3062395" y="4500434"/>
            <a:ext cx="14334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/>
              <a:t>e.g. number </a:t>
            </a:r>
          </a:p>
          <a:p>
            <a:pPr algn="ctr"/>
            <a:r>
              <a:rPr lang="en-US" sz="1500" dirty="0"/>
              <a:t>of complaints</a:t>
            </a:r>
          </a:p>
        </p:txBody>
      </p:sp>
    </p:spTree>
    <p:extLst>
      <p:ext uri="{BB962C8B-B14F-4D97-AF65-F5344CB8AC3E}">
        <p14:creationId xmlns:p14="http://schemas.microsoft.com/office/powerpoint/2010/main" val="426172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time and error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111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599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an experiment:</a:t>
            </a:r>
          </a:p>
          <a:p>
            <a:r>
              <a:rPr lang="en-US" dirty="0">
                <a:latin typeface="Arial" charset="0"/>
                <a:cs typeface="Arial" charset="0"/>
              </a:rPr>
              <a:t>when you hear letter, press the corresponding keys as fast as possible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penalty for error, participants just slam the keyboard randomly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 we also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  <a:t>need to consider error rate.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r>
              <a:rPr lang="en-US" dirty="0">
                <a:latin typeface="Arial" charset="0"/>
                <a:cs typeface="Arial" charset="0"/>
                <a:sym typeface="Wingdings" charset="0"/>
              </a:rPr>
              <a:t> each trial is effectively a (time, error) pair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really-keyboard-b-ti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5638800" cy="2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83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084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2778125" y="3876675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3390900"/>
            <a:ext cx="2844800" cy="2933700"/>
            <a:chOff x="1447800" y="3390900"/>
            <a:chExt cx="2844800" cy="2933700"/>
          </a:xfrm>
        </p:grpSpPr>
        <p:sp>
          <p:nvSpPr>
            <p:cNvPr id="46098" name="Rectangle 11"/>
            <p:cNvSpPr>
              <a:spLocks noChangeArrowheads="1"/>
            </p:cNvSpPr>
            <p:nvPr/>
          </p:nvSpPr>
          <p:spPr bwMode="auto">
            <a:xfrm>
              <a:off x="1447800" y="3390900"/>
              <a:ext cx="2844800" cy="29337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770188" y="3873500"/>
              <a:ext cx="1031875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99CC00"/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P1</a:t>
              </a:r>
            </a:p>
          </p:txBody>
        </p:sp>
      </p:grp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2397125" y="42576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4114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1" name="TextBox 11"/>
          <p:cNvSpPr txBox="1">
            <a:spLocks noChangeArrowheads="1"/>
          </p:cNvSpPr>
          <p:nvPr/>
        </p:nvSpPr>
        <p:spPr bwMode="auto">
          <a:xfrm>
            <a:off x="4551363" y="2681288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0" y="51816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p2 is worse than any participant in this rectangle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26906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131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6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3810000" y="2286000"/>
            <a:ext cx="3897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task time and error rate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form a </a:t>
            </a:r>
            <a:r>
              <a:rPr lang="en-US" sz="2800" dirty="0">
                <a:solidFill>
                  <a:srgbClr val="99CC00"/>
                </a:solidFill>
              </a:rPr>
              <a:t>trade-off</a:t>
            </a:r>
          </a:p>
        </p:txBody>
      </p:sp>
      <p:sp>
        <p:nvSpPr>
          <p:cNvPr id="48138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8139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3054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4813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47800" y="1371600"/>
            <a:ext cx="1524000" cy="495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4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155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0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3810000" y="533400"/>
            <a:ext cx="507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how to make sure two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conditions </a:t>
            </a:r>
            <a:r>
              <a:rPr lang="en-US" sz="2800" dirty="0">
                <a:solidFill>
                  <a:srgbClr val="99CC00"/>
                </a:solidFill>
              </a:rPr>
              <a:t>can be compared?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618595"/>
            <a:ext cx="4953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CC00"/>
                </a:solidFill>
              </a:rPr>
              <a:t>control error rate</a:t>
            </a:r>
            <a:r>
              <a:rPr lang="en-US" sz="2800" b="0" dirty="0"/>
              <a:t>, e.g. pick an error rate in advance, say 4%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/>
              <a:t>or </a:t>
            </a:r>
            <a:r>
              <a:rPr lang="en-US" sz="2800" dirty="0">
                <a:solidFill>
                  <a:srgbClr val="99CC00"/>
                </a:solidFill>
              </a:rPr>
              <a:t>keep task time constant </a:t>
            </a:r>
            <a:r>
              <a:rPr lang="en-US" sz="2200" b="0" dirty="0"/>
              <a:t>(less common e.g. metronome study [</a:t>
            </a:r>
            <a:r>
              <a:rPr lang="en-US" sz="2200" b="0" dirty="0" err="1"/>
              <a:t>Wobbrock</a:t>
            </a:r>
            <a:r>
              <a:rPr lang="en-US" sz="2200" b="0" dirty="0"/>
              <a:t> &amp; </a:t>
            </a:r>
            <a:r>
              <a:rPr lang="en-US" sz="2200" b="0" dirty="0" err="1"/>
              <a:t>Cutrell</a:t>
            </a:r>
            <a:r>
              <a:rPr lang="en-US" sz="2200" b="0" dirty="0"/>
              <a:t>])</a:t>
            </a:r>
          </a:p>
          <a:p>
            <a:pPr eaLnBrk="1" hangingPunct="1"/>
            <a:endParaRPr lang="en-US" sz="2800" b="0" dirty="0"/>
          </a:p>
          <a:p>
            <a:pPr eaLnBrk="1" hangingPunct="1"/>
            <a:endParaRPr lang="en-US" sz="2800" b="0" dirty="0"/>
          </a:p>
        </p:txBody>
      </p:sp>
      <p:cxnSp>
        <p:nvCxnSpPr>
          <p:cNvPr id="14" name="Straight Connector 14"/>
          <p:cNvCxnSpPr>
            <a:cxnSpLocks noChangeShapeType="1"/>
          </p:cNvCxnSpPr>
          <p:nvPr/>
        </p:nvCxnSpPr>
        <p:spPr bwMode="auto">
          <a:xfrm flipH="1">
            <a:off x="2970214" y="1143002"/>
            <a:ext cx="1586" cy="5411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743200" y="773668"/>
            <a:ext cx="518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8315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opinions/surveys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680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 err="1">
                <a:solidFill>
                  <a:srgbClr val="99CC00"/>
                </a:solidFill>
              </a:rPr>
              <a:t>Likert</a:t>
            </a:r>
            <a:r>
              <a:rPr lang="en-US" sz="3400" dirty="0">
                <a:solidFill>
                  <a:srgbClr val="99CC00"/>
                </a:solidFill>
              </a:rPr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33007646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56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26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with ordinal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they tend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some categorical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</a:t>
            </a:r>
            <a:r>
              <a:rPr lang="en-US" sz="2400" b="0" kern="0" dirty="0" err="1">
                <a:latin typeface="Arial"/>
                <a:cs typeface="Arial"/>
              </a:rPr>
              <a:t>Likert</a:t>
            </a:r>
            <a:r>
              <a:rPr lang="en-US" sz="2400" b="0" kern="0" dirty="0">
                <a:latin typeface="Arial"/>
                <a:cs typeface="Arial"/>
              </a:rPr>
              <a:t> scale surveys)</a:t>
            </a:r>
          </a:p>
        </p:txBody>
      </p:sp>
    </p:spTree>
    <p:extLst>
      <p:ext uri="{BB962C8B-B14F-4D97-AF65-F5344CB8AC3E}">
        <p14:creationId xmlns:p14="http://schemas.microsoft.com/office/powerpoint/2010/main" val="21249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bad news: 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587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with ordinal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they tend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some categorical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Likert scale surveys)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434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60266</TotalTime>
  <Words>3625</Words>
  <Application>Microsoft Macintosh PowerPoint</Application>
  <PresentationFormat>On-screen Show (4:3)</PresentationFormat>
  <Paragraphs>827</Paragraphs>
  <Slides>107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ＭＳ Ｐゴシック</vt:lpstr>
      <vt:lpstr>Arial</vt:lpstr>
      <vt:lpstr>Courier</vt:lpstr>
      <vt:lpstr>Helvetica Neue Light</vt:lpstr>
      <vt:lpstr>Segoe UI</vt:lpstr>
      <vt:lpstr>Verdana</vt:lpstr>
      <vt:lpstr>Wingdings</vt:lpstr>
      <vt:lpstr>Default Design</vt:lpstr>
      <vt:lpstr>PowerPoint Presentation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end of part one</vt:lpstr>
      <vt:lpstr>PowerPoint Presentation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we have learned quite a lot so far!</vt:lpstr>
      <vt:lpstr>PowerPoint Presentation</vt:lpstr>
      <vt:lpstr>PowerPoint Presentation</vt:lpstr>
      <vt:lpstr>let’s talk about dependent variables</vt:lpstr>
      <vt:lpstr>PowerPoint Presentation</vt:lpstr>
      <vt:lpstr>time and error as dependent variables …</vt:lpstr>
      <vt:lpstr>PowerPoint Presentation</vt:lpstr>
      <vt:lpstr>PowerPoint Presentation</vt:lpstr>
      <vt:lpstr>PowerPoint Presentation</vt:lpstr>
      <vt:lpstr>PowerPoint Presentation</vt:lpstr>
      <vt:lpstr>opinions/surveys as dependent variables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1458</cp:revision>
  <cp:lastPrinted>2015-10-12T10:51:56Z</cp:lastPrinted>
  <dcterms:created xsi:type="dcterms:W3CDTF">2010-06-22T07:38:57Z</dcterms:created>
  <dcterms:modified xsi:type="dcterms:W3CDTF">2018-11-14T12:02:43Z</dcterms:modified>
</cp:coreProperties>
</file>