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sldIdLst>
    <p:sldId id="2588" r:id="rId2"/>
    <p:sldId id="2735" r:id="rId3"/>
    <p:sldId id="2618" r:id="rId4"/>
    <p:sldId id="2552" r:id="rId5"/>
    <p:sldId id="2662" r:id="rId6"/>
    <p:sldId id="2479" r:id="rId7"/>
    <p:sldId id="2480" r:id="rId8"/>
    <p:sldId id="2660" r:id="rId9"/>
    <p:sldId id="2605" r:id="rId10"/>
    <p:sldId id="2483" r:id="rId11"/>
    <p:sldId id="2484" r:id="rId12"/>
    <p:sldId id="2485" r:id="rId13"/>
    <p:sldId id="2486" r:id="rId14"/>
    <p:sldId id="2487" r:id="rId15"/>
    <p:sldId id="2488" r:id="rId16"/>
    <p:sldId id="2489" r:id="rId17"/>
    <p:sldId id="2490" r:id="rId18"/>
    <p:sldId id="2491" r:id="rId19"/>
    <p:sldId id="2592" r:id="rId20"/>
    <p:sldId id="2663" r:id="rId21"/>
    <p:sldId id="2622" r:id="rId22"/>
    <p:sldId id="2686" r:id="rId23"/>
    <p:sldId id="2623" r:id="rId24"/>
    <p:sldId id="2689" r:id="rId25"/>
    <p:sldId id="2690" r:id="rId26"/>
    <p:sldId id="2239" r:id="rId27"/>
    <p:sldId id="2693" r:id="rId28"/>
    <p:sldId id="2695" r:id="rId29"/>
    <p:sldId id="2694" r:id="rId30"/>
    <p:sldId id="2630" r:id="rId31"/>
    <p:sldId id="2697" r:id="rId32"/>
    <p:sldId id="2698" r:id="rId33"/>
    <p:sldId id="2633" r:id="rId34"/>
    <p:sldId id="2699" r:id="rId35"/>
    <p:sldId id="2639" r:id="rId36"/>
    <p:sldId id="2656" r:id="rId37"/>
    <p:sldId id="2641" r:id="rId38"/>
    <p:sldId id="2545" r:id="rId39"/>
    <p:sldId id="2687" r:id="rId40"/>
    <p:sldId id="2471" r:id="rId41"/>
    <p:sldId id="2612" r:id="rId42"/>
    <p:sldId id="2469" r:id="rId43"/>
    <p:sldId id="2380" r:id="rId44"/>
    <p:sldId id="2470" r:id="rId45"/>
    <p:sldId id="2382" r:id="rId46"/>
    <p:sldId id="2383" r:id="rId47"/>
    <p:sldId id="2385" r:id="rId48"/>
    <p:sldId id="2647" r:id="rId49"/>
    <p:sldId id="2648" r:id="rId50"/>
    <p:sldId id="2650" r:id="rId51"/>
    <p:sldId id="2474" r:id="rId52"/>
    <p:sldId id="2544" r:id="rId53"/>
    <p:sldId id="2407" r:id="rId54"/>
    <p:sldId id="2408" r:id="rId55"/>
    <p:sldId id="2585" r:id="rId56"/>
    <p:sldId id="2475" r:id="rId57"/>
    <p:sldId id="2553" r:id="rId58"/>
    <p:sldId id="2476" r:id="rId59"/>
    <p:sldId id="2607" r:id="rId60"/>
    <p:sldId id="2651" r:id="rId61"/>
    <p:sldId id="2526" r:id="rId62"/>
    <p:sldId id="2527" r:id="rId63"/>
    <p:sldId id="2528" r:id="rId64"/>
    <p:sldId id="2608" r:id="rId65"/>
    <p:sldId id="2477" r:id="rId66"/>
    <p:sldId id="2494" r:id="rId67"/>
    <p:sldId id="2716" r:id="rId68"/>
    <p:sldId id="2715" r:id="rId69"/>
    <p:sldId id="2714" r:id="rId70"/>
    <p:sldId id="2717" r:id="rId71"/>
    <p:sldId id="2736" r:id="rId72"/>
    <p:sldId id="2740" r:id="rId73"/>
    <p:sldId id="2739" r:id="rId74"/>
    <p:sldId id="2738" r:id="rId75"/>
    <p:sldId id="2652" r:id="rId76"/>
    <p:sldId id="2515" r:id="rId77"/>
    <p:sldId id="2516" r:id="rId78"/>
    <p:sldId id="2700" r:id="rId79"/>
    <p:sldId id="2701" r:id="rId80"/>
    <p:sldId id="2518" r:id="rId81"/>
    <p:sldId id="2702" r:id="rId82"/>
    <p:sldId id="2519" r:id="rId83"/>
    <p:sldId id="2312" r:id="rId84"/>
    <p:sldId id="2704" r:id="rId85"/>
    <p:sldId id="2523" r:id="rId86"/>
    <p:sldId id="2706" r:id="rId87"/>
    <p:sldId id="2705" r:id="rId88"/>
    <p:sldId id="2543" r:id="rId89"/>
    <p:sldId id="2707" r:id="rId90"/>
    <p:sldId id="2708" r:id="rId91"/>
    <p:sldId id="2709" r:id="rId92"/>
    <p:sldId id="2718" r:id="rId93"/>
    <p:sldId id="2719" r:id="rId94"/>
    <p:sldId id="2721" r:id="rId95"/>
    <p:sldId id="2722" r:id="rId96"/>
    <p:sldId id="2333" r:id="rId97"/>
    <p:sldId id="2665" r:id="rId98"/>
    <p:sldId id="2337" r:id="rId99"/>
    <p:sldId id="2339" r:id="rId100"/>
    <p:sldId id="2340" r:id="rId101"/>
    <p:sldId id="2664" r:id="rId102"/>
    <p:sldId id="2723" r:id="rId103"/>
    <p:sldId id="2724" r:id="rId104"/>
    <p:sldId id="2725" r:id="rId105"/>
    <p:sldId id="2726" r:id="rId106"/>
    <p:sldId id="2727" r:id="rId107"/>
    <p:sldId id="2728" r:id="rId108"/>
    <p:sldId id="2733" r:id="rId109"/>
    <p:sldId id="2729" r:id="rId110"/>
    <p:sldId id="2666" r:id="rId111"/>
    <p:sldId id="2457" r:id="rId112"/>
    <p:sldId id="2462" r:id="rId113"/>
    <p:sldId id="2730" r:id="rId114"/>
    <p:sldId id="2464" r:id="rId115"/>
    <p:sldId id="2667" r:id="rId116"/>
    <p:sldId id="2669" r:id="rId117"/>
    <p:sldId id="2732" r:id="rId118"/>
    <p:sldId id="2731" r:id="rId119"/>
    <p:sldId id="2737" r:id="rId120"/>
    <p:sldId id="2672" r:id="rId121"/>
    <p:sldId id="2675" r:id="rId122"/>
    <p:sldId id="2688" r:id="rId123"/>
    <p:sldId id="2659" r:id="rId124"/>
    <p:sldId id="2349" r:id="rId125"/>
    <p:sldId id="2459" r:id="rId1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86"/>
    <p:restoredTop sz="98885" autoAdjust="0"/>
  </p:normalViewPr>
  <p:slideViewPr>
    <p:cSldViewPr>
      <p:cViewPr varScale="1">
        <p:scale>
          <a:sx n="66" d="100"/>
          <a:sy n="66" d="100"/>
        </p:scale>
        <p:origin x="48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1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5" r:id="rId5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gif"/><Relationship Id="rId4" Type="http://schemas.openxmlformats.org/officeDocument/2006/relationships/image" Target="../media/image19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(in 2 parts)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47800" y="1371600"/>
            <a:ext cx="1524000" cy="495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4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0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3810000" y="533400"/>
            <a:ext cx="507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how to make sure two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conditions </a:t>
            </a:r>
            <a:r>
              <a:rPr lang="en-US" sz="2800" dirty="0">
                <a:solidFill>
                  <a:srgbClr val="99CC00"/>
                </a:solidFill>
              </a:rPr>
              <a:t>can be compared?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618595"/>
            <a:ext cx="4953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CC00"/>
                </a:solidFill>
              </a:rPr>
              <a:t>control error rate</a:t>
            </a:r>
            <a:r>
              <a:rPr lang="en-US" sz="2800" b="0" dirty="0"/>
              <a:t>, e.g. pick an error rate in advance, say 4%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/>
              <a:t>or </a:t>
            </a:r>
            <a:r>
              <a:rPr lang="en-US" sz="2800" dirty="0">
                <a:solidFill>
                  <a:srgbClr val="99CC00"/>
                </a:solidFill>
              </a:rPr>
              <a:t>keep task time constant </a:t>
            </a:r>
            <a:r>
              <a:rPr lang="en-US" sz="2200" b="0" dirty="0"/>
              <a:t>(less common e.g. metronome study [</a:t>
            </a:r>
            <a:r>
              <a:rPr lang="en-US" sz="2200" b="0" dirty="0" err="1"/>
              <a:t>Wobbrock</a:t>
            </a:r>
            <a:r>
              <a:rPr lang="en-US" sz="2200" b="0" dirty="0"/>
              <a:t> &amp; </a:t>
            </a:r>
            <a:r>
              <a:rPr lang="en-US" sz="2200" b="0" dirty="0" err="1"/>
              <a:t>Cutrell</a:t>
            </a:r>
            <a:r>
              <a:rPr lang="en-US" sz="2200" b="0" dirty="0"/>
              <a:t>])</a:t>
            </a:r>
          </a:p>
          <a:p>
            <a:pPr eaLnBrk="1" hangingPunct="1"/>
            <a:endParaRPr lang="en-US" sz="2800" b="0" dirty="0"/>
          </a:p>
          <a:p>
            <a:pPr eaLnBrk="1" hangingPunct="1"/>
            <a:endParaRPr lang="en-US" sz="2800" b="0" dirty="0"/>
          </a:p>
        </p:txBody>
      </p:sp>
      <p:cxnSp>
        <p:nvCxnSpPr>
          <p:cNvPr id="14" name="Straight Connector 14"/>
          <p:cNvCxnSpPr>
            <a:cxnSpLocks noChangeShapeType="1"/>
          </p:cNvCxnSpPr>
          <p:nvPr/>
        </p:nvCxnSpPr>
        <p:spPr bwMode="auto">
          <a:xfrm flipH="1">
            <a:off x="2970214" y="1143002"/>
            <a:ext cx="1586" cy="5411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743200" y="773668"/>
            <a:ext cx="518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8315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questionnaires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6805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the</a:t>
            </a:r>
          </a:p>
          <a:p>
            <a:r>
              <a:rPr lang="en-US" altLang="en-US" b="0" kern="0" dirty="0"/>
              <a:t>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0820513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6403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2297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882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667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39874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3272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20548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>
                <a:solidFill>
                  <a:srgbClr val="99CC00"/>
                </a:solidFill>
              </a:rPr>
              <a:t>Likert Scale </a:t>
            </a:r>
            <a:r>
              <a:rPr lang="en-US" sz="3400" b="0" dirty="0">
                <a:solidFill>
                  <a:schemeClr val="bg1"/>
                </a:solidFill>
              </a:rPr>
              <a:t>= ordinal but treated as </a:t>
            </a:r>
            <a:r>
              <a:rPr lang="en-US" sz="3400" dirty="0">
                <a:solidFill>
                  <a:srgbClr val="99CC00"/>
                </a:solidFill>
              </a:rPr>
              <a:t>continuous variable </a:t>
            </a:r>
          </a:p>
        </p:txBody>
      </p:sp>
    </p:spTree>
    <p:extLst>
      <p:ext uri="{BB962C8B-B14F-4D97-AF65-F5344CB8AC3E}">
        <p14:creationId xmlns:p14="http://schemas.microsoft.com/office/powerpoint/2010/main" val="3300764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56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26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4495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so there are many type of data and so what?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6165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with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</a:t>
            </a:r>
            <a:r>
              <a:rPr lang="en-US" sz="2400" b="0" kern="0" dirty="0" err="1">
                <a:latin typeface="Arial"/>
                <a:cs typeface="Arial"/>
              </a:rPr>
              <a:t>Likert</a:t>
            </a:r>
            <a:r>
              <a:rPr lang="en-US" sz="2400" b="0" kern="0" dirty="0">
                <a:latin typeface="Arial"/>
                <a:cs typeface="Arial"/>
              </a:rPr>
              <a:t> scale surveys)</a:t>
            </a:r>
          </a:p>
        </p:txBody>
      </p:sp>
    </p:spTree>
    <p:extLst>
      <p:ext uri="{BB962C8B-B14F-4D97-AF65-F5344CB8AC3E}">
        <p14:creationId xmlns:p14="http://schemas.microsoft.com/office/powerpoint/2010/main" val="21249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bad news: 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587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Likert scale surveys)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434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34935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B03ABF-E18E-4F44-B56B-B9D528857B8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388E755-D74A-074B-BD1D-A7F1B06A45B2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72979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077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EB03ABF-E18E-4F44-B56B-B9D528857B84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388E755-D74A-074B-BD1D-A7F1B06A45B2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72979" y="-457200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7063305 w 9897979"/>
              <a:gd name="connsiteY16" fmla="*/ 2788937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4549083 w 9897979"/>
              <a:gd name="connsiteY19" fmla="*/ 3178629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4678534 w 9897979"/>
              <a:gd name="connsiteY20" fmla="*/ 3573561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880528 w 9897979"/>
              <a:gd name="connsiteY22" fmla="*/ 6995214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7198968 w 9897979"/>
              <a:gd name="connsiteY15" fmla="*/ 2672132 h 7347284"/>
              <a:gd name="connsiteX16" fmla="*/ 7063305 w 9897979"/>
              <a:gd name="connsiteY16" fmla="*/ 2788937 h 7347284"/>
              <a:gd name="connsiteX17" fmla="*/ 6424692 w 9897979"/>
              <a:gd name="connsiteY17" fmla="*/ 3294093 h 7347284"/>
              <a:gd name="connsiteX18" fmla="*/ 6273488 w 9897979"/>
              <a:gd name="connsiteY18" fmla="*/ 3620396 h 7347284"/>
              <a:gd name="connsiteX19" fmla="*/ 6066598 w 9897979"/>
              <a:gd name="connsiteY19" fmla="*/ 4112484 h 7347284"/>
              <a:gd name="connsiteX20" fmla="*/ 6118227 w 9897979"/>
              <a:gd name="connsiteY20" fmla="*/ 6550225 h 7347284"/>
              <a:gd name="connsiteX21" fmla="*/ 6187332 w 9897979"/>
              <a:gd name="connsiteY21" fmla="*/ 7071923 h 7347284"/>
              <a:gd name="connsiteX22" fmla="*/ 2880528 w 9897979"/>
              <a:gd name="connsiteY22" fmla="*/ 6995214 h 7347284"/>
              <a:gd name="connsiteX23" fmla="*/ 2607953 w 9897979"/>
              <a:gd name="connsiteY23" fmla="*/ 7161438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201939" y="2421790"/>
                  <a:pt x="7117539" y="2444703"/>
                </a:cubicBezTo>
                <a:cubicBezTo>
                  <a:pt x="7033139" y="2467616"/>
                  <a:pt x="7678513" y="2610065"/>
                  <a:pt x="7198968" y="2672132"/>
                </a:cubicBezTo>
                <a:lnTo>
                  <a:pt x="7063305" y="2788937"/>
                </a:lnTo>
                <a:lnTo>
                  <a:pt x="6424692" y="3294093"/>
                </a:lnTo>
                <a:lnTo>
                  <a:pt x="6273488" y="3620396"/>
                </a:lnTo>
                <a:lnTo>
                  <a:pt x="6066598" y="4112484"/>
                </a:lnTo>
                <a:lnTo>
                  <a:pt x="6118227" y="6550225"/>
                </a:lnTo>
                <a:lnTo>
                  <a:pt x="6187332" y="7071923"/>
                </a:lnTo>
                <a:lnTo>
                  <a:pt x="2880528" y="6995214"/>
                </a:lnTo>
                <a:cubicBezTo>
                  <a:pt x="2878965" y="7210754"/>
                  <a:pt x="2609516" y="6945898"/>
                  <a:pt x="2607953" y="7161438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1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690336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 best thing to do is to test if your data follow a normal distribution or not first before running the stats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AA8D5D-CB42-8344-AFF4-40C664B16C02}"/>
              </a:ext>
            </a:extLst>
          </p:cNvPr>
          <p:cNvSpPr/>
          <p:nvPr/>
        </p:nvSpPr>
        <p:spPr>
          <a:xfrm>
            <a:off x="3581400" y="4495800"/>
            <a:ext cx="557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… we will look at this in two lectures</a:t>
            </a:r>
            <a:endParaRPr lang="en-US" sz="2400" i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35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  <a:p>
            <a:r>
              <a:rPr lang="en-US" dirty="0"/>
              <a:t>there are many R tutorials online!</a:t>
            </a:r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457200"/>
            <a:ext cx="65259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different types of variables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Understand when to use a t-test, when to use an </a:t>
            </a:r>
            <a:r>
              <a:rPr lang="en-US" sz="2400" b="0" dirty="0" err="1"/>
              <a:t>Anova</a:t>
            </a:r>
            <a:endParaRPr lang="en-US" sz="2400" b="0" dirty="0"/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 scale in questionnaires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when to use non-parametric tests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19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/COMS10011</a:t>
            </a:r>
            <a:endParaRPr lang="en-US" sz="2400" dirty="0"/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381000" y="2971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end of part 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682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561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(in 2 parts)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9510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003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P&gt;0.05. We did not find evidences of statistically differences between the two groups chocolate vs. no chocolate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06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complexify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    A       6.60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    B       7.25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    C       1.95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0C56-66A5-7E41-BE10-7FD93815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806"/>
            <a:ext cx="52278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14.753,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34.591,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17.054,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34.971,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54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  57 	154.8886 	9.056612e-24     	* 0.8445923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0.16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F2,57=154.88,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    A 20  6.60 1.1424811 0.2554665 0.5346976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    B 20  7.25 1.1180340 0.2500000 0.5232560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    C 20  1.95 0.8255779 0.1846048 0.3863824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5B08E-2FDD-AD4E-AAA3-049D55F1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17500"/>
            <a:ext cx="8636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we have learned quite a lot so far!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7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in(dependent)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C75CC5-F869-CB46-81D9-352CC622A37A}"/>
              </a:ext>
            </a:extLst>
          </p:cNvPr>
          <p:cNvSpPr/>
          <p:nvPr/>
        </p:nvSpPr>
        <p:spPr>
          <a:xfrm>
            <a:off x="7437282" y="480478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T-test if 2 group</a:t>
            </a:r>
          </a:p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ANOVA if more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8578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talk about dependent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550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3C5A2-38A7-D54B-AAAC-C0A58970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74700"/>
            <a:ext cx="8661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35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F8C65-FBEB-1948-AC93-C2DA02C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81050"/>
            <a:ext cx="8686800" cy="5295900"/>
          </a:xfrm>
          <a:prstGeom prst="rect">
            <a:avLst/>
          </a:prstGeom>
        </p:spPr>
      </p:pic>
      <p:pic>
        <p:nvPicPr>
          <p:cNvPr id="5" name="Picture 2" descr="http://teamxtremebeastmode.com/wp-content/uploads/2012/09/measuring-tape.jpg">
            <a:extLst>
              <a:ext uri="{FF2B5EF4-FFF2-40B4-BE49-F238E27FC236}">
                <a16:creationId xmlns:a16="http://schemas.microsoft.com/office/drawing/2014/main" id="{62055B5C-E6AE-424D-907B-3B8A6BD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" y="4953000"/>
            <a:ext cx="926848" cy="9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plasticjungle.com/blog/wp-content/uploads/2012/02/podium.jpg">
            <a:extLst>
              <a:ext uri="{FF2B5EF4-FFF2-40B4-BE49-F238E27FC236}">
                <a16:creationId xmlns:a16="http://schemas.microsoft.com/office/drawing/2014/main" id="{956DD305-E07A-A942-9AD5-8DCFD680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1491761" cy="1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albaceteguia.com/wp-content/group-of-children-clip-art-free-699.gif">
            <a:extLst>
              <a:ext uri="{FF2B5EF4-FFF2-40B4-BE49-F238E27FC236}">
                <a16:creationId xmlns:a16="http://schemas.microsoft.com/office/drawing/2014/main" id="{9E9175C0-D101-6646-804E-760ED4C2F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9"/>
          <a:stretch/>
        </p:blipFill>
        <p:spPr bwMode="auto">
          <a:xfrm>
            <a:off x="2354034" y="4986990"/>
            <a:ext cx="2332266" cy="8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onlinepetcart.com.au/images/Cat_and_Dog.jpg">
            <a:extLst>
              <a:ext uri="{FF2B5EF4-FFF2-40B4-BE49-F238E27FC236}">
                <a16:creationId xmlns:a16="http://schemas.microsoft.com/office/drawing/2014/main" id="{EB046035-751D-7B40-9BE2-0DBA1FB3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65" y="4899951"/>
            <a:ext cx="1276350" cy="111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50786"/>
              </p:ext>
            </p:extLst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77626"/>
              </p:ext>
            </p:extLst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1079"/>
              </p:ext>
            </p:extLst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60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239E849-D981-5744-8D40-57CBCEACD9D6}"/>
              </a:ext>
            </a:extLst>
          </p:cNvPr>
          <p:cNvSpPr/>
          <p:nvPr/>
        </p:nvSpPr>
        <p:spPr>
          <a:xfrm>
            <a:off x="5330371" y="987752"/>
            <a:ext cx="206102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Nominal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17A08-4E8A-BF40-8805-71CD9D1CA7C7}"/>
              </a:ext>
            </a:extLst>
          </p:cNvPr>
          <p:cNvSpPr/>
          <p:nvPr/>
        </p:nvSpPr>
        <p:spPr>
          <a:xfrm>
            <a:off x="3931596" y="2789024"/>
            <a:ext cx="2540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Binary/ Nominal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AFC25-CDC4-4B49-AFE4-1328A6F95840}"/>
              </a:ext>
            </a:extLst>
          </p:cNvPr>
          <p:cNvSpPr/>
          <p:nvPr/>
        </p:nvSpPr>
        <p:spPr>
          <a:xfrm>
            <a:off x="6925466" y="4162696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0277F-1569-F34D-9702-94FB7F83A613}"/>
              </a:ext>
            </a:extLst>
          </p:cNvPr>
          <p:cNvSpPr/>
          <p:nvPr/>
        </p:nvSpPr>
        <p:spPr>
          <a:xfrm>
            <a:off x="6417630" y="5450120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4247529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time and error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1115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599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an experiment:</a:t>
            </a:r>
          </a:p>
          <a:p>
            <a:r>
              <a:rPr lang="en-US" dirty="0">
                <a:latin typeface="Arial" charset="0"/>
                <a:cs typeface="Arial" charset="0"/>
              </a:rPr>
              <a:t>when you hear letter, press the corresponding keys as fast as possible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penalty for error, participants just slam the keyboard randomly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 we also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  <a:t>need to consider error rate.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r>
              <a:rPr lang="en-US" dirty="0">
                <a:latin typeface="Arial" charset="0"/>
                <a:cs typeface="Arial" charset="0"/>
                <a:sym typeface="Wingdings" charset="0"/>
              </a:rPr>
              <a:t> each trial is effectively a (time, error) pair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really-keyboard-b-ti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5638800" cy="2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83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84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2778125" y="3876675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3390900"/>
            <a:ext cx="2844800" cy="2933700"/>
            <a:chOff x="1447800" y="3390900"/>
            <a:chExt cx="2844800" cy="2933700"/>
          </a:xfrm>
        </p:grpSpPr>
        <p:sp>
          <p:nvSpPr>
            <p:cNvPr id="46098" name="Rectangle 11"/>
            <p:cNvSpPr>
              <a:spLocks noChangeArrowheads="1"/>
            </p:cNvSpPr>
            <p:nvPr/>
          </p:nvSpPr>
          <p:spPr bwMode="auto">
            <a:xfrm>
              <a:off x="1447800" y="3390900"/>
              <a:ext cx="2844800" cy="29337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770188" y="3873500"/>
              <a:ext cx="1031875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99CC00"/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P1</a:t>
              </a:r>
            </a:p>
          </p:txBody>
        </p:sp>
      </p:grp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2397125" y="42576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4114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1" name="TextBox 11"/>
          <p:cNvSpPr txBox="1">
            <a:spLocks noChangeArrowheads="1"/>
          </p:cNvSpPr>
          <p:nvPr/>
        </p:nvSpPr>
        <p:spPr bwMode="auto">
          <a:xfrm>
            <a:off x="4551363" y="2681288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0" y="51816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p2 is worse than any participant in this rectangle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26906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1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6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3810000" y="2286000"/>
            <a:ext cx="3897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task time and error rate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form a </a:t>
            </a:r>
            <a:r>
              <a:rPr lang="en-US" sz="2800" dirty="0">
                <a:solidFill>
                  <a:srgbClr val="99CC00"/>
                </a:solidFill>
              </a:rPr>
              <a:t>trade-off</a:t>
            </a:r>
          </a:p>
        </p:txBody>
      </p:sp>
      <p:sp>
        <p:nvSpPr>
          <p:cNvPr id="48138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8139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3054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4813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60415</TotalTime>
  <Words>4446</Words>
  <Application>Microsoft Macintosh PowerPoint</Application>
  <PresentationFormat>On-screen Show (4:3)</PresentationFormat>
  <Paragraphs>1053</Paragraphs>
  <Slides>125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ＭＳ Ｐゴシック</vt:lpstr>
      <vt:lpstr>Arial</vt:lpstr>
      <vt:lpstr>Courier</vt:lpstr>
      <vt:lpstr>Helvetica Neue Light</vt:lpstr>
      <vt:lpstr>Lucida Sans Unicode</vt:lpstr>
      <vt:lpstr>Segoe UI</vt:lpstr>
      <vt:lpstr>Verdana</vt:lpstr>
      <vt:lpstr>Wingdings</vt:lpstr>
      <vt:lpstr>Default Design</vt:lpstr>
      <vt:lpstr>PowerPoint Presentation</vt:lpstr>
      <vt:lpstr>Part 1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end of part one</vt:lpstr>
      <vt:lpstr>PowerPoint Presentation</vt:lpstr>
      <vt:lpstr>Part 2</vt:lpstr>
      <vt:lpstr>PowerPoint Presentation</vt:lpstr>
      <vt:lpstr>PowerPoint Presentation</vt:lpstr>
      <vt:lpstr>PowerPoint Presentation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we have learned quite a lot so far!</vt:lpstr>
      <vt:lpstr>PowerPoint Presentation</vt:lpstr>
      <vt:lpstr>let’s talk about dependent variables</vt:lpstr>
      <vt:lpstr>PowerPoint Presentation</vt:lpstr>
      <vt:lpstr>PowerPoint Presentation</vt:lpstr>
      <vt:lpstr>PowerPoint Presentation</vt:lpstr>
      <vt:lpstr>PowerPoint Presentation</vt:lpstr>
      <vt:lpstr>time and error as dependent variables …</vt:lpstr>
      <vt:lpstr>PowerPoint Presentation</vt:lpstr>
      <vt:lpstr>PowerPoint Presentation</vt:lpstr>
      <vt:lpstr>PowerPoint Presentation</vt:lpstr>
      <vt:lpstr>PowerPoint Presentation</vt:lpstr>
      <vt:lpstr>questionnaires as dependent variables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so there are many type of data and so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1481</cp:revision>
  <cp:lastPrinted>2018-11-21T09:40:17Z</cp:lastPrinted>
  <dcterms:created xsi:type="dcterms:W3CDTF">2010-06-22T07:38:57Z</dcterms:created>
  <dcterms:modified xsi:type="dcterms:W3CDTF">2018-11-26T13:02:36Z</dcterms:modified>
</cp:coreProperties>
</file>