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1701" r:id="rId2"/>
    <p:sldId id="2246" r:id="rId3"/>
    <p:sldId id="2332" r:id="rId4"/>
    <p:sldId id="2179" r:id="rId5"/>
    <p:sldId id="2180" r:id="rId6"/>
    <p:sldId id="2181" r:id="rId7"/>
    <p:sldId id="2182" r:id="rId8"/>
    <p:sldId id="2183" r:id="rId9"/>
    <p:sldId id="2184" r:id="rId10"/>
    <p:sldId id="2185" r:id="rId11"/>
    <p:sldId id="2186" r:id="rId12"/>
    <p:sldId id="2187" r:id="rId13"/>
    <p:sldId id="2212" r:id="rId14"/>
    <p:sldId id="2197" r:id="rId15"/>
    <p:sldId id="2198" r:id="rId16"/>
    <p:sldId id="2199" r:id="rId17"/>
    <p:sldId id="2200" r:id="rId18"/>
    <p:sldId id="2201" r:id="rId19"/>
    <p:sldId id="2202" r:id="rId20"/>
    <p:sldId id="2203" r:id="rId21"/>
    <p:sldId id="2204" r:id="rId22"/>
    <p:sldId id="2205" r:id="rId23"/>
    <p:sldId id="2206" r:id="rId24"/>
    <p:sldId id="2207" r:id="rId25"/>
    <p:sldId id="2208" r:id="rId26"/>
    <p:sldId id="2209" r:id="rId27"/>
    <p:sldId id="2300" r:id="rId28"/>
    <p:sldId id="2287" r:id="rId29"/>
    <p:sldId id="2286" r:id="rId30"/>
    <p:sldId id="2229" r:id="rId31"/>
    <p:sldId id="2232" r:id="rId32"/>
    <p:sldId id="2233" r:id="rId33"/>
    <p:sldId id="2291" r:id="rId34"/>
    <p:sldId id="2234" r:id="rId35"/>
    <p:sldId id="2235" r:id="rId36"/>
    <p:sldId id="2243" r:id="rId37"/>
    <p:sldId id="2289" r:id="rId38"/>
    <p:sldId id="2290" r:id="rId39"/>
    <p:sldId id="2245" r:id="rId40"/>
    <p:sldId id="2292" r:id="rId41"/>
    <p:sldId id="2293" r:id="rId42"/>
    <p:sldId id="2294" r:id="rId43"/>
    <p:sldId id="2295" r:id="rId44"/>
    <p:sldId id="2296" r:id="rId45"/>
    <p:sldId id="2297" r:id="rId46"/>
    <p:sldId id="2298" r:id="rId47"/>
    <p:sldId id="2299" r:id="rId48"/>
    <p:sldId id="2334" r:id="rId49"/>
    <p:sldId id="2341" r:id="rId50"/>
    <p:sldId id="2239" r:id="rId51"/>
    <p:sldId id="2345" r:id="rId52"/>
    <p:sldId id="2335" r:id="rId53"/>
    <p:sldId id="2336" r:id="rId54"/>
    <p:sldId id="2343" r:id="rId55"/>
    <p:sldId id="2339" r:id="rId56"/>
    <p:sldId id="2346" r:id="rId57"/>
    <p:sldId id="2348" r:id="rId58"/>
    <p:sldId id="2302" r:id="rId59"/>
    <p:sldId id="2303" r:id="rId60"/>
    <p:sldId id="2304" r:id="rId61"/>
    <p:sldId id="2307" r:id="rId62"/>
    <p:sldId id="2306" r:id="rId63"/>
    <p:sldId id="2308" r:id="rId64"/>
    <p:sldId id="2310" r:id="rId65"/>
    <p:sldId id="2313" r:id="rId66"/>
    <p:sldId id="2312" r:id="rId67"/>
    <p:sldId id="2325" r:id="rId68"/>
    <p:sldId id="2347" r:id="rId69"/>
    <p:sldId id="2349" r:id="rId70"/>
    <p:sldId id="2211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3585" autoAdjust="0"/>
  </p:normalViewPr>
  <p:slideViewPr>
    <p:cSldViewPr>
      <p:cViewPr varScale="1">
        <p:scale>
          <a:sx n="91" d="100"/>
          <a:sy n="91" d="100"/>
        </p:scale>
        <p:origin x="1624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Comparing things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4495800" y="16764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2600" dirty="0">
                <a:latin typeface="Helvetica Neue Light" charset="0"/>
                <a:cs typeface="Helvetica Neue Light" charset="0"/>
                <a:sym typeface="Helvetica Neue Light" charset="0"/>
              </a:rPr>
              <a:t>a</a:t>
            </a:r>
            <a:r>
              <a:rPr lang="en-US" altLang="ja-JP" sz="26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nd hypothesis testing</a:t>
            </a:r>
            <a:endParaRPr lang="en-US" sz="26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 dirty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4" name="TextBox 318">
            <a:extLst>
              <a:ext uri="{FF2B5EF4-FFF2-40B4-BE49-F238E27FC236}">
                <a16:creationId xmlns:a16="http://schemas.microsoft.com/office/drawing/2014/main" id="{894EAF29-5089-0546-94BB-FC719D81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525" name="TextBox 318">
            <a:extLst>
              <a:ext uri="{FF2B5EF4-FFF2-40B4-BE49-F238E27FC236}">
                <a16:creationId xmlns:a16="http://schemas.microsoft.com/office/drawing/2014/main" id="{24624F34-D5B1-C445-A9C3-ADF046C3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295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 dirty="0">
                <a:latin typeface="Arial" charset="0"/>
                <a:cs typeface="Arial" charset="0"/>
              </a:rPr>
              <a:t>This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 dirty="0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are you </a:t>
            </a:r>
            <a:r>
              <a:rPr lang="en-US" sz="2400" kern="0" dirty="0">
                <a:solidFill>
                  <a:srgbClr val="99CC00"/>
                </a:solidFill>
              </a:rPr>
              <a:t>sure </a:t>
            </a:r>
            <a:r>
              <a:rPr lang="en-US" sz="2400" b="0" kern="0" dirty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 dirty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 dirty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 dirty="0">
                <a:solidFill>
                  <a:schemeClr val="bg1"/>
                </a:solidFill>
              </a:rPr>
              <a:t>you can be </a:t>
            </a:r>
            <a:r>
              <a:rPr lang="en-US" sz="3200" dirty="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95422" y="5867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another round</a:t>
            </a:r>
          </a:p>
        </p:txBody>
      </p:sp>
    </p:spTree>
    <p:extLst>
      <p:ext uri="{BB962C8B-B14F-4D97-AF65-F5344CB8AC3E}">
        <p14:creationId xmlns:p14="http://schemas.microsoft.com/office/powerpoint/2010/main" val="8269485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week later the same thing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again,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586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 dirty="0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are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 dirty="0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 dirty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 dirty="0">
                <a:latin typeface="Arial" charset="0"/>
                <a:cs typeface="Arial" charset="0"/>
              </a:rPr>
              <a:t>the odds.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seems </a:t>
                </a:r>
                <a:r>
                  <a:rPr lang="en-US" sz="1800" dirty="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 dirty="0"/>
                  <a:t>this </a:t>
                </a:r>
                <a:r>
                  <a:rPr lang="en-US" sz="1800" dirty="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before I show you how to compute, let’s test our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intuition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 show you pairs of distributions,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you tell me if the differences are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statistically different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2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838200" y="54102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2531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41"/>
          <p:cNvSpPr>
            <a:spLocks noChangeArrowheads="1"/>
          </p:cNvSpPr>
          <p:nvPr/>
        </p:nvSpPr>
        <p:spPr bwMode="auto">
          <a:xfrm>
            <a:off x="10795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42"/>
          <p:cNvSpPr>
            <a:spLocks noChangeArrowheads="1"/>
          </p:cNvSpPr>
          <p:nvPr/>
        </p:nvSpPr>
        <p:spPr bwMode="auto">
          <a:xfrm>
            <a:off x="10795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5"/>
          <p:cNvSpPr>
            <a:spLocks noChangeArrowheads="1"/>
          </p:cNvSpPr>
          <p:nvPr/>
        </p:nvSpPr>
        <p:spPr bwMode="auto">
          <a:xfrm>
            <a:off x="15367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46"/>
          <p:cNvSpPr>
            <a:spLocks noChangeArrowheads="1"/>
          </p:cNvSpPr>
          <p:nvPr/>
        </p:nvSpPr>
        <p:spPr bwMode="auto">
          <a:xfrm>
            <a:off x="15367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47"/>
          <p:cNvSpPr>
            <a:spLocks noChangeArrowheads="1"/>
          </p:cNvSpPr>
          <p:nvPr/>
        </p:nvSpPr>
        <p:spPr bwMode="auto">
          <a:xfrm>
            <a:off x="15367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49"/>
          <p:cNvSpPr>
            <a:spLocks noChangeArrowheads="1"/>
          </p:cNvSpPr>
          <p:nvPr/>
        </p:nvSpPr>
        <p:spPr bwMode="auto">
          <a:xfrm>
            <a:off x="19939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Rectangle 50"/>
          <p:cNvSpPr>
            <a:spLocks noChangeArrowheads="1"/>
          </p:cNvSpPr>
          <p:nvPr/>
        </p:nvSpPr>
        <p:spPr bwMode="auto">
          <a:xfrm>
            <a:off x="19939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51"/>
          <p:cNvSpPr>
            <a:spLocks noChangeArrowheads="1"/>
          </p:cNvSpPr>
          <p:nvPr/>
        </p:nvSpPr>
        <p:spPr bwMode="auto">
          <a:xfrm>
            <a:off x="19939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Rectangle 77"/>
          <p:cNvSpPr>
            <a:spLocks noChangeArrowheads="1"/>
          </p:cNvSpPr>
          <p:nvPr/>
        </p:nvSpPr>
        <p:spPr bwMode="auto">
          <a:xfrm>
            <a:off x="19939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78"/>
          <p:cNvSpPr>
            <a:spLocks noChangeArrowheads="1"/>
          </p:cNvSpPr>
          <p:nvPr/>
        </p:nvSpPr>
        <p:spPr bwMode="auto">
          <a:xfrm>
            <a:off x="24511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Rectangle 79"/>
          <p:cNvSpPr>
            <a:spLocks noChangeArrowheads="1"/>
          </p:cNvSpPr>
          <p:nvPr/>
        </p:nvSpPr>
        <p:spPr bwMode="auto">
          <a:xfrm>
            <a:off x="24511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80"/>
          <p:cNvSpPr>
            <a:spLocks noChangeArrowheads="1"/>
          </p:cNvSpPr>
          <p:nvPr/>
        </p:nvSpPr>
        <p:spPr bwMode="auto">
          <a:xfrm>
            <a:off x="24511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5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7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0" y="5256213"/>
            <a:ext cx="9144000" cy="1581905"/>
            <a:chOff x="0" y="5256213"/>
            <a:chExt cx="9144000" cy="1581905"/>
          </a:xfrm>
        </p:grpSpPr>
        <p:sp>
          <p:nvSpPr>
            <p:cNvPr id="22567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b="0" dirty="0">
                  <a:solidFill>
                    <a:schemeClr val="bg1"/>
                  </a:solidFill>
                </a:rPr>
                <a:t>could have happened </a:t>
              </a:r>
              <a:r>
                <a:rPr lang="en-US" sz="3400" dirty="0">
                  <a:solidFill>
                    <a:srgbClr val="99CC00"/>
                  </a:solidFill>
                </a:rPr>
                <a:t>by chance</a:t>
              </a:r>
              <a:br>
                <a:rPr lang="en-US" sz="3400" b="0" dirty="0">
                  <a:solidFill>
                    <a:schemeClr val="bg1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(45% dissimilar)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96252" y="6468786"/>
              <a:ext cx="2743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0.4548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9EE5E033-5D55-3049-9B9D-08B93C25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CACBA448-76EF-9349-BF41-6B261EC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9259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5603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5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617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9" name="Rectangle 85"/>
          <p:cNvSpPr>
            <a:spLocks noChangeArrowheads="1"/>
          </p:cNvSpPr>
          <p:nvPr/>
        </p:nvSpPr>
        <p:spPr bwMode="auto">
          <a:xfrm>
            <a:off x="10795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86"/>
          <p:cNvSpPr>
            <a:spLocks noChangeArrowheads="1"/>
          </p:cNvSpPr>
          <p:nvPr/>
        </p:nvSpPr>
        <p:spPr bwMode="auto">
          <a:xfrm>
            <a:off x="10795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87"/>
          <p:cNvSpPr>
            <a:spLocks noChangeArrowheads="1"/>
          </p:cNvSpPr>
          <p:nvPr/>
        </p:nvSpPr>
        <p:spPr bwMode="auto">
          <a:xfrm>
            <a:off x="10795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89"/>
          <p:cNvSpPr>
            <a:spLocks noChangeArrowheads="1"/>
          </p:cNvSpPr>
          <p:nvPr/>
        </p:nvSpPr>
        <p:spPr bwMode="auto">
          <a:xfrm>
            <a:off x="1536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90"/>
          <p:cNvSpPr>
            <a:spLocks noChangeArrowheads="1"/>
          </p:cNvSpPr>
          <p:nvPr/>
        </p:nvSpPr>
        <p:spPr bwMode="auto">
          <a:xfrm>
            <a:off x="1536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Rectangle 91"/>
          <p:cNvSpPr>
            <a:spLocks noChangeArrowheads="1"/>
          </p:cNvSpPr>
          <p:nvPr/>
        </p:nvSpPr>
        <p:spPr bwMode="auto">
          <a:xfrm>
            <a:off x="1536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92"/>
          <p:cNvSpPr>
            <a:spLocks noChangeArrowheads="1"/>
          </p:cNvSpPr>
          <p:nvPr/>
        </p:nvSpPr>
        <p:spPr bwMode="auto">
          <a:xfrm>
            <a:off x="15367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Rectangle 93"/>
          <p:cNvSpPr>
            <a:spLocks noChangeArrowheads="1"/>
          </p:cNvSpPr>
          <p:nvPr/>
        </p:nvSpPr>
        <p:spPr bwMode="auto">
          <a:xfrm>
            <a:off x="1993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94"/>
          <p:cNvSpPr>
            <a:spLocks noChangeArrowheads="1"/>
          </p:cNvSpPr>
          <p:nvPr/>
        </p:nvSpPr>
        <p:spPr bwMode="auto">
          <a:xfrm>
            <a:off x="1993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95"/>
          <p:cNvSpPr>
            <a:spLocks noChangeArrowheads="1"/>
          </p:cNvSpPr>
          <p:nvPr/>
        </p:nvSpPr>
        <p:spPr bwMode="auto">
          <a:xfrm>
            <a:off x="1993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97"/>
          <p:cNvSpPr>
            <a:spLocks noChangeArrowheads="1"/>
          </p:cNvSpPr>
          <p:nvPr/>
        </p:nvSpPr>
        <p:spPr bwMode="auto">
          <a:xfrm>
            <a:off x="2451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98"/>
          <p:cNvSpPr>
            <a:spLocks noChangeArrowheads="1"/>
          </p:cNvSpPr>
          <p:nvPr/>
        </p:nvSpPr>
        <p:spPr bwMode="auto">
          <a:xfrm>
            <a:off x="2451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5639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99CC00"/>
                  </a:solidFill>
                </a:rPr>
                <a:t>still </a:t>
              </a:r>
              <a:r>
                <a:rPr lang="en-US" sz="3400" b="0" dirty="0">
                  <a:solidFill>
                    <a:schemeClr val="bg1"/>
                  </a:solidFill>
                </a:rPr>
                <a:t>could have happened</a:t>
              </a:r>
              <a:r>
                <a:rPr lang="en-US" sz="3400" dirty="0">
                  <a:solidFill>
                    <a:srgbClr val="99CC00"/>
                  </a:solidFill>
                </a:rPr>
                <a:t> 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(14%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65062" y="6440507"/>
              <a:ext cx="2678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0.1423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56EE17BC-C57E-D84F-82EC-1B5E1B1E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422086F2-A89B-054B-BB9C-8C9F5996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8429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838200" y="54864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>
                <a:solidFill>
                  <a:srgbClr val="99CC00"/>
                </a:solidFill>
              </a:rPr>
              <a:t>&lt;30sec brainstorming&gt;</a:t>
            </a:r>
          </a:p>
        </p:txBody>
      </p:sp>
      <p:cxnSp>
        <p:nvCxnSpPr>
          <p:cNvPr id="26627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28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641" name="Straight Connector 83"/>
          <p:cNvCxnSpPr>
            <a:cxnSpLocks noChangeShapeType="1"/>
          </p:cNvCxnSpPr>
          <p:nvPr/>
        </p:nvCxnSpPr>
        <p:spPr bwMode="auto">
          <a:xfrm rot="5400000">
            <a:off x="-153987" y="40370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Connector 84"/>
          <p:cNvCxnSpPr>
            <a:cxnSpLocks noChangeShapeType="1"/>
          </p:cNvCxnSpPr>
          <p:nvPr/>
        </p:nvCxnSpPr>
        <p:spPr bwMode="auto">
          <a:xfrm rot="10800000" flipV="1">
            <a:off x="457200" y="464661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3" name="Rectangle 85"/>
          <p:cNvSpPr>
            <a:spLocks noChangeArrowheads="1"/>
          </p:cNvSpPr>
          <p:nvPr/>
        </p:nvSpPr>
        <p:spPr bwMode="auto">
          <a:xfrm>
            <a:off x="6477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Rectangle 86"/>
          <p:cNvSpPr>
            <a:spLocks noChangeArrowheads="1"/>
          </p:cNvSpPr>
          <p:nvPr/>
        </p:nvSpPr>
        <p:spPr bwMode="auto">
          <a:xfrm>
            <a:off x="6477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7"/>
          <p:cNvSpPr>
            <a:spLocks noChangeArrowheads="1"/>
          </p:cNvSpPr>
          <p:nvPr/>
        </p:nvSpPr>
        <p:spPr bwMode="auto">
          <a:xfrm>
            <a:off x="6477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11049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Rectangle 90"/>
          <p:cNvSpPr>
            <a:spLocks noChangeArrowheads="1"/>
          </p:cNvSpPr>
          <p:nvPr/>
        </p:nvSpPr>
        <p:spPr bwMode="auto">
          <a:xfrm>
            <a:off x="11049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Rectangle 91"/>
          <p:cNvSpPr>
            <a:spLocks noChangeArrowheads="1"/>
          </p:cNvSpPr>
          <p:nvPr/>
        </p:nvSpPr>
        <p:spPr bwMode="auto">
          <a:xfrm>
            <a:off x="11049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Rectangle 92"/>
          <p:cNvSpPr>
            <a:spLocks noChangeArrowheads="1"/>
          </p:cNvSpPr>
          <p:nvPr/>
        </p:nvSpPr>
        <p:spPr bwMode="auto">
          <a:xfrm>
            <a:off x="1104900" y="3732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15621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15621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Rectangle 95"/>
          <p:cNvSpPr>
            <a:spLocks noChangeArrowheads="1"/>
          </p:cNvSpPr>
          <p:nvPr/>
        </p:nvSpPr>
        <p:spPr bwMode="auto">
          <a:xfrm>
            <a:off x="1562100" y="3960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Rectangle 97"/>
          <p:cNvSpPr>
            <a:spLocks noChangeArrowheads="1"/>
          </p:cNvSpPr>
          <p:nvPr/>
        </p:nvSpPr>
        <p:spPr bwMode="auto">
          <a:xfrm>
            <a:off x="2019300" y="4418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Rectangle 98"/>
          <p:cNvSpPr>
            <a:spLocks noChangeArrowheads="1"/>
          </p:cNvSpPr>
          <p:nvPr/>
        </p:nvSpPr>
        <p:spPr bwMode="auto">
          <a:xfrm>
            <a:off x="2019300" y="4189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0" y="5256213"/>
            <a:ext cx="9144000" cy="1553626"/>
            <a:chOff x="0" y="5256213"/>
            <a:chExt cx="9144000" cy="1553626"/>
          </a:xfrm>
        </p:grpSpPr>
        <p:sp>
          <p:nvSpPr>
            <p:cNvPr id="26663" name="TextBox 5">
              <a:hlinkClick r:id="rId2"/>
            </p:cNvPr>
            <p:cNvSpPr txBox="1">
              <a:spLocks noChangeArrowheads="1"/>
            </p:cNvSpPr>
            <p:nvPr/>
          </p:nvSpPr>
          <p:spPr bwMode="auto">
            <a:xfrm>
              <a:off x="0" y="5256213"/>
              <a:ext cx="9144000" cy="1138773"/>
            </a:xfrm>
            <a:prstGeom prst="rect">
              <a:avLst/>
            </a:prstGeom>
            <a:solidFill>
              <a:schemeClr val="tx1">
                <a:alpha val="6901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rgbClr val="FF9900"/>
                  </a:solidFill>
                </a:rPr>
                <a:t>unlikely </a:t>
              </a:r>
              <a:r>
                <a:rPr lang="en-US" sz="3400" b="0" dirty="0">
                  <a:solidFill>
                    <a:schemeClr val="bg1"/>
                  </a:solidFill>
                </a:rPr>
                <a:t>to have happened</a:t>
              </a:r>
              <a:r>
                <a:rPr lang="en-US" sz="3400" dirty="0">
                  <a:solidFill>
                    <a:srgbClr val="99CC00"/>
                  </a:solidFill>
                </a:rPr>
                <a:t> </a:t>
              </a:r>
              <a:r>
                <a:rPr lang="en-US" sz="3400" dirty="0">
                  <a:solidFill>
                    <a:srgbClr val="FF9900"/>
                  </a:solidFill>
                </a:rPr>
                <a:t>by chance</a:t>
              </a:r>
              <a:br>
                <a:rPr lang="en-US" sz="3400" dirty="0">
                  <a:solidFill>
                    <a:srgbClr val="99CC00"/>
                  </a:solidFill>
                </a:rPr>
              </a:br>
              <a:r>
                <a:rPr lang="en-US" sz="3400" b="0" dirty="0">
                  <a:solidFill>
                    <a:schemeClr val="bg1"/>
                  </a:solidFill>
                </a:rPr>
                <a:t>(0.1% dissimilar)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79307" y="6440507"/>
              <a:ext cx="2807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</a:rPr>
                <a:t>TTEST </a:t>
              </a:r>
              <a:r>
                <a:rPr lang="en-US" dirty="0" err="1">
                  <a:solidFill>
                    <a:srgbClr val="D9D9D9"/>
                  </a:solidFill>
                </a:rPr>
                <a:t>pvalue</a:t>
              </a:r>
              <a:r>
                <a:rPr lang="en-US" dirty="0">
                  <a:solidFill>
                    <a:srgbClr val="D9D9D9"/>
                  </a:solidFill>
                </a:rPr>
                <a:t> = 0.00097</a:t>
              </a:r>
            </a:p>
          </p:txBody>
        </p:sp>
      </p:grpSp>
      <p:sp>
        <p:nvSpPr>
          <p:cNvPr id="47" name="TextBox 318">
            <a:extLst>
              <a:ext uri="{FF2B5EF4-FFF2-40B4-BE49-F238E27FC236}">
                <a16:creationId xmlns:a16="http://schemas.microsoft.com/office/drawing/2014/main" id="{A5983058-B54A-6F49-B3D0-74930EB07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8" name="TextBox 318">
            <a:extLst>
              <a:ext uri="{FF2B5EF4-FFF2-40B4-BE49-F238E27FC236}">
                <a16:creationId xmlns:a16="http://schemas.microsoft.com/office/drawing/2014/main" id="{72BF1476-EF20-714E-BFF6-608C3716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2" y="4666870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15665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92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615553"/>
          </a:xfrm>
          <a:prstGeom prst="rect">
            <a:avLst/>
          </a:prstGeom>
          <a:solidFill>
            <a:schemeClr val="tx1">
              <a:alpha val="69019"/>
            </a:schemeClr>
          </a:solidFill>
          <a:ln w="9525">
            <a:noFill/>
            <a:miter lim="800000"/>
            <a:headEnd/>
            <a:tailEnd/>
          </a:ln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want to verify this: </a:t>
            </a:r>
            <a:r>
              <a:rPr lang="en-US" sz="3400" dirty="0">
                <a:solidFill>
                  <a:srgbClr val="99CC00"/>
                </a:solidFill>
              </a:rPr>
              <a:t>run a t-test</a:t>
            </a:r>
            <a:endParaRPr lang="en-US" sz="3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133600"/>
            <a:ext cx="563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9CC00"/>
                </a:solidFill>
              </a:rPr>
              <a:t>(student</a:t>
            </a:r>
            <a:r>
              <a:rPr lang="ja-JP" altLang="en-US" sz="4000" dirty="0">
                <a:solidFill>
                  <a:srgbClr val="99CC00"/>
                </a:solidFill>
              </a:rPr>
              <a:t>’</a:t>
            </a:r>
            <a:r>
              <a:rPr lang="en-US" sz="4000" dirty="0">
                <a:solidFill>
                  <a:srgbClr val="99CC00"/>
                </a:solidFill>
              </a:rPr>
              <a:t>s) t-test</a:t>
            </a:r>
          </a:p>
          <a:p>
            <a:r>
              <a:rPr lang="en-US" sz="4000" b="0" dirty="0"/>
              <a:t>return a </a:t>
            </a:r>
            <a:r>
              <a:rPr lang="en-US" sz="4000" u="sng" dirty="0"/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3181897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 dirty="0">
                <a:latin typeface="Arial" charset="0"/>
                <a:cs typeface="Arial" charset="0"/>
              </a:rPr>
              <a:t>If a test of significance gives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 dirty="0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if someone argues that "there's only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one chance in a thousand </a:t>
            </a:r>
            <a:r>
              <a:rPr lang="en-US">
                <a:latin typeface="Arial" charset="0"/>
                <a:cs typeface="Arial" charset="0"/>
              </a:rPr>
              <a:t>this could have happened by coincidence,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 0.001 level </a:t>
            </a:r>
            <a:r>
              <a:rPr lang="en-US">
                <a:latin typeface="Arial" charset="0"/>
                <a:cs typeface="Arial" charset="0"/>
              </a:rPr>
              <a:t>of statistical significance is being implied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the lower the significance level,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stronger the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evidence required.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dirty="0" err="1"/>
              <a:t>vs</a:t>
            </a:r>
            <a:endParaRPr lang="en-US" sz="10000" dirty="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99CC00"/>
                </a:solidFill>
              </a:rPr>
              <a:t>null hypothesis: </a:t>
            </a:r>
            <a:r>
              <a:rPr lang="en-US" sz="3600" b="0" dirty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45" name="TextBox 318">
            <a:extLst>
              <a:ext uri="{FF2B5EF4-FFF2-40B4-BE49-F238E27FC236}">
                <a16:creationId xmlns:a16="http://schemas.microsoft.com/office/drawing/2014/main" id="{D02B3FA7-0A39-8C48-BDF7-AB278505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" y="2947077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47" name="TextBox 318">
            <a:extLst>
              <a:ext uri="{FF2B5EF4-FFF2-40B4-BE49-F238E27FC236}">
                <a16:creationId xmlns:a16="http://schemas.microsoft.com/office/drawing/2014/main" id="{3E5944AC-28C2-6242-B470-49F5185F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0" y="2819399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a classic</a:t>
            </a:r>
            <a:b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screw-ups</a:t>
            </a:r>
          </a:p>
        </p:txBody>
      </p:sp>
    </p:spTree>
    <p:extLst>
      <p:ext uri="{BB962C8B-B14F-4D97-AF65-F5344CB8AC3E}">
        <p14:creationId xmlns:p14="http://schemas.microsoft.com/office/powerpoint/2010/main" val="3406416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making a new input device. You know that it cannot be better than a mouse, but you want to show that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as good as the mouse.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do you proceed? 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  <p:pic>
        <p:nvPicPr>
          <p:cNvPr id="70661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87775"/>
            <a:ext cx="26892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75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5259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about you run a test and if stats come out non-significant you write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tests showed that there was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 difference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nope!</a:t>
            </a:r>
          </a:p>
          <a:p>
            <a:r>
              <a:rPr lang="en-US" dirty="0">
                <a:latin typeface="Arial" charset="0"/>
                <a:cs typeface="Arial" charset="0"/>
              </a:rPr>
              <a:t>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 mechanisms different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 significant difference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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71683" name="Straight Connector 3"/>
          <p:cNvCxnSpPr>
            <a:cxnSpLocks noChangeShapeType="1"/>
          </p:cNvCxnSpPr>
          <p:nvPr/>
        </p:nvCxnSpPr>
        <p:spPr bwMode="auto">
          <a:xfrm rot="5400000">
            <a:off x="3428207" y="2894806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84" name="Straight Connector 4"/>
          <p:cNvCxnSpPr>
            <a:cxnSpLocks noChangeShapeType="1"/>
          </p:cNvCxnSpPr>
          <p:nvPr/>
        </p:nvCxnSpPr>
        <p:spPr bwMode="auto">
          <a:xfrm rot="10800000" flipV="1">
            <a:off x="4038600" y="35036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181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724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6388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6388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70104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0960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096000" y="2817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4676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5532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553200" y="30464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7010400" y="32750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697" name="Straight Connector 17"/>
          <p:cNvCxnSpPr>
            <a:cxnSpLocks noChangeShapeType="1"/>
          </p:cNvCxnSpPr>
          <p:nvPr/>
        </p:nvCxnSpPr>
        <p:spPr bwMode="auto">
          <a:xfrm rot="5400000">
            <a:off x="3427413" y="4341813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698" name="Straight Connector 18"/>
          <p:cNvCxnSpPr>
            <a:cxnSpLocks noChangeShapeType="1"/>
          </p:cNvCxnSpPr>
          <p:nvPr/>
        </p:nvCxnSpPr>
        <p:spPr bwMode="auto">
          <a:xfrm rot="10800000">
            <a:off x="4038600" y="4951413"/>
            <a:ext cx="457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1816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51816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724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6388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6388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56388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78486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0960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096000" y="44942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6096000" y="42656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553200" y="4722813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7010400" y="4724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889625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sym typeface="Wingdings" charset="0"/>
              </a:rPr>
              <a:t>nothing</a:t>
            </a:r>
            <a:endParaRPr lang="en-US" sz="28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 dirty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our test did not </a:t>
            </a:r>
            <a:r>
              <a:rPr lang="en-US" dirty="0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 dirty="0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8229600" cy="4525963"/>
          </a:xfrm>
        </p:spPr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practically</a:t>
            </a:r>
          </a:p>
        </p:txBody>
      </p:sp>
    </p:spTree>
    <p:extLst>
      <p:ext uri="{BB962C8B-B14F-4D97-AF65-F5344CB8AC3E}">
        <p14:creationId xmlns:p14="http://schemas.microsoft.com/office/powerpoint/2010/main" val="264760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C5924-5BAD-EC49-8819-91F584755ED9}"/>
              </a:ext>
            </a:extLst>
          </p:cNvPr>
          <p:cNvSpPr/>
          <p:nvPr/>
        </p:nvSpPr>
        <p:spPr>
          <a:xfrm>
            <a:off x="4648200" y="35051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2</a:t>
            </a:r>
          </a:p>
          <a:p>
            <a:r>
              <a:rPr lang="en-US" b="0" dirty="0"/>
              <a:t>1   1.9    </a:t>
            </a:r>
          </a:p>
          <a:p>
            <a:r>
              <a:rPr lang="en-US" b="0" dirty="0"/>
              <a:t>2   0.8    </a:t>
            </a:r>
          </a:p>
          <a:p>
            <a:r>
              <a:rPr lang="en-US" b="0" dirty="0"/>
              <a:t>3   1.1     </a:t>
            </a:r>
          </a:p>
          <a:p>
            <a:r>
              <a:rPr lang="en-US" b="0" dirty="0"/>
              <a:t>4   0.1     </a:t>
            </a:r>
          </a:p>
          <a:p>
            <a:r>
              <a:rPr lang="en-US" b="0" dirty="0"/>
              <a:t>5  -0.1       </a:t>
            </a:r>
          </a:p>
          <a:p>
            <a:r>
              <a:rPr lang="en-US" b="0" dirty="0"/>
              <a:t>6   4.4      </a:t>
            </a:r>
          </a:p>
          <a:p>
            <a:r>
              <a:rPr lang="en-US" b="0" dirty="0"/>
              <a:t>7   5.5       </a:t>
            </a:r>
          </a:p>
          <a:p>
            <a:r>
              <a:rPr lang="en-US" b="0" dirty="0"/>
              <a:t>8   1.6       </a:t>
            </a:r>
          </a:p>
          <a:p>
            <a:r>
              <a:rPr lang="en-US" b="0" dirty="0"/>
              <a:t>9   4.6      </a:t>
            </a:r>
          </a:p>
          <a:p>
            <a:r>
              <a:rPr lang="en-US" b="0" dirty="0"/>
              <a:t>10   3.4    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A655F-1C31-1B42-B3A0-913D9CC45ADC}"/>
              </a:ext>
            </a:extLst>
          </p:cNvPr>
          <p:cNvSpPr/>
          <p:nvPr/>
        </p:nvSpPr>
        <p:spPr>
          <a:xfrm>
            <a:off x="1752600" y="3505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/>
              <a:t>sleep extra drug 1</a:t>
            </a:r>
          </a:p>
          <a:p>
            <a:r>
              <a:rPr lang="en-US" b="0" dirty="0"/>
              <a:t>1    0.7       </a:t>
            </a:r>
          </a:p>
          <a:p>
            <a:r>
              <a:rPr lang="en-US" b="0" dirty="0"/>
              <a:t>2   -1.6       </a:t>
            </a:r>
          </a:p>
          <a:p>
            <a:r>
              <a:rPr lang="en-US" b="0" dirty="0"/>
              <a:t>3   -0.2       </a:t>
            </a:r>
          </a:p>
          <a:p>
            <a:r>
              <a:rPr lang="en-US" b="0" dirty="0"/>
              <a:t>4   -1.2      </a:t>
            </a:r>
          </a:p>
          <a:p>
            <a:r>
              <a:rPr lang="en-US" b="0" dirty="0"/>
              <a:t>5   -0.1       </a:t>
            </a:r>
          </a:p>
          <a:p>
            <a:r>
              <a:rPr lang="en-US" b="0" dirty="0"/>
              <a:t>6    3.4       </a:t>
            </a:r>
          </a:p>
          <a:p>
            <a:r>
              <a:rPr lang="en-US" b="0" dirty="0"/>
              <a:t>7    3.7      </a:t>
            </a:r>
          </a:p>
          <a:p>
            <a:r>
              <a:rPr lang="en-US" b="0" dirty="0"/>
              <a:t>8    0.8       </a:t>
            </a:r>
          </a:p>
          <a:p>
            <a:r>
              <a:rPr lang="en-US" b="0" dirty="0"/>
              <a:t>9    0.0       </a:t>
            </a:r>
          </a:p>
          <a:p>
            <a:r>
              <a:rPr lang="en-US" b="0" dirty="0"/>
              <a:t>10   2.0     </a:t>
            </a:r>
          </a:p>
        </p:txBody>
      </p:sp>
    </p:spTree>
    <p:extLst>
      <p:ext uri="{BB962C8B-B14F-4D97-AF65-F5344CB8AC3E}">
        <p14:creationId xmlns:p14="http://schemas.microsoft.com/office/powerpoint/2010/main" val="41422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 dirty="0">
                <a:latin typeface="Arial" charset="0"/>
                <a:cs typeface="Arial" charset="0"/>
              </a:rPr>
              <a:t>look </a:t>
            </a:r>
            <a:r>
              <a:rPr lang="en-US" dirty="0">
                <a:latin typeface="Arial" charset="0"/>
                <a:cs typeface="Arial" charset="0"/>
              </a:rPr>
              <a:t>the same. But still worried.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72084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head(sleep)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</a:t>
            </a:r>
            <a:r>
              <a:rPr lang="en-US" b="0" dirty="0">
                <a:latin typeface="Courier" pitchFamily="2" charset="0"/>
              </a:rPr>
              <a:t> sleep is the table that already comes with R and contain 20 observations on 10 patients to show the effect of two soporific drugs on the increase in hours of sleep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plot(extra ~ group, data = sleep)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</a:rPr>
              <a:t>with(sleep, </a:t>
            </a:r>
            <a:r>
              <a:rPr lang="en-GB" b="0" dirty="0" err="1">
                <a:latin typeface="Courier" pitchFamily="2" charset="0"/>
              </a:rPr>
              <a:t>t.test</a:t>
            </a:r>
            <a:r>
              <a:rPr lang="en-GB" b="0" dirty="0">
                <a:latin typeface="Courier" pitchFamily="2" charset="0"/>
              </a:rPr>
              <a:t>(extra[group == 1], extra[group == 2], paired = TRUE))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0D8E6-F6B0-0048-AAF0-DFABB9F30EDC}"/>
              </a:ext>
            </a:extLst>
          </p:cNvPr>
          <p:cNvSpPr/>
          <p:nvPr/>
        </p:nvSpPr>
        <p:spPr>
          <a:xfrm>
            <a:off x="457200" y="114804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in your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14096-B6A6-0144-B140-AD2516D64143}"/>
              </a:ext>
            </a:extLst>
          </p:cNvPr>
          <p:cNvSpPr/>
          <p:nvPr/>
        </p:nvSpPr>
        <p:spPr>
          <a:xfrm>
            <a:off x="381000" y="3844498"/>
            <a:ext cx="693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you then have two options for t-test: paired or unpaired</a:t>
            </a:r>
          </a:p>
        </p:txBody>
      </p:sp>
    </p:spTree>
    <p:extLst>
      <p:ext uri="{BB962C8B-B14F-4D97-AF65-F5344CB8AC3E}">
        <p14:creationId xmlns:p14="http://schemas.microsoft.com/office/powerpoint/2010/main" val="1594843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402081"/>
            <a:ext cx="8686800" cy="452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you want to test the effect of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two soporific drugs (independent variable) </a:t>
            </a:r>
            <a:r>
              <a:rPr lang="en-US" dirty="0">
                <a:latin typeface="Arial" charset="0"/>
                <a:cs typeface="Arial" charset="0"/>
              </a:rPr>
              <a:t>on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amount of sleep(dependent variable)</a:t>
            </a:r>
            <a:r>
              <a:rPr lang="en-US" dirty="0">
                <a:latin typeface="Arial" charset="0"/>
                <a:cs typeface="Arial" charset="0"/>
              </a:rPr>
              <a:t>. You take 10 participants and make then sleep to get their basic (control) sleep time. Then you give them drug 1 and note the difference of sleep time. You do the same for drug 2.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all participants did both conditions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, i.e. had both drugs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within subject experiment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so the data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otherwise (e.g. take 10 new participants for drug 2)</a:t>
            </a:r>
          </a:p>
          <a:p>
            <a:r>
              <a:rPr lang="en-US" b="1" dirty="0">
                <a:solidFill>
                  <a:schemeClr val="tx1"/>
                </a:solidFill>
                <a:latin typeface="Arial" charset="0"/>
                <a:cs typeface="Arial" charset="0"/>
              </a:rPr>
              <a:t>=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between subject experiment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so the data is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unpaired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0FDA30-BADE-F544-B14F-92161BC62E42}"/>
              </a:ext>
            </a:extLst>
          </p:cNvPr>
          <p:cNvGrpSpPr/>
          <p:nvPr/>
        </p:nvGrpSpPr>
        <p:grpSpPr>
          <a:xfrm>
            <a:off x="7772400" y="-259160"/>
            <a:ext cx="1371600" cy="1630760"/>
            <a:chOff x="7772400" y="-258128"/>
            <a:chExt cx="1371600" cy="1630760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0A31809-DF22-E64C-92F0-18DC06D356AC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8AEF3-F3B1-FC42-97E8-215E84A14C61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27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6091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(extra[group == 1], extra[group == 2]))# unpaired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-1.8608,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17.776, p-value = 0.07939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-3.3654832  0.2054832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x mean of y 0.75      2.33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AC555-2696-1A49-8D3B-6AAECBC5AEB8}"/>
              </a:ext>
            </a:extLst>
          </p:cNvPr>
          <p:cNvSpPr/>
          <p:nvPr/>
        </p:nvSpPr>
        <p:spPr>
          <a:xfrm>
            <a:off x="472440" y="5298161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no significant difference between the two drugs.”</a:t>
            </a:r>
            <a:endParaRPr lang="en-US" sz="2600" b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26A035-BEC1-E148-82D2-550663A34A81}"/>
              </a:ext>
            </a:extLst>
          </p:cNvPr>
          <p:cNvSpPr/>
          <p:nvPr/>
        </p:nvSpPr>
        <p:spPr bwMode="auto">
          <a:xfrm>
            <a:off x="52578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A2B6A-8BEF-8E42-A3A2-4B891EAA4279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48ADA-3B2C-7445-B1C6-2556A38F1EB1}"/>
              </a:ext>
            </a:extLst>
          </p:cNvPr>
          <p:cNvSpPr/>
          <p:nvPr/>
        </p:nvSpPr>
        <p:spPr>
          <a:xfrm>
            <a:off x="2667000" y="630569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between subject 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4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TRUE))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paired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0.002833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-2.4598858 -0.7001142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-1.58 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AE844-E9FD-234D-AA9E-3EAEC9D70F91}"/>
              </a:ext>
            </a:extLst>
          </p:cNvPr>
          <p:cNvSpPr/>
          <p:nvPr/>
        </p:nvSpPr>
        <p:spPr>
          <a:xfrm>
            <a:off x="485335" y="5277363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(two-tailed t(9)=-4.0621, p &lt; 0.05)”</a:t>
            </a:r>
            <a:endParaRPr lang="en-US" sz="2600" b="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73A31-6EA9-8D4E-A24B-504654456A7A}"/>
              </a:ext>
            </a:extLst>
          </p:cNvPr>
          <p:cNvSpPr/>
          <p:nvPr/>
        </p:nvSpPr>
        <p:spPr bwMode="auto">
          <a:xfrm>
            <a:off x="4762500" y="27432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48BFB1-056B-894F-9B89-787F6062B1D5}"/>
              </a:ext>
            </a:extLst>
          </p:cNvPr>
          <p:cNvSpPr/>
          <p:nvPr/>
        </p:nvSpPr>
        <p:spPr bwMode="auto">
          <a:xfrm>
            <a:off x="2209800" y="27432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9549236-EF47-6447-970C-86BEE8B603CB}"/>
              </a:ext>
            </a:extLst>
          </p:cNvPr>
          <p:cNvSpPr/>
          <p:nvPr/>
        </p:nvSpPr>
        <p:spPr bwMode="auto">
          <a:xfrm>
            <a:off x="457200" y="27467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96DF3-4CCD-E64F-8DBC-8FF0A40EC972}"/>
              </a:ext>
            </a:extLst>
          </p:cNvPr>
          <p:cNvSpPr/>
          <p:nvPr/>
        </p:nvSpPr>
        <p:spPr>
          <a:xfrm>
            <a:off x="472440" y="4786068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646F7-A4CA-F74C-A056-12E65A03D8F2}"/>
              </a:ext>
            </a:extLst>
          </p:cNvPr>
          <p:cNvSpPr/>
          <p:nvPr/>
        </p:nvSpPr>
        <p:spPr>
          <a:xfrm>
            <a:off x="2812640" y="50216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within subject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36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try to design your studies within-subject as it will increase the chance to reach a smaller p-value</a:t>
            </a:r>
          </a:p>
          <a:p>
            <a:pPr algn="r"/>
            <a:r>
              <a:rPr lang="en-US" dirty="0">
                <a:latin typeface="Arial" charset="0"/>
                <a:cs typeface="Arial" charset="0"/>
              </a:rPr>
              <a:t>… otherwise need twice more participants!)</a:t>
            </a:r>
          </a:p>
        </p:txBody>
      </p:sp>
    </p:spTree>
    <p:extLst>
      <p:ext uri="{BB962C8B-B14F-4D97-AF65-F5344CB8AC3E}">
        <p14:creationId xmlns:p14="http://schemas.microsoft.com/office/powerpoint/2010/main" val="256525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with(sleep,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</a:rPr>
              <a:t>t.test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(extra[group == 1], extra[group == 2], paired = TRUE,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alternative=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”less"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</a:rPr>
              <a:t>))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# or </a:t>
            </a:r>
            <a:r>
              <a:rPr lang="en-GB" dirty="0">
                <a:solidFill>
                  <a:srgbClr val="FF9900"/>
                </a:solidFill>
                <a:latin typeface="Courier" pitchFamily="2" charset="0"/>
                <a:cs typeface="Arial" pitchFamily="-112" charset="0"/>
              </a:rPr>
              <a:t>“greater”</a:t>
            </a:r>
            <a:endParaRPr lang="en-GB" b="0" dirty="0">
              <a:solidFill>
                <a:srgbClr val="FF99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Paired t-test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data:  extra[group == 1] and extra[group == 2]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t = -4.0621,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 9, p-value = 0.001416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alternative hypothesis: true difference in means is less than 0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95 percent confidence interval: -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Inf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-0.8669947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sample estimates: mean of the differences      -1.58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BFDD0-5D2B-E54F-9286-D6199A5FC1D6}"/>
              </a:ext>
            </a:extLst>
          </p:cNvPr>
          <p:cNvSpPr/>
          <p:nvPr/>
        </p:nvSpPr>
        <p:spPr>
          <a:xfrm>
            <a:off x="3429000" y="48053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one vs. two tail?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7F5CF3-AD4D-7747-84E4-21B1327B16FA}"/>
              </a:ext>
            </a:extLst>
          </p:cNvPr>
          <p:cNvSpPr/>
          <p:nvPr/>
        </p:nvSpPr>
        <p:spPr bwMode="auto">
          <a:xfrm>
            <a:off x="4686300" y="3276600"/>
            <a:ext cx="12192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F97897-F2AC-4D48-BE88-E84CC7AEE71D}"/>
              </a:ext>
            </a:extLst>
          </p:cNvPr>
          <p:cNvSpPr/>
          <p:nvPr/>
        </p:nvSpPr>
        <p:spPr bwMode="auto">
          <a:xfrm>
            <a:off x="2286000" y="3276600"/>
            <a:ext cx="9906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EABFEB-20B1-3B41-8AB0-B19CF5CB8B7A}"/>
              </a:ext>
            </a:extLst>
          </p:cNvPr>
          <p:cNvSpPr/>
          <p:nvPr/>
        </p:nvSpPr>
        <p:spPr bwMode="auto">
          <a:xfrm>
            <a:off x="533400" y="3280117"/>
            <a:ext cx="1613095" cy="301283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185F23-7383-4B43-A819-99D61BB0F41E}"/>
              </a:ext>
            </a:extLst>
          </p:cNvPr>
          <p:cNvSpPr/>
          <p:nvPr/>
        </p:nvSpPr>
        <p:spPr>
          <a:xfrm>
            <a:off x="457200" y="507444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kern="0" dirty="0">
                <a:solidFill>
                  <a:srgbClr val="99CC00"/>
                </a:solidFill>
              </a:rPr>
              <a:t>what you would 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61A1B-0AF1-5D4E-852E-3069656B840A}"/>
              </a:ext>
            </a:extLst>
          </p:cNvPr>
          <p:cNvSpPr/>
          <p:nvPr/>
        </p:nvSpPr>
        <p:spPr>
          <a:xfrm>
            <a:off x="457200" y="5693610"/>
            <a:ext cx="61722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baseline="30000" dirty="0"/>
              <a:t>“A paired student t-test showed significant difference between the two drugs (</a:t>
            </a:r>
            <a:r>
              <a:rPr lang="en-US" sz="2600" b="0" baseline="30000" dirty="0">
                <a:solidFill>
                  <a:srgbClr val="99CC00"/>
                </a:solidFill>
              </a:rPr>
              <a:t>one-tailed</a:t>
            </a:r>
            <a:r>
              <a:rPr lang="en-US" sz="2600" b="0" baseline="30000" dirty="0"/>
              <a:t> t(9)=-4.0621, p &lt; 0.001).”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80731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58EA4-E1E0-004A-B036-ADFB8C00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162800" cy="1389062"/>
          </a:xfrm>
        </p:spPr>
        <p:txBody>
          <a:bodyPr/>
          <a:lstStyle/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two-tails</a:t>
            </a:r>
            <a:r>
              <a:rPr lang="en-US" dirty="0">
                <a:latin typeface="Arial" charset="0"/>
                <a:cs typeface="Arial" charset="0"/>
              </a:rPr>
              <a:t>: effect of drug 1 is &gt; and/or &lt; Drug 2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one-tail</a:t>
            </a:r>
            <a:r>
              <a:rPr lang="en-US" dirty="0">
                <a:latin typeface="Arial" charset="0"/>
                <a:cs typeface="Arial" charset="0"/>
              </a:rPr>
              <a:t>: only one side of the effect, i.e.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&gt; Drug 2 (less) </a:t>
            </a:r>
          </a:p>
          <a:p>
            <a:r>
              <a:rPr lang="en-US" dirty="0">
                <a:latin typeface="Arial" charset="0"/>
                <a:cs typeface="Arial" charset="0"/>
              </a:rPr>
              <a:t>	or </a:t>
            </a:r>
          </a:p>
          <a:p>
            <a:r>
              <a:rPr lang="en-US" dirty="0">
                <a:latin typeface="Arial" charset="0"/>
                <a:cs typeface="Arial" charset="0"/>
              </a:rPr>
              <a:t>	effect of Drug 1 &lt; Drug 2 (greater)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EEF5A-B621-B045-9323-3B01B7200F80}"/>
              </a:ext>
            </a:extLst>
          </p:cNvPr>
          <p:cNvSpPr/>
          <p:nvPr/>
        </p:nvSpPr>
        <p:spPr>
          <a:xfrm>
            <a:off x="2590800" y="5029200"/>
            <a:ext cx="5917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99CC00"/>
                </a:solidFill>
              </a:rPr>
              <a:t>e.g. created a shampoo for hair loss and </a:t>
            </a:r>
          </a:p>
          <a:p>
            <a:r>
              <a:rPr lang="en-US" sz="2400" b="0" kern="0" dirty="0">
                <a:solidFill>
                  <a:srgbClr val="99CC00"/>
                </a:solidFill>
              </a:rPr>
              <a:t>want to know if better than concurrent one</a:t>
            </a:r>
            <a:endParaRPr lang="en-US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13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162800" cy="13890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(note: you will mostly use two-tails but if you can use a one-tail do it, it will increase the chance to reach a smaller p-value!)</a:t>
            </a:r>
          </a:p>
        </p:txBody>
      </p:sp>
    </p:spTree>
    <p:extLst>
      <p:ext uri="{BB962C8B-B14F-4D97-AF65-F5344CB8AC3E}">
        <p14:creationId xmlns:p14="http://schemas.microsoft.com/office/powerpoint/2010/main" val="2247907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endParaRPr lang="en-US" sz="70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multiple </a:t>
            </a:r>
          </a:p>
          <a:p>
            <a:pPr algn="r">
              <a:lnSpc>
                <a:spcPct val="80000"/>
              </a:lnSpc>
            </a:pPr>
            <a:r>
              <a:rPr lang="en-US" sz="7000" b="1" dirty="0">
                <a:solidFill>
                  <a:srgbClr val="A6A6A6"/>
                </a:solidFill>
                <a:latin typeface="Arial" charset="0"/>
                <a:cs typeface="Arial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6115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what if we have more than two variables?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ok, 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 dirty="0">
                <a:latin typeface="Arial" charset="0"/>
                <a:cs typeface="Arial" charset="0"/>
              </a:rPr>
              <a:t>a bunch of times.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you are making two new input devices, a track pad and a stylus. You want to know which one is better and if they are also better than a mouse.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do we proceed? 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9" name="Picture 8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838200" y="5334000"/>
            <a:ext cx="72056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000" dirty="0">
                <a:solidFill>
                  <a:srgbClr val="99CC00"/>
                </a:solidFill>
              </a:rPr>
              <a:t>&lt;30sec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2024738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</p:spTree>
    <p:extLst>
      <p:ext uri="{BB962C8B-B14F-4D97-AF65-F5344CB8AC3E}">
        <p14:creationId xmlns:p14="http://schemas.microsoft.com/office/powerpoint/2010/main" val="83677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60516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511175" y="914399"/>
            <a:ext cx="2807958" cy="1067651"/>
          </a:xfrm>
          <a:prstGeom prst="rect">
            <a:avLst/>
          </a:prstGeom>
        </p:spPr>
      </p:pic>
      <p:pic>
        <p:nvPicPr>
          <p:cNvPr id="6" name="Picture 5" descr="htz12pfhh0giqef8vakq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48887" y="806299"/>
            <a:ext cx="2857069" cy="871496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27971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5768975" y="1219199"/>
            <a:ext cx="381000" cy="28194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4168775" y="990599"/>
            <a:ext cx="457200" cy="56388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85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87975" y="28193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40175" y="4038599"/>
            <a:ext cx="93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ttest3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579437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simple solution would be to do this …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1112837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problem</a:t>
            </a:r>
            <a:r>
              <a:rPr lang="en-US" b="0" dirty="0">
                <a:latin typeface="Arial" charset="0"/>
                <a:cs typeface="Arial" charset="0"/>
              </a:rPr>
              <a:t>: any given test has a 5% chance of lying to you so when you use them multiple time you increase your risk of having errors (statisticians call this a “type I error”) </a:t>
            </a:r>
          </a:p>
          <a:p>
            <a:r>
              <a:rPr lang="en-US" b="0" dirty="0"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52800" y="2590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3733800"/>
            <a:ext cx="533400" cy="381000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542539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038600"/>
            <a:ext cx="471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so there are two solutions to that:</a:t>
            </a:r>
          </a:p>
        </p:txBody>
      </p:sp>
    </p:spTree>
    <p:extLst>
      <p:ext uri="{BB962C8B-B14F-4D97-AF65-F5344CB8AC3E}">
        <p14:creationId xmlns:p14="http://schemas.microsoft.com/office/powerpoint/2010/main" val="3264580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bonferroni correction ::</a:t>
            </a:r>
          </a:p>
          <a:p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</p:spTree>
    <p:extLst>
      <p:ext uri="{BB962C8B-B14F-4D97-AF65-F5344CB8AC3E}">
        <p14:creationId xmlns:p14="http://schemas.microsoft.com/office/powerpoint/2010/main" val="21106638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bonferroni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 correction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testing </a:t>
            </a:r>
            <a:r>
              <a:rPr lang="en-US" i="1" dirty="0">
                <a:solidFill>
                  <a:schemeClr val="tx1"/>
                </a:solidFill>
                <a:latin typeface="Arial" charset="0"/>
                <a:cs typeface="Arial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hypotheses, test each one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against 0.05/n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18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in our example we would need to use </a:t>
            </a:r>
            <a:r>
              <a:rPr lang="en-US" sz="2400" dirty="0">
                <a:solidFill>
                  <a:srgbClr val="FF9900"/>
                </a:solidFill>
              </a:rPr>
              <a:t>0.05/3</a:t>
            </a:r>
            <a:r>
              <a:rPr lang="en-US" sz="2400" b="0" dirty="0"/>
              <a:t> as a significant threshold instead of 0.05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703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240" y="3226713"/>
            <a:ext cx="32464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0" dirty="0"/>
              <a:t>or you could also use 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850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4038600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is-IS" sz="2400" b="0" kern="0" dirty="0">
                <a:solidFill>
                  <a:srgbClr val="404040"/>
                </a:solidFill>
              </a:rPr>
              <a:t>… </a:t>
            </a:r>
            <a:r>
              <a:rPr lang="en-US" sz="2400" b="0" kern="0" dirty="0">
                <a:solidFill>
                  <a:srgbClr val="404040"/>
                </a:solidFill>
              </a:rPr>
              <a:t>we will look at ANOVA in the next few weeks</a:t>
            </a:r>
          </a:p>
        </p:txBody>
      </p:sp>
    </p:spTree>
    <p:extLst>
      <p:ext uri="{BB962C8B-B14F-4D97-AF65-F5344CB8AC3E}">
        <p14:creationId xmlns:p14="http://schemas.microsoft.com/office/powerpoint/2010/main" val="1403445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27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219200"/>
            <a:ext cx="65259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what is hypothesis testing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the limit of hypothesis testing (we cannot prove that things are similar)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p value and a significance value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t-test and when to use it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within and between subject studies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Bonferroni correction and find the new significance level given an experimental design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  <p:sp>
        <p:nvSpPr>
          <p:cNvPr id="321" name="TextBox 318">
            <a:extLst>
              <a:ext uri="{FF2B5EF4-FFF2-40B4-BE49-F238E27FC236}">
                <a16:creationId xmlns:a16="http://schemas.microsoft.com/office/drawing/2014/main" id="{5976DCAF-DC64-7B4F-91A2-A244D9D3C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5864422"/>
            <a:ext cx="29963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/>
              <a:t>&lt;3s   &lt;3.5s  &lt;4a   &lt;4.5s &lt;5s  &lt;5.5s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dirty="0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 dirty="0">
                <a:latin typeface="Arial" charset="0"/>
                <a:cs typeface="Arial" charset="0"/>
              </a:rPr>
              <a:t>from the shoes you know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while it is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 dirty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58908</TotalTime>
  <Words>2670</Words>
  <Application>Microsoft Macintosh PowerPoint</Application>
  <PresentationFormat>On-screen Show (4:3)</PresentationFormat>
  <Paragraphs>655</Paragraphs>
  <Slides>70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ＭＳ Ｐゴシック</vt:lpstr>
      <vt:lpstr>Arial</vt:lpstr>
      <vt:lpstr>Arial Black</vt:lpstr>
      <vt:lpstr>Courier</vt:lpstr>
      <vt:lpstr>Helvetica Neue Light</vt:lpstr>
      <vt:lpstr>Segoe UI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use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927</cp:revision>
  <cp:lastPrinted>2016-10-04T09:38:22Z</cp:lastPrinted>
  <dcterms:created xsi:type="dcterms:W3CDTF">2010-06-22T07:38:57Z</dcterms:created>
  <dcterms:modified xsi:type="dcterms:W3CDTF">2018-11-11T23:07:25Z</dcterms:modified>
</cp:coreProperties>
</file>