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334" r:id="rId2"/>
    <p:sldId id="2733" r:id="rId3"/>
    <p:sldId id="2738" r:id="rId4"/>
    <p:sldId id="2739" r:id="rId5"/>
    <p:sldId id="2740" r:id="rId6"/>
    <p:sldId id="2742" r:id="rId7"/>
    <p:sldId id="2745" r:id="rId8"/>
    <p:sldId id="2747" r:id="rId9"/>
    <p:sldId id="2746" r:id="rId10"/>
    <p:sldId id="2748" r:id="rId11"/>
    <p:sldId id="2749" r:id="rId12"/>
    <p:sldId id="2743" r:id="rId13"/>
    <p:sldId id="2774" r:id="rId14"/>
    <p:sldId id="2750" r:id="rId15"/>
    <p:sldId id="2741" r:id="rId16"/>
    <p:sldId id="2751" r:id="rId17"/>
    <p:sldId id="2756" r:id="rId18"/>
    <p:sldId id="2752" r:id="rId19"/>
    <p:sldId id="2757" r:id="rId20"/>
    <p:sldId id="2753" r:id="rId21"/>
    <p:sldId id="2758" r:id="rId22"/>
    <p:sldId id="2755" r:id="rId23"/>
    <p:sldId id="2736" r:id="rId24"/>
    <p:sldId id="2759" r:id="rId25"/>
    <p:sldId id="2734" r:id="rId26"/>
    <p:sldId id="2735" r:id="rId27"/>
    <p:sldId id="2761" r:id="rId28"/>
    <p:sldId id="2760" r:id="rId29"/>
    <p:sldId id="2762" r:id="rId30"/>
    <p:sldId id="2763" r:id="rId31"/>
    <p:sldId id="2770" r:id="rId32"/>
    <p:sldId id="2768" r:id="rId33"/>
    <p:sldId id="2769" r:id="rId34"/>
    <p:sldId id="2771" r:id="rId35"/>
    <p:sldId id="2772" r:id="rId36"/>
    <p:sldId id="2766" r:id="rId37"/>
    <p:sldId id="2773" r:id="rId38"/>
    <p:sldId id="2704" r:id="rId39"/>
    <p:sldId id="2523" r:id="rId40"/>
    <p:sldId id="2754" r:id="rId41"/>
    <p:sldId id="2220" r:id="rId42"/>
    <p:sldId id="2337" r:id="rId43"/>
    <p:sldId id="2349" r:id="rId44"/>
    <p:sldId id="211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2"/>
    <p:restoredTop sz="68506"/>
  </p:normalViewPr>
  <p:slideViewPr>
    <p:cSldViewPr>
      <p:cViewPr varScale="1">
        <p:scale>
          <a:sx n="67" d="100"/>
          <a:sy n="67" d="100"/>
        </p:scale>
        <p:origin x="1600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708C3A-531A-024F-AC28-8A5A6A546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6A0C2-F519-2843-A5D3-62FE26EEA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708F-3235-C64B-8943-6972A9434C3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2D6D-56CC-D54D-932D-47A6806BD9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4C6A-65DC-BE46-B7D9-7F02E22826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7988-EEDA-EC40-8435-C5FBC371C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72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37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312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32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pchisq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0.43</a:t>
            </a:r>
            <a:r>
              <a:rPr lang="en-GB" dirty="0"/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=2</a:t>
            </a:r>
            <a:r>
              <a:rPr lang="en-GB" dirty="0"/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lower.tail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=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FALSE</a:t>
            </a:r>
            <a:r>
              <a:rPr lang="en-GB" dirty="0"/>
              <a:t>)</a:t>
            </a: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42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3502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9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91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20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1332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5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7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92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1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12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98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6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2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1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92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7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7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7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hf sldNum="0" hdr="0" ftr="0" dt="0"/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8288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17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514600"/>
            <a:ext cx="3507692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endParaRPr lang="en-US" b="0" dirty="0"/>
          </a:p>
          <a:p>
            <a:r>
              <a:rPr lang="en-US" b="0" dirty="0">
                <a:latin typeface="Helvetica Neue Light"/>
                <a:cs typeface="Helvetica Neue Light"/>
              </a:rPr>
              <a:t>COMS10011 </a:t>
            </a:r>
          </a:p>
          <a:p>
            <a:r>
              <a:rPr lang="en-US" b="0" dirty="0">
                <a:latin typeface="Helvetica Neue Light"/>
                <a:cs typeface="Helvetica Neue Light"/>
              </a:rPr>
              <a:t>Dr. Anne Roudaut</a:t>
            </a:r>
          </a:p>
          <a:p>
            <a:r>
              <a:rPr lang="en-US" b="0" dirty="0">
                <a:latin typeface="Helvetica Neue Light"/>
                <a:cs typeface="Helvetica Neue Light"/>
              </a:rPr>
              <a:t>csxar@bristol.ac.uk</a:t>
            </a:r>
          </a:p>
          <a:p>
            <a:r>
              <a:rPr lang="en-US" b="0" dirty="0">
                <a:latin typeface="Helvetica Neue Light"/>
                <a:cs typeface="Helvetica Neue Light"/>
              </a:rPr>
              <a:t>https://</a:t>
            </a:r>
            <a:r>
              <a:rPr lang="en-US" b="0" dirty="0" err="1">
                <a:latin typeface="Helvetica Neue Light"/>
                <a:cs typeface="Helvetica Neue Light"/>
              </a:rPr>
              <a:t>github.com</a:t>
            </a:r>
            <a:r>
              <a:rPr lang="en-US" b="0" dirty="0">
                <a:latin typeface="Helvetica Neue Light"/>
                <a:cs typeface="Helvetica Neue Light"/>
              </a:rPr>
              <a:t>/coms10011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Chi-square</a:t>
            </a:r>
          </a:p>
          <a:p>
            <a:pPr marL="39688"/>
            <a:r>
              <a:rPr lang="en-US" sz="2800" dirty="0">
                <a:latin typeface="Helvetica Neue Light" charset="0"/>
                <a:cs typeface="ＭＳ Ｐゴシック" charset="0"/>
                <a:sym typeface="Helvetica Neue Light" charset="0"/>
              </a:rPr>
              <a:t>and </a:t>
            </a:r>
            <a:r>
              <a:rPr lang="en-US" sz="2800" dirty="0" err="1">
                <a:latin typeface="Helvetica Neue Light" charset="0"/>
                <a:cs typeface="ＭＳ Ｐゴシック" charset="0"/>
                <a:sym typeface="Helvetica Neue Light" charset="0"/>
              </a:rPr>
              <a:t>Anova</a:t>
            </a:r>
            <a:r>
              <a:rPr lang="en-US" sz="2800" dirty="0">
                <a:latin typeface="Helvetica Neue Light" charset="0"/>
                <a:cs typeface="ＭＳ Ｐゴシック" charset="0"/>
                <a:sym typeface="Helvetica Neue Light" charset="0"/>
              </a:rPr>
              <a:t> ++</a:t>
            </a:r>
            <a:endParaRPr lang="en-US" sz="28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77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24384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24.96 &gt; 3.841 so we </a:t>
            </a: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reject the null hypothesis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our theory of 25% Brussel Sprout lovers does not hold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95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62000" y="609600"/>
            <a:ext cx="8610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		# of persons     %expected	    # expected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like BP 	        25		25%	        25 </a:t>
            </a:r>
            <a:r>
              <a:rPr lang="en-GB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(25% of 100)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Dislike BP  	        75		75%	        75 </a:t>
            </a:r>
            <a:r>
              <a:rPr lang="en-GB" sz="1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(75% of 100)</a:t>
            </a: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		   100 (total)	         100%        100 (total)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0C49F-744E-4046-BC3B-EC058A671D39}"/>
              </a:ext>
            </a:extLst>
          </p:cNvPr>
          <p:cNvGrpSpPr/>
          <p:nvPr/>
        </p:nvGrpSpPr>
        <p:grpSpPr>
          <a:xfrm>
            <a:off x="2057399" y="2315049"/>
            <a:ext cx="6733925" cy="2599593"/>
            <a:chOff x="2057399" y="2315049"/>
            <a:chExt cx="6733925" cy="25995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FEB038-5820-3840-9639-EDD82D02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399" y="3657600"/>
              <a:ext cx="3125307" cy="1257042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A57E4E4-17B0-244B-A910-8A0F3971F5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68917" y="2315049"/>
              <a:ext cx="4406565" cy="15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99CC00"/>
                  </a:solidFill>
                  <a:latin typeface="Arial" charset="0"/>
                  <a:cs typeface="Arial" charset="0"/>
                </a:rPr>
                <a:t>observed cases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29EEE6D-3466-0A46-8C82-61C09F6F835E}"/>
                </a:ext>
              </a:extLst>
            </p:cNvPr>
            <p:cNvSpPr/>
            <p:nvPr/>
          </p:nvSpPr>
          <p:spPr bwMode="auto">
            <a:xfrm>
              <a:off x="3978323" y="2531796"/>
              <a:ext cx="822278" cy="1134979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ABCC832B-B02F-994C-9478-E697587B13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84759" y="2990912"/>
              <a:ext cx="4406565" cy="15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99CC00"/>
                  </a:solidFill>
                  <a:latin typeface="Arial" charset="0"/>
                  <a:cs typeface="Arial" charset="0"/>
                </a:rPr>
                <a:t>expected cases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4ACAB5-541A-124B-B178-8A788F21A059}"/>
                </a:ext>
              </a:extLst>
            </p:cNvPr>
            <p:cNvSpPr/>
            <p:nvPr/>
          </p:nvSpPr>
          <p:spPr bwMode="auto">
            <a:xfrm>
              <a:off x="4800601" y="3361005"/>
              <a:ext cx="609598" cy="385618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ED95E8-8E14-B94E-A53B-E3F1C749B9FF}"/>
                  </a:ext>
                </a:extLst>
              </p:cNvPr>
              <p:cNvSpPr/>
              <p:nvPr/>
            </p:nvSpPr>
            <p:spPr>
              <a:xfrm>
                <a:off x="2675060" y="4944956"/>
                <a:ext cx="2807050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25−25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sz="2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b="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  <m:r>
                                  <a:rPr lang="en-US" sz="2400" b="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ED95E8-8E14-B94E-A53B-E3F1C749B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60" y="4944956"/>
                <a:ext cx="2807050" cy="668709"/>
              </a:xfrm>
              <a:prstGeom prst="rect">
                <a:avLst/>
              </a:prstGeom>
              <a:blipFill>
                <a:blip r:embed="rId4"/>
                <a:stretch>
                  <a:fillRect l="-315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D3D80-8CFA-D14A-B4B2-A49467728C37}"/>
                  </a:ext>
                </a:extLst>
              </p:cNvPr>
              <p:cNvSpPr/>
              <p:nvPr/>
            </p:nvSpPr>
            <p:spPr>
              <a:xfrm>
                <a:off x="5482110" y="5043195"/>
                <a:ext cx="6190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D3D80-8CFA-D14A-B4B2-A49467728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10" y="5043195"/>
                <a:ext cx="619080" cy="461665"/>
              </a:xfrm>
              <a:prstGeom prst="rect">
                <a:avLst/>
              </a:prstGeom>
              <a:blipFill>
                <a:blip r:embed="rId5"/>
                <a:stretch>
                  <a:fillRect l="-16667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9">
            <a:extLst>
              <a:ext uri="{FF2B5EF4-FFF2-40B4-BE49-F238E27FC236}">
                <a16:creationId xmlns:a16="http://schemas.microsoft.com/office/drawing/2014/main" id="{C37EB183-E613-8F4A-8225-67425BE6F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57671"/>
            <a:ext cx="9144000" cy="120032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chemeClr val="bg1"/>
                </a:solidFill>
              </a:rPr>
              <a:t>if data was perfect fit (</a:t>
            </a:r>
            <a:r>
              <a:rPr lang="en-US" sz="3600" b="0" dirty="0" err="1">
                <a:solidFill>
                  <a:schemeClr val="bg1"/>
                </a:solidFill>
              </a:rPr>
              <a:t>pvalue</a:t>
            </a:r>
            <a:r>
              <a:rPr lang="en-US" sz="3600" b="0" dirty="0">
                <a:solidFill>
                  <a:schemeClr val="bg1"/>
                </a:solidFill>
              </a:rPr>
              <a:t> would be = 1) … cannot reject null (thus cannot conclude)</a:t>
            </a:r>
            <a:endParaRPr lang="en-US" sz="3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8382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let’s see if our theory holds with a raise of hand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who like Brussel sprout?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who dislike Brussel sprout?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E9BCC-642E-AA4B-8A7D-E6222959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71600"/>
            <a:ext cx="3810000" cy="195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B67D3-867C-AF40-B831-931F63BB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45763"/>
            <a:ext cx="2971800" cy="17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table = c(11,139)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      male female Sum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sport    26      3  29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family   24     22  46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Sum      50     25  75</a:t>
            </a:r>
          </a:p>
          <a:p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chisq.test</a:t>
            </a:r>
            <a:r>
              <a:rPr lang="en-US" b="0" dirty="0">
                <a:latin typeface="Courier" pitchFamily="2" charset="0"/>
              </a:rPr>
              <a:t>(tulip, p = c(1/4, 3/4))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Chi-squared test for given probabilities</a:t>
            </a:r>
          </a:p>
          <a:p>
            <a:br>
              <a:rPr lang="en-US" b="0" dirty="0">
                <a:solidFill>
                  <a:srgbClr val="99CC00"/>
                </a:solidFill>
                <a:latin typeface="Courier" pitchFamily="2" charset="0"/>
              </a:rPr>
            </a:br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data:  tulip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X-squared = 24.969, </a:t>
            </a:r>
            <a:r>
              <a:rPr lang="en-US" b="0" dirty="0" err="1">
                <a:solidFill>
                  <a:srgbClr val="99CC00"/>
                </a:solidFill>
                <a:latin typeface="Courier" pitchFamily="2" charset="0"/>
              </a:rPr>
              <a:t>df</a:t>
            </a:r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 = 1, p-value = 5.826e-07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2438400"/>
            <a:ext cx="7924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this example is fairly simple but Chi-square also work with more data,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30% prefer eating chicken for Christmas dinner, 50% prefer turkey, 10% prefer vegetarian option, 10% prefer other types of meat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99CC00"/>
                </a:solidFill>
                <a:latin typeface="Arial"/>
                <a:ea typeface="Arial"/>
                <a:cs typeface="Arial"/>
              </a:rPr>
              <a:t>… problem sheet 5 will be about that</a:t>
            </a: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contingency tables</a:t>
            </a:r>
          </a:p>
        </p:txBody>
      </p:sp>
    </p:spTree>
    <p:extLst>
      <p:ext uri="{BB962C8B-B14F-4D97-AF65-F5344CB8AC3E}">
        <p14:creationId xmlns:p14="http://schemas.microsoft.com/office/powerpoint/2010/main" val="8334241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838200"/>
            <a:ext cx="80772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public opinion surveys tend to show there is a relationship between gender and </a:t>
            </a:r>
            <a:r>
              <a:rPr lang="en-GB" sz="2400" b="0" i="1" dirty="0">
                <a:solidFill>
                  <a:srgbClr val="222222"/>
                </a:solidFill>
                <a:latin typeface="arial" panose="020B0604020202020204" pitchFamily="34" charset="0"/>
              </a:rPr>
              <a:t>something</a:t>
            </a: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, e.g. preference in sport car vs. family car (public opinion surveys are very stereotypical!)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so here we have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variables/groups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: gender (female or male) and car preference (sport or family)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we do a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Chi-square contingency table test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to prove preference of car is related to or dependant upon gender</a:t>
            </a:r>
            <a:endParaRPr lang="en-GB" sz="2400" b="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8174-44A1-A840-8229-7423AC554A1F}"/>
              </a:ext>
            </a:extLst>
          </p:cNvPr>
          <p:cNvSpPr txBox="1">
            <a:spLocks/>
          </p:cNvSpPr>
          <p:nvPr/>
        </p:nvSpPr>
        <p:spPr bwMode="auto">
          <a:xfrm>
            <a:off x="2514600" y="3863924"/>
            <a:ext cx="4419600" cy="131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       male female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sport    26      3 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family   24     22 </a:t>
            </a:r>
            <a:endParaRPr lang="en-US" sz="2400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600200"/>
            <a:ext cx="80772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but we don’t have ”expected value” here so we first need to calculate them  for each cell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where R = row, C= column, N = total, 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for </a:t>
            </a:r>
            <a:r>
              <a:rPr lang="en-GB" sz="2400" b="0" dirty="0" err="1">
                <a:latin typeface="arial" panose="020B0604020202020204" pitchFamily="34" charset="0"/>
              </a:rPr>
              <a:t>ith</a:t>
            </a:r>
            <a:r>
              <a:rPr lang="en-GB" sz="2400" b="0" dirty="0">
                <a:latin typeface="arial" panose="020B0604020202020204" pitchFamily="34" charset="0"/>
              </a:rPr>
              <a:t> row and </a:t>
            </a:r>
            <a:r>
              <a:rPr lang="en-GB" sz="2400" b="0" dirty="0" err="1">
                <a:latin typeface="arial" panose="020B0604020202020204" pitchFamily="34" charset="0"/>
              </a:rPr>
              <a:t>jth</a:t>
            </a:r>
            <a:r>
              <a:rPr lang="en-GB" sz="2400" b="0" dirty="0">
                <a:latin typeface="arial" panose="020B0604020202020204" pitchFamily="34" charset="0"/>
              </a:rPr>
              <a:t>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997C5-1D8A-7A40-A48D-E5C7311A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0" y="2731018"/>
            <a:ext cx="2298700" cy="10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2057400" y="589280"/>
            <a:ext cx="5181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       male female </a:t>
            </a:r>
            <a:r>
              <a:rPr lang="en-US" sz="2400" b="0" dirty="0">
                <a:latin typeface="Courier" pitchFamily="2" charset="0"/>
              </a:rPr>
              <a:t>Sum</a:t>
            </a: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sport    26      3  </a:t>
            </a:r>
            <a:r>
              <a:rPr lang="en-US" sz="2400" b="0" dirty="0">
                <a:latin typeface="Courier" pitchFamily="2" charset="0"/>
              </a:rPr>
              <a:t>29</a:t>
            </a: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family   24     22  </a:t>
            </a:r>
            <a:r>
              <a:rPr lang="en-US" sz="2400" b="0" dirty="0">
                <a:latin typeface="Courier" pitchFamily="2" charset="0"/>
              </a:rPr>
              <a:t>46</a:t>
            </a:r>
          </a:p>
          <a:p>
            <a:r>
              <a:rPr lang="en-US" sz="2400" b="0" dirty="0">
                <a:latin typeface="Courier" pitchFamily="2" charset="0"/>
              </a:rPr>
              <a:t>Sum      50     25  75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5A0071A-C529-964A-A419-1380D5A087E9}"/>
              </a:ext>
            </a:extLst>
          </p:cNvPr>
          <p:cNvSpPr txBox="1">
            <a:spLocks/>
          </p:cNvSpPr>
          <p:nvPr/>
        </p:nvSpPr>
        <p:spPr bwMode="auto">
          <a:xfrm>
            <a:off x="751840" y="2531796"/>
            <a:ext cx="8077200" cy="394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1. we compute the sums in all direction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2. for each cell, multiplying that cells row and column totals and dividing by our total sample size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e.g. case (sport, male)= (29 * 50) / 75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e.g. case (family, male= (46 * 50) / 75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90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228600" y="533400"/>
            <a:ext cx="5181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Obs.    male female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sport    26      3 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family   24     22 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latin typeface="Courier" pitchFamily="2" charset="0"/>
              </a:rPr>
              <a:t> 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5A0071A-C529-964A-A419-1380D5A087E9}"/>
              </a:ext>
            </a:extLst>
          </p:cNvPr>
          <p:cNvSpPr txBox="1">
            <a:spLocks/>
          </p:cNvSpPr>
          <p:nvPr/>
        </p:nvSpPr>
        <p:spPr bwMode="auto">
          <a:xfrm>
            <a:off x="751840" y="2531796"/>
            <a:ext cx="8077200" cy="394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4. use same Chi-square formula </a:t>
            </a:r>
            <a:r>
              <a:rPr lang="en-US" sz="2400" b="0" dirty="0">
                <a:latin typeface="arial" panose="020B0604020202020204" pitchFamily="34" charset="0"/>
              </a:rPr>
              <a:t>than before</a:t>
            </a:r>
          </a:p>
          <a:p>
            <a:pPr>
              <a:spcBef>
                <a:spcPct val="20000"/>
              </a:spcBef>
              <a:defRPr/>
            </a:pPr>
            <a:endParaRPr lang="en-US" sz="2400" b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b="0" dirty="0">
                <a:latin typeface="arial" panose="020B0604020202020204" pitchFamily="34" charset="0"/>
              </a:rPr>
              <a:t>5. </a:t>
            </a:r>
            <a:r>
              <a:rPr lang="en-GB" sz="2400" b="0" dirty="0"/>
              <a:t>Calculate degree of freedom as DF =(number of rows−1)∗(number of columns−1) (here = 1)</a:t>
            </a:r>
          </a:p>
          <a:p>
            <a:pPr>
              <a:spcBef>
                <a:spcPct val="20000"/>
              </a:spcBef>
              <a:defRPr/>
            </a:pPr>
            <a:endParaRPr lang="en-GB" sz="2400" b="0" dirty="0"/>
          </a:p>
          <a:p>
            <a:pPr>
              <a:spcBef>
                <a:spcPct val="20000"/>
              </a:spcBef>
              <a:defRPr/>
            </a:pPr>
            <a:r>
              <a:rPr lang="en-GB" sz="2400" b="0" dirty="0"/>
              <a:t>6. Use the Chi-square table to conclude!</a:t>
            </a:r>
            <a:br>
              <a:rPr lang="en-GB" sz="2400" dirty="0"/>
            </a:br>
            <a:endParaRPr lang="en-GB" sz="2400" b="0" dirty="0"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A459C-711F-1D45-ABF5-A4D2FD54AD07}"/>
              </a:ext>
            </a:extLst>
          </p:cNvPr>
          <p:cNvSpPr txBox="1">
            <a:spLocks/>
          </p:cNvSpPr>
          <p:nvPr/>
        </p:nvSpPr>
        <p:spPr bwMode="auto">
          <a:xfrm>
            <a:off x="4790440" y="457200"/>
            <a:ext cx="5181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Exp.	    male female</a:t>
            </a:r>
          </a:p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sport    19.3     0.9 </a:t>
            </a:r>
          </a:p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family   30.6     15.3 </a:t>
            </a:r>
          </a:p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            </a:t>
            </a:r>
          </a:p>
        </p:txBody>
      </p:sp>
    </p:spTree>
    <p:extLst>
      <p:ext uri="{BB962C8B-B14F-4D97-AF65-F5344CB8AC3E}">
        <p14:creationId xmlns:p14="http://schemas.microsoft.com/office/powerpoint/2010/main" val="121034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EFAAB98-290D-BE4F-968B-C90EDD5C8AEE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3EE36B6-D452-014B-A20C-237601AE8CC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CEB8DAF-29B5-F049-AEE6-0FE246D99CB8}"/>
              </a:ext>
            </a:extLst>
          </p:cNvPr>
          <p:cNvSpPr/>
          <p:nvPr/>
        </p:nvSpPr>
        <p:spPr bwMode="auto">
          <a:xfrm>
            <a:off x="-60960" y="-274320"/>
            <a:ext cx="7467600" cy="7101840"/>
          </a:xfrm>
          <a:custGeom>
            <a:avLst/>
            <a:gdLst>
              <a:gd name="connsiteX0" fmla="*/ 0 w 7467600"/>
              <a:gd name="connsiteY0" fmla="*/ 121920 h 7101840"/>
              <a:gd name="connsiteX1" fmla="*/ 30480 w 7467600"/>
              <a:gd name="connsiteY1" fmla="*/ 7101840 h 7101840"/>
              <a:gd name="connsiteX2" fmla="*/ 5791200 w 7467600"/>
              <a:gd name="connsiteY2" fmla="*/ 7071360 h 7101840"/>
              <a:gd name="connsiteX3" fmla="*/ 5821680 w 7467600"/>
              <a:gd name="connsiteY3" fmla="*/ 3566160 h 7101840"/>
              <a:gd name="connsiteX4" fmla="*/ 7315200 w 7467600"/>
              <a:gd name="connsiteY4" fmla="*/ 2407920 h 7101840"/>
              <a:gd name="connsiteX5" fmla="*/ 7467600 w 7467600"/>
              <a:gd name="connsiteY5" fmla="*/ 2133600 h 7101840"/>
              <a:gd name="connsiteX6" fmla="*/ 7467600 w 7467600"/>
              <a:gd name="connsiteY6" fmla="*/ 1402080 h 7101840"/>
              <a:gd name="connsiteX7" fmla="*/ 6035040 w 7467600"/>
              <a:gd name="connsiteY7" fmla="*/ 1310640 h 7101840"/>
              <a:gd name="connsiteX8" fmla="*/ 3322320 w 7467600"/>
              <a:gd name="connsiteY8" fmla="*/ 1280160 h 7101840"/>
              <a:gd name="connsiteX9" fmla="*/ 2865120 w 7467600"/>
              <a:gd name="connsiteY9" fmla="*/ 0 h 7101840"/>
              <a:gd name="connsiteX10" fmla="*/ 0 w 7467600"/>
              <a:gd name="connsiteY10" fmla="*/ 213360 h 71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67600" h="7101840">
                <a:moveTo>
                  <a:pt x="0" y="121920"/>
                </a:moveTo>
                <a:lnTo>
                  <a:pt x="30480" y="7101840"/>
                </a:lnTo>
                <a:lnTo>
                  <a:pt x="5791200" y="7071360"/>
                </a:lnTo>
                <a:lnTo>
                  <a:pt x="5821680" y="3566160"/>
                </a:lnTo>
                <a:lnTo>
                  <a:pt x="7315200" y="2407920"/>
                </a:lnTo>
                <a:lnTo>
                  <a:pt x="7467600" y="2133600"/>
                </a:lnTo>
                <a:lnTo>
                  <a:pt x="7467600" y="1402080"/>
                </a:lnTo>
                <a:lnTo>
                  <a:pt x="6035040" y="1310640"/>
                </a:lnTo>
                <a:lnTo>
                  <a:pt x="3322320" y="1280160"/>
                </a:lnTo>
                <a:lnTo>
                  <a:pt x="2865120" y="0"/>
                </a:lnTo>
                <a:lnTo>
                  <a:pt x="0" y="213360"/>
                </a:lnTo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table = matrix(c(26, 24, 3, 22), </a:t>
            </a:r>
            <a:r>
              <a:rPr lang="en-US" b="0" dirty="0" err="1">
                <a:latin typeface="Courier" pitchFamily="2" charset="0"/>
              </a:rPr>
              <a:t>ncol</a:t>
            </a:r>
            <a:r>
              <a:rPr lang="en-US" b="0" dirty="0">
                <a:latin typeface="Courier" pitchFamily="2" charset="0"/>
              </a:rPr>
              <a:t>=2)</a:t>
            </a:r>
          </a:p>
          <a:p>
            <a:r>
              <a:rPr lang="en-US" b="0" dirty="0" err="1">
                <a:latin typeface="Courier" pitchFamily="2" charset="0"/>
              </a:rPr>
              <a:t>colnames</a:t>
            </a:r>
            <a:r>
              <a:rPr lang="en-US" b="0" dirty="0">
                <a:latin typeface="Courier" pitchFamily="2" charset="0"/>
              </a:rPr>
              <a:t>(table) = c('male', 'female')</a:t>
            </a:r>
          </a:p>
          <a:p>
            <a:r>
              <a:rPr lang="en-US" b="0" dirty="0" err="1">
                <a:latin typeface="Courier" pitchFamily="2" charset="0"/>
              </a:rPr>
              <a:t>rownames</a:t>
            </a:r>
            <a:r>
              <a:rPr lang="en-US" b="0" dirty="0">
                <a:latin typeface="Courier" pitchFamily="2" charset="0"/>
              </a:rPr>
              <a:t>(table) = c('</a:t>
            </a:r>
            <a:r>
              <a:rPr lang="en-US" b="0" dirty="0" err="1">
                <a:latin typeface="Courier" pitchFamily="2" charset="0"/>
              </a:rPr>
              <a:t>sport','family</a:t>
            </a:r>
            <a:r>
              <a:rPr lang="en-US" b="0" dirty="0">
                <a:latin typeface="Courier" pitchFamily="2" charset="0"/>
              </a:rPr>
              <a:t>’)</a:t>
            </a:r>
          </a:p>
          <a:p>
            <a:r>
              <a:rPr lang="en-US" b="0" dirty="0" err="1">
                <a:latin typeface="Courier" pitchFamily="2" charset="0"/>
              </a:rPr>
              <a:t>addmargins</a:t>
            </a:r>
            <a:r>
              <a:rPr lang="en-US" b="0" dirty="0">
                <a:latin typeface="Courier" pitchFamily="2" charset="0"/>
              </a:rPr>
              <a:t>(table)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      male female Sum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sport    26      3  29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family   24     22  46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Sum      50     25  75</a:t>
            </a:r>
          </a:p>
          <a:p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chisq.test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table,correct</a:t>
            </a:r>
            <a:r>
              <a:rPr lang="en-US" b="0" dirty="0">
                <a:latin typeface="Courier" pitchFamily="2" charset="0"/>
              </a:rPr>
              <a:t>=FALSE) #must use correct=FALSE for a 2 by 2 table otherwise = TRUE</a:t>
            </a:r>
          </a:p>
          <a:p>
            <a:br>
              <a:rPr lang="en-US" b="0" dirty="0">
                <a:solidFill>
                  <a:srgbClr val="99CC00"/>
                </a:solidFill>
                <a:latin typeface="Courier" pitchFamily="2" charset="0"/>
              </a:rPr>
            </a:br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Pearson's Chi-squared test</a:t>
            </a:r>
          </a:p>
          <a:p>
            <a:br>
              <a:rPr lang="en-US" b="0" dirty="0">
                <a:solidFill>
                  <a:srgbClr val="99CC00"/>
                </a:solidFill>
                <a:latin typeface="Courier" pitchFamily="2" charset="0"/>
              </a:rPr>
            </a:br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data:  table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X-squared = 11.244, </a:t>
            </a:r>
            <a:r>
              <a:rPr lang="en-US" b="0" dirty="0" err="1">
                <a:solidFill>
                  <a:srgbClr val="99CC00"/>
                </a:solidFill>
                <a:latin typeface="Courier" pitchFamily="2" charset="0"/>
              </a:rPr>
              <a:t>df</a:t>
            </a:r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 = 1, p-value = 0.0007986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9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533400" y="2971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we reject the null and conclude that car type preference is dependant of gender</a:t>
            </a:r>
            <a:endParaRPr lang="en-GB" sz="2400" dirty="0">
              <a:solidFill>
                <a:srgbClr val="99C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5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600200"/>
            <a:ext cx="80772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4000" dirty="0">
                <a:solidFill>
                  <a:srgbClr val="222222"/>
                </a:solidFill>
                <a:latin typeface="arial" panose="020B0604020202020204" pitchFamily="34" charset="0"/>
              </a:rPr>
              <a:t>Chi-square </a:t>
            </a:r>
            <a:r>
              <a:rPr lang="en-GB" sz="4000" dirty="0">
                <a:solidFill>
                  <a:srgbClr val="222222"/>
                </a:solidFill>
                <a:latin typeface="arial" panose="020B0604020202020204" pitchFamily="34" charset="0"/>
              </a:rPr>
              <a:t>contingency test::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if you have two categorical variables, and you’d like to determine whether the variables are independent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(sometimes called a test of independence)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H0: the 2 categorical variables are independent (no relationship between the variables)</a:t>
            </a:r>
          </a:p>
        </p:txBody>
      </p:sp>
    </p:spTree>
    <p:extLst>
      <p:ext uri="{BB962C8B-B14F-4D97-AF65-F5344CB8AC3E}">
        <p14:creationId xmlns:p14="http://schemas.microsoft.com/office/powerpoint/2010/main" val="402188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58070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in R</a:t>
            </a:r>
          </a:p>
        </p:txBody>
      </p:sp>
    </p:spTree>
    <p:extLst>
      <p:ext uri="{BB962C8B-B14F-4D97-AF65-F5344CB8AC3E}">
        <p14:creationId xmlns:p14="http://schemas.microsoft.com/office/powerpoint/2010/main" val="25862004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195C912-C9C7-FA43-B375-6E085B155B46}"/>
              </a:ext>
            </a:extLst>
          </p:cNvPr>
          <p:cNvGrpSpPr/>
          <p:nvPr/>
        </p:nvGrpSpPr>
        <p:grpSpPr>
          <a:xfrm rot="5400000">
            <a:off x="2904717" y="1438683"/>
            <a:ext cx="3105260" cy="4037894"/>
            <a:chOff x="5886340" y="2187782"/>
            <a:chExt cx="3105260" cy="403789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FCDB4C3-3202-8146-838E-2BCCC4715232}"/>
                </a:ext>
              </a:extLst>
            </p:cNvPr>
            <p:cNvSpPr/>
            <p:nvPr/>
          </p:nvSpPr>
          <p:spPr bwMode="auto">
            <a:xfrm>
              <a:off x="7437992" y="2199505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07C6F7D-7FEB-B540-866E-EEDC2D6123FD}"/>
                </a:ext>
              </a:extLst>
            </p:cNvPr>
            <p:cNvSpPr/>
            <p:nvPr/>
          </p:nvSpPr>
          <p:spPr bwMode="auto">
            <a:xfrm>
              <a:off x="8234796" y="2187782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954EEA2-46C1-DC4F-8CCD-0E6CD7027E7F}"/>
                </a:ext>
              </a:extLst>
            </p:cNvPr>
            <p:cNvSpPr/>
            <p:nvPr/>
          </p:nvSpPr>
          <p:spPr bwMode="auto">
            <a:xfrm>
              <a:off x="6347838" y="2983497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4C689C-46E6-AB45-869D-1CBA62E8FC93}"/>
                </a:ext>
              </a:extLst>
            </p:cNvPr>
            <p:cNvSpPr/>
            <p:nvPr/>
          </p:nvSpPr>
          <p:spPr bwMode="auto">
            <a:xfrm>
              <a:off x="7707953" y="2990088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6B7536-10E1-4142-B6A2-0A9C91278E9E}"/>
                </a:ext>
              </a:extLst>
            </p:cNvPr>
            <p:cNvSpPr/>
            <p:nvPr/>
          </p:nvSpPr>
          <p:spPr bwMode="auto">
            <a:xfrm>
              <a:off x="5886340" y="3669297"/>
              <a:ext cx="794992" cy="80517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Counts &gt;= 5 in &gt;= 75% cells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6FF4481-2D08-134C-88DC-8288C0A06C54}"/>
                </a:ext>
              </a:extLst>
            </p:cNvPr>
            <p:cNvSpPr/>
            <p:nvPr/>
          </p:nvSpPr>
          <p:spPr bwMode="auto">
            <a:xfrm>
              <a:off x="6746964" y="3669297"/>
              <a:ext cx="783668" cy="89409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Counts &gt;= 5 in &lt; 75% cells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D1722B7-6652-5249-BA56-99F08D8E0690}"/>
                </a:ext>
              </a:extLst>
            </p:cNvPr>
            <p:cNvSpPr/>
            <p:nvPr/>
          </p:nvSpPr>
          <p:spPr bwMode="auto">
            <a:xfrm rot="16200000">
              <a:off x="5606260" y="5317000"/>
              <a:ext cx="1343362" cy="390498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Chi-square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D1A0A03-B335-2B4F-BFAD-2B319CEB77C9}"/>
                </a:ext>
              </a:extLst>
            </p:cNvPr>
            <p:cNvSpPr/>
            <p:nvPr/>
          </p:nvSpPr>
          <p:spPr bwMode="auto">
            <a:xfrm rot="16200000">
              <a:off x="6467117" y="5257358"/>
              <a:ext cx="1343362" cy="555067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Fisher’s exact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23D436F-33F8-EB40-BE15-DDE647CB06C7}"/>
                </a:ext>
              </a:extLst>
            </p:cNvPr>
            <p:cNvSpPr/>
            <p:nvPr/>
          </p:nvSpPr>
          <p:spPr bwMode="auto">
            <a:xfrm rot="16200000">
              <a:off x="7372481" y="5385352"/>
              <a:ext cx="1343362" cy="293558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McNemar’s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93898B3-AA0A-B14B-95B1-B7CC0A9519D9}"/>
                </a:ext>
              </a:extLst>
            </p:cNvPr>
            <p:cNvSpPr/>
            <p:nvPr/>
          </p:nvSpPr>
          <p:spPr bwMode="auto">
            <a:xfrm rot="16200000">
              <a:off x="7941517" y="5358746"/>
              <a:ext cx="1343362" cy="390498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Chi-square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3112A3-7D8C-8245-AEE8-FE2FCB8BB625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 bwMode="auto">
            <a:xfrm flipH="1">
              <a:off x="6787736" y="2570092"/>
              <a:ext cx="986962" cy="4134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D74ADE-B407-BE45-87DA-92E97D5C8DF2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 bwMode="auto">
            <a:xfrm>
              <a:off x="7774698" y="2570092"/>
              <a:ext cx="259437" cy="4199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A20F0A-0B89-9A45-A475-0B44172C0B15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 bwMode="auto">
            <a:xfrm flipH="1">
              <a:off x="6283836" y="3427687"/>
              <a:ext cx="503900" cy="2416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DEE9C7-DC9C-6240-9E0C-2E58F88D5FB8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 bwMode="auto">
            <a:xfrm>
              <a:off x="6787736" y="3427687"/>
              <a:ext cx="351062" cy="2416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7B360E-A3B6-9A4C-98AA-AD53B12F5E2C}"/>
                </a:ext>
              </a:extLst>
            </p:cNvPr>
            <p:cNvCxnSpPr>
              <a:cxnSpLocks/>
              <a:stCxn id="7" idx="2"/>
              <a:endCxn id="9" idx="3"/>
            </p:cNvCxnSpPr>
            <p:nvPr/>
          </p:nvCxnSpPr>
          <p:spPr bwMode="auto">
            <a:xfrm flipH="1">
              <a:off x="6277941" y="4474467"/>
              <a:ext cx="5895" cy="3661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52B93E-3556-6749-B7E5-945774F80C1D}"/>
                </a:ext>
              </a:extLst>
            </p:cNvPr>
            <p:cNvCxnSpPr>
              <a:cxnSpLocks/>
              <a:stCxn id="8" idx="2"/>
              <a:endCxn id="10" idx="3"/>
            </p:cNvCxnSpPr>
            <p:nvPr/>
          </p:nvCxnSpPr>
          <p:spPr bwMode="auto">
            <a:xfrm>
              <a:off x="7138798" y="4563394"/>
              <a:ext cx="1" cy="2998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AD3BB5-684A-6A45-84C1-BCBE5E875A0C}"/>
                </a:ext>
              </a:extLst>
            </p:cNvPr>
            <p:cNvCxnSpPr>
              <a:cxnSpLocks/>
              <a:stCxn id="6" idx="2"/>
              <a:endCxn id="11" idx="3"/>
            </p:cNvCxnSpPr>
            <p:nvPr/>
          </p:nvCxnSpPr>
          <p:spPr bwMode="auto">
            <a:xfrm>
              <a:off x="8034135" y="3427687"/>
              <a:ext cx="10027" cy="14327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F77A28-99B8-1D4C-9C3A-D3A157F0EF83}"/>
                </a:ext>
              </a:extLst>
            </p:cNvPr>
            <p:cNvCxnSpPr>
              <a:cxnSpLocks/>
              <a:stCxn id="4" idx="2"/>
              <a:endCxn id="12" idx="3"/>
            </p:cNvCxnSpPr>
            <p:nvPr/>
          </p:nvCxnSpPr>
          <p:spPr bwMode="auto">
            <a:xfrm>
              <a:off x="8613198" y="2564036"/>
              <a:ext cx="0" cy="23182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391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&gt; library(MASS)       # load the MASS package </a:t>
            </a:r>
            <a:br>
              <a:rPr lang="en-US" b="0" dirty="0">
                <a:latin typeface="Courier" pitchFamily="2" charset="0"/>
              </a:rPr>
            </a:br>
            <a:r>
              <a:rPr lang="en-US" b="0" dirty="0">
                <a:latin typeface="Courier" pitchFamily="2" charset="0"/>
              </a:rPr>
              <a:t>&gt; </a:t>
            </a:r>
            <a:r>
              <a:rPr lang="en-US" b="0" dirty="0" err="1">
                <a:latin typeface="Courier" pitchFamily="2" charset="0"/>
              </a:rPr>
              <a:t>tbl</a:t>
            </a:r>
            <a:r>
              <a:rPr lang="en-US" b="0" dirty="0">
                <a:latin typeface="Courier" pitchFamily="2" charset="0"/>
              </a:rPr>
              <a:t> = table(</a:t>
            </a:r>
            <a:r>
              <a:rPr lang="en-US" b="0" dirty="0" err="1">
                <a:latin typeface="Courier" pitchFamily="2" charset="0"/>
              </a:rPr>
              <a:t>survey$Smoke</a:t>
            </a:r>
            <a:r>
              <a:rPr lang="en-US" b="0" dirty="0">
                <a:latin typeface="Courier" pitchFamily="2" charset="0"/>
              </a:rPr>
              <a:t>, </a:t>
            </a:r>
            <a:r>
              <a:rPr lang="en-US" b="0" dirty="0" err="1">
                <a:latin typeface="Courier" pitchFamily="2" charset="0"/>
              </a:rPr>
              <a:t>survey$Exer</a:t>
            </a:r>
            <a:r>
              <a:rPr lang="en-US" b="0" dirty="0">
                <a:latin typeface="Courier" pitchFamily="2" charset="0"/>
              </a:rPr>
              <a:t>) 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&gt; 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tbl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                 # the contingency table </a:t>
            </a:r>
            <a:br>
              <a:rPr lang="en-GB" b="0" dirty="0">
                <a:latin typeface="Courier" pitchFamily="2" charset="0"/>
                <a:cs typeface="Arial" pitchFamily="-112" charset="0"/>
              </a:rPr>
            </a:br>
            <a:r>
              <a:rPr lang="en-GB" b="0" dirty="0">
                <a:latin typeface="Courier" pitchFamily="2" charset="0"/>
                <a:cs typeface="Arial" pitchFamily="-112" charset="0"/>
              </a:rPr>
              <a:t> </a:t>
            </a:r>
            <a:br>
              <a:rPr lang="en-GB" b="0" dirty="0"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     Freq None Some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Heavy    7    1    3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Never   87   18   84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Occas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12    3    4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Regul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 9    1    7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&gt;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chisq.test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tbl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) # or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fisher.test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tbl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) if Counts &gt;= 5 in &lt; 75% cells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r>
              <a:rPr lang="en-GB" b="0" dirty="0">
                <a:latin typeface="Courier" pitchFamily="2" charset="0"/>
                <a:cs typeface="Arial" pitchFamily="-112" charset="0"/>
              </a:rPr>
              <a:t>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     Pearson’s Chi-squared test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data:  table(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survey$Smoke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,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survey$Exer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)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X-squared = 5.4885,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= 6, p-value = 0.4828 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</a:t>
            </a:r>
            <a:r>
              <a:rPr lang="en-US" b="0" dirty="0" err="1">
                <a:latin typeface="Courier" pitchFamily="2" charset="0"/>
              </a:rPr>
              <a:t>mcnemar</a:t>
            </a:r>
            <a:r>
              <a:rPr lang="en-US" b="0" dirty="0">
                <a:latin typeface="Courier" pitchFamily="2" charset="0"/>
              </a:rPr>
              <a:t> example on presidential Approval Ratings: Approval of the President's performance in office in two surveys, one month apart, for a random sample of 1600 voting-age Americans.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Performance &lt;- matrix(c(794, 86, 150, 570), </a:t>
            </a:r>
            <a:r>
              <a:rPr lang="en-US" b="0" dirty="0" err="1">
                <a:latin typeface="Courier" pitchFamily="2" charset="0"/>
              </a:rPr>
              <a:t>nrow</a:t>
            </a:r>
            <a:r>
              <a:rPr lang="en-US" b="0" dirty="0">
                <a:latin typeface="Courier" pitchFamily="2" charset="0"/>
              </a:rPr>
              <a:t> = 2, </a:t>
            </a:r>
            <a:r>
              <a:rPr lang="en-US" b="0" dirty="0" err="1">
                <a:latin typeface="Courier" pitchFamily="2" charset="0"/>
              </a:rPr>
              <a:t>dimnames</a:t>
            </a:r>
            <a:r>
              <a:rPr lang="en-US" b="0" dirty="0">
                <a:latin typeface="Courier" pitchFamily="2" charset="0"/>
              </a:rPr>
              <a:t> = list("1st Survey" = c("Approve", "Disapprove"), "2nd Survey" = c("Approve", "Disapprove"))) </a:t>
            </a:r>
          </a:p>
          <a:p>
            <a:r>
              <a:rPr lang="en-US" b="0" dirty="0">
                <a:latin typeface="Courier" pitchFamily="2" charset="0"/>
              </a:rPr>
              <a:t>Performance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           2nd Survey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1st Survey   Approve Disapprove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 Approve        794        150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 Disapprove      86        570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mcnemar.test</a:t>
            </a:r>
            <a:r>
              <a:rPr lang="en-US" b="0" dirty="0">
                <a:latin typeface="Courier" pitchFamily="2" charset="0"/>
              </a:rPr>
              <a:t>(Performance) 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7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533400" y="2971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that was easy and we are done with Chi-square!</a:t>
            </a:r>
            <a:endParaRPr lang="en-GB" sz="2400" dirty="0">
              <a:solidFill>
                <a:srgbClr val="99CC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0B38F86-1AB3-BC40-977E-803956413BE0}"/>
              </a:ext>
            </a:extLst>
          </p:cNvPr>
          <p:cNvSpPr txBox="1">
            <a:spLocks/>
          </p:cNvSpPr>
          <p:nvPr/>
        </p:nvSpPr>
        <p:spPr bwMode="auto">
          <a:xfrm>
            <a:off x="533400" y="42672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r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now I would like to briefly come back to ANOVA for a bit (oh not again!)</a:t>
            </a:r>
            <a:endParaRPr lang="en-GB" sz="2400" dirty="0">
              <a:solidFill>
                <a:srgbClr val="99C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4495800"/>
            <a:ext cx="8839200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statistic tests </a:t>
            </a:r>
            <a:b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on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7946615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1447800"/>
            <a:ext cx="77724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until now, we did statistical test on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 one independent variable (with multiple conditions or groups) and 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e.g.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cs typeface="Arial"/>
              </a:rPr>
              <a:t>chocolate, baseline, punishment (IV)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on </a:t>
            </a:r>
            <a:r>
              <a:rPr lang="en-GB" sz="2400" kern="0" dirty="0">
                <a:solidFill>
                  <a:srgbClr val="FF9900"/>
                </a:solidFill>
                <a:latin typeface="arial" panose="020B0604020202020204" pitchFamily="34" charset="0"/>
                <a:cs typeface="Arial"/>
              </a:rPr>
              <a:t>memorization score (DV)</a:t>
            </a:r>
            <a:endParaRPr lang="en-GB" sz="2400" kern="0" dirty="0">
              <a:solidFill>
                <a:srgbClr val="FF9900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latin typeface="Arial"/>
                <a:ea typeface="Arial"/>
                <a:cs typeface="Arial"/>
              </a:rPr>
              <a:t>now it is possible to do tests for multiple IVs and multiple DVs (e.g. with </a:t>
            </a:r>
            <a:r>
              <a:rPr lang="en-GB" sz="2400" b="0" kern="0" dirty="0" err="1">
                <a:latin typeface="Arial"/>
                <a:ea typeface="Arial"/>
                <a:cs typeface="Arial"/>
              </a:rPr>
              <a:t>CHI-square</a:t>
            </a:r>
            <a:r>
              <a:rPr lang="en-GB" sz="2400" b="0" kern="0" dirty="0">
                <a:latin typeface="Arial"/>
                <a:ea typeface="Arial"/>
                <a:cs typeface="Arial"/>
              </a:rPr>
              <a:t> contingency table we look at two IVs).</a:t>
            </a:r>
          </a:p>
        </p:txBody>
      </p:sp>
    </p:spTree>
    <p:extLst>
      <p:ext uri="{BB962C8B-B14F-4D97-AF65-F5344CB8AC3E}">
        <p14:creationId xmlns:p14="http://schemas.microsoft.com/office/powerpoint/2010/main" val="39098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938866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until now, we did statistical test using means or medians but the assumptions for means have eliminated certain types of variables (e.g. gender)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dirty="0">
                <a:solidFill>
                  <a:srgbClr val="FF9900"/>
                </a:solidFill>
                <a:latin typeface="arial" panose="020B0604020202020204" pitchFamily="34" charset="0"/>
              </a:rPr>
              <a:t>mean not appropriate measure </a:t>
            </a: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of central tendency for nominal (categorical type) data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Chi-square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can do do!</a:t>
            </a:r>
          </a:p>
          <a:p>
            <a:pPr lvl="0">
              <a:spcBef>
                <a:spcPct val="20000"/>
              </a:spcBef>
              <a:defRPr/>
            </a:pP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38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however doing so decrease the power of your experiment (because you run more tests)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so it only works with powerful tests based on ANOVA (i.e. continuous variable and assumption of normality and homogeneity assumed)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e.g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two-ways ANOVA, MANOVA, ANVOVA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8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ANOVA::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discrete independent variables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alcohol consumption (none, 2-pints, 4-pints) on attractiveness ratings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3E9E93-BB12-A34C-86CB-F88AC62B9BF7}"/>
              </a:ext>
            </a:extLst>
          </p:cNvPr>
          <p:cNvCxnSpPr>
            <a:cxnSpLocks/>
          </p:cNvCxnSpPr>
          <p:nvPr/>
        </p:nvCxnSpPr>
        <p:spPr bwMode="auto">
          <a:xfrm>
            <a:off x="5562600" y="1219200"/>
            <a:ext cx="11584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A56628F-CF54-2547-8166-65038478BFC2}"/>
              </a:ext>
            </a:extLst>
          </p:cNvPr>
          <p:cNvSpPr/>
          <p:nvPr/>
        </p:nvSpPr>
        <p:spPr>
          <a:xfrm>
            <a:off x="4115698" y="101179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8297F-BA4E-B945-8F60-17DA2260EF50}"/>
              </a:ext>
            </a:extLst>
          </p:cNvPr>
          <p:cNvSpPr/>
          <p:nvPr/>
        </p:nvSpPr>
        <p:spPr>
          <a:xfrm>
            <a:off x="6797283" y="101179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two-way ANOVA::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discrete independent variables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each of them having 2 or more levels 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gender (female, male) and alcohol consumption (none, 2-pints, 4-pints) on attractiveness ratings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0CEC69-171B-F543-A4F4-6A9C93BDDB20}"/>
              </a:ext>
            </a:extLst>
          </p:cNvPr>
          <p:cNvCxnSpPr/>
          <p:nvPr/>
        </p:nvCxnSpPr>
        <p:spPr bwMode="auto">
          <a:xfrm>
            <a:off x="5425683" y="6858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3E9E93-BB12-A34C-86CB-F88AC62B9BF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5683" y="12954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A8F5612-89A2-A445-9290-D422D6DAC984}"/>
              </a:ext>
            </a:extLst>
          </p:cNvPr>
          <p:cNvSpPr/>
          <p:nvPr/>
        </p:nvSpPr>
        <p:spPr>
          <a:xfrm>
            <a:off x="4529371" y="29741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6628F-CF54-2547-8166-65038478BFC2}"/>
              </a:ext>
            </a:extLst>
          </p:cNvPr>
          <p:cNvSpPr/>
          <p:nvPr/>
        </p:nvSpPr>
        <p:spPr>
          <a:xfrm>
            <a:off x="4529371" y="119645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8297F-BA4E-B945-8F60-17DA2260EF50}"/>
              </a:ext>
            </a:extLst>
          </p:cNvPr>
          <p:cNvSpPr/>
          <p:nvPr/>
        </p:nvSpPr>
        <p:spPr>
          <a:xfrm>
            <a:off x="6797283" y="101179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8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MANOVA::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(m</a:t>
            </a:r>
            <a:r>
              <a:rPr lang="en-GB" sz="2400" b="0" dirty="0"/>
              <a:t>ultivariate analysis of variance)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independent variable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dependant variables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different memorization enhancing drugs (placebo, drug A, drug B) on memorization skills and emotional ratings (to find the sweet spot for a drug that enhance skills without depressing people!)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4DD396-42DD-784C-91B8-3F6F088AF77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5695052" y="639544"/>
            <a:ext cx="1079614" cy="503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44883-CF57-B141-A19C-305C6E8BC24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 bwMode="auto">
          <a:xfrm>
            <a:off x="5695052" y="1143000"/>
            <a:ext cx="1079614" cy="297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CC022CB-E1BD-9F46-8FE9-1ACE028C07CD}"/>
              </a:ext>
            </a:extLst>
          </p:cNvPr>
          <p:cNvSpPr/>
          <p:nvPr/>
        </p:nvSpPr>
        <p:spPr>
          <a:xfrm>
            <a:off x="4343400" y="95833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5512C-0CC0-0B44-B67A-32E890E8C955}"/>
              </a:ext>
            </a:extLst>
          </p:cNvPr>
          <p:cNvSpPr/>
          <p:nvPr/>
        </p:nvSpPr>
        <p:spPr>
          <a:xfrm>
            <a:off x="6774666" y="45487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52D7D-A9F7-714B-A55D-2770C0DFDA33}"/>
              </a:ext>
            </a:extLst>
          </p:cNvPr>
          <p:cNvSpPr/>
          <p:nvPr/>
        </p:nvSpPr>
        <p:spPr>
          <a:xfrm>
            <a:off x="6774666" y="1256139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0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ANCOVA::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</a:t>
            </a:r>
            <a:r>
              <a:rPr lang="en-GB" sz="2400" b="0" dirty="0"/>
              <a:t>analysis of </a:t>
            </a:r>
            <a:r>
              <a:rPr lang="en-GB" sz="2400" dirty="0"/>
              <a:t>co</a:t>
            </a:r>
            <a:r>
              <a:rPr lang="en-GB" sz="2400" b="0" dirty="0"/>
              <a:t>variance)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independent variable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and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continuous covariate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phone sizes (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4, 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5, 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6, 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7) on the amplitude of phone movements made when texting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given the measure of the participants hand width (covariate)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A4B56-EE80-3F41-AEEB-1B5120D1E17B}"/>
              </a:ext>
            </a:extLst>
          </p:cNvPr>
          <p:cNvCxnSpPr/>
          <p:nvPr/>
        </p:nvCxnSpPr>
        <p:spPr bwMode="auto">
          <a:xfrm>
            <a:off x="5425683" y="6858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5DFC2-E42D-5A41-B7D4-20584396AF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5683" y="12954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DF48C-D776-5244-AFB0-F07C3D4408C2}"/>
              </a:ext>
            </a:extLst>
          </p:cNvPr>
          <p:cNvSpPr/>
          <p:nvPr/>
        </p:nvSpPr>
        <p:spPr>
          <a:xfrm>
            <a:off x="4529371" y="29741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140F-BACD-7247-BF57-5603FC7CA772}"/>
              </a:ext>
            </a:extLst>
          </p:cNvPr>
          <p:cNvSpPr/>
          <p:nvPr/>
        </p:nvSpPr>
        <p:spPr>
          <a:xfrm>
            <a:off x="3019512" y="129540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covariate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A1E0A-CF9A-E64B-B1D3-94C6CF9656E8}"/>
              </a:ext>
            </a:extLst>
          </p:cNvPr>
          <p:cNvSpPr/>
          <p:nvPr/>
        </p:nvSpPr>
        <p:spPr>
          <a:xfrm>
            <a:off x="6797283" y="101179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4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MANCOVA::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(m</a:t>
            </a:r>
            <a:r>
              <a:rPr lang="en-GB" sz="2400" b="0" dirty="0"/>
              <a:t>ultivariate analysis of covariance)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independent variable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and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continuous covariate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… you can even two a two-way MANCOVA (but your experience might not have much statistical power because there are too many tests to perform)</a:t>
            </a:r>
            <a:endParaRPr lang="en-GB" sz="2400" kern="0" dirty="0">
              <a:solidFill>
                <a:srgbClr val="99CC00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A4B56-EE80-3F41-AEEB-1B5120D1E17B}"/>
              </a:ext>
            </a:extLst>
          </p:cNvPr>
          <p:cNvCxnSpPr>
            <a:cxnSpLocks/>
          </p:cNvCxnSpPr>
          <p:nvPr/>
        </p:nvCxnSpPr>
        <p:spPr bwMode="auto">
          <a:xfrm>
            <a:off x="6073383" y="973098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5DFC2-E42D-5A41-B7D4-20584396AF85}"/>
              </a:ext>
            </a:extLst>
          </p:cNvPr>
          <p:cNvCxnSpPr>
            <a:cxnSpLocks/>
          </p:cNvCxnSpPr>
          <p:nvPr/>
        </p:nvCxnSpPr>
        <p:spPr bwMode="auto">
          <a:xfrm>
            <a:off x="6073383" y="1270516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DF48C-D776-5244-AFB0-F07C3D4408C2}"/>
              </a:ext>
            </a:extLst>
          </p:cNvPr>
          <p:cNvSpPr/>
          <p:nvPr/>
        </p:nvSpPr>
        <p:spPr>
          <a:xfrm>
            <a:off x="4024781" y="60376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140F-BACD-7247-BF57-5603FC7CA772}"/>
              </a:ext>
            </a:extLst>
          </p:cNvPr>
          <p:cNvSpPr/>
          <p:nvPr/>
        </p:nvSpPr>
        <p:spPr>
          <a:xfrm>
            <a:off x="3276464" y="1123177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covariate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A1E0A-CF9A-E64B-B1D3-94C6CF9656E8}"/>
              </a:ext>
            </a:extLst>
          </p:cNvPr>
          <p:cNvSpPr/>
          <p:nvPr/>
        </p:nvSpPr>
        <p:spPr>
          <a:xfrm>
            <a:off x="6816333" y="118110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69AD8-39FB-F94A-BA6C-2F4D609E2D06}"/>
              </a:ext>
            </a:extLst>
          </p:cNvPr>
          <p:cNvSpPr/>
          <p:nvPr/>
        </p:nvSpPr>
        <p:spPr>
          <a:xfrm>
            <a:off x="6816333" y="60376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7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although these tests exist, my advice would be to keep the experimental design as simple as possible as you can, analysis will be easier and more powerful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… we will look at power next time with a guest lecturer: </a:t>
            </a:r>
            <a:r>
              <a:rPr lang="en-GB" sz="2400" kern="0" dirty="0" err="1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Luluah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 Al-Barrack</a:t>
            </a:r>
          </a:p>
        </p:txBody>
      </p:sp>
    </p:spTree>
    <p:extLst>
      <p:ext uri="{BB962C8B-B14F-4D97-AF65-F5344CB8AC3E}">
        <p14:creationId xmlns:p14="http://schemas.microsoft.com/office/powerpoint/2010/main" val="2400128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419600"/>
            <a:ext cx="8839200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two ways ANOVA practically</a:t>
            </a:r>
          </a:p>
        </p:txBody>
      </p:sp>
    </p:spTree>
    <p:extLst>
      <p:ext uri="{BB962C8B-B14F-4D97-AF65-F5344CB8AC3E}">
        <p14:creationId xmlns:p14="http://schemas.microsoft.com/office/powerpoint/2010/main" val="22942431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two-ways </a:t>
            </a:r>
            <a:r>
              <a:rPr lang="en-US" b="0" dirty="0" err="1">
                <a:latin typeface="Courier" pitchFamily="2" charset="0"/>
              </a:rPr>
              <a:t>anova</a:t>
            </a:r>
            <a:r>
              <a:rPr lang="en-US" b="0" dirty="0">
                <a:latin typeface="Courier" pitchFamily="2" charset="0"/>
              </a:rPr>
              <a:t> in R (I added a gender column in our chocolate vs. reward vs. punishment file)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("HCI2018resultsTwoWays.csv", header = TRUE)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=.(</a:t>
            </a:r>
            <a:r>
              <a:rPr lang="en-US" b="0" dirty="0" err="1">
                <a:latin typeface="Courier" pitchFamily="2" charset="0"/>
              </a:rPr>
              <a:t>group,gender</a:t>
            </a:r>
            <a:r>
              <a:rPr lang="en-US" b="0" dirty="0">
                <a:latin typeface="Courier" pitchFamily="2" charset="0"/>
              </a:rPr>
              <a:t>),dv=score)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sz="1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Effect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      F            p p&lt;.05       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6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      group   2  54 72.7776 4.709005e-16     * 0.72939818</a:t>
            </a: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  gender   1  54  1.4112 2.400561e-01       0.02546778</a:t>
            </a: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group:gender</a:t>
            </a:r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  2  54  0.8064 4.517654e-01       0.02900052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note here our two IV are between but we could have them both within or a combination of within and between we would write: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ezANOVA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dat,id,within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group,between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gender,dv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34653F-9765-9D4E-ACCE-AADC9005D2A5}"/>
              </a:ext>
            </a:extLst>
          </p:cNvPr>
          <p:cNvGrpSpPr/>
          <p:nvPr/>
        </p:nvGrpSpPr>
        <p:grpSpPr>
          <a:xfrm>
            <a:off x="457200" y="2590800"/>
            <a:ext cx="7315200" cy="2056882"/>
            <a:chOff x="457200" y="2590800"/>
            <a:chExt cx="7315200" cy="205688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08205B7-FA13-0A4E-B989-CF48A86C64A5}"/>
                </a:ext>
              </a:extLst>
            </p:cNvPr>
            <p:cNvSpPr/>
            <p:nvPr/>
          </p:nvSpPr>
          <p:spPr bwMode="auto">
            <a:xfrm>
              <a:off x="457200" y="2590800"/>
              <a:ext cx="1828800" cy="533400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A406C54-D800-BA42-B544-196FD12B0BF7}"/>
                </a:ext>
              </a:extLst>
            </p:cNvPr>
            <p:cNvSpPr/>
            <p:nvPr/>
          </p:nvSpPr>
          <p:spPr bwMode="auto">
            <a:xfrm>
              <a:off x="457200" y="3124200"/>
              <a:ext cx="1828800" cy="479504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F2DF44-BE19-7C4A-8137-A91A66C2AF49}"/>
                </a:ext>
              </a:extLst>
            </p:cNvPr>
            <p:cNvSpPr/>
            <p:nvPr/>
          </p:nvSpPr>
          <p:spPr>
            <a:xfrm>
              <a:off x="2539236" y="3663552"/>
              <a:ext cx="5233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Like with one way with have the effect for each IV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92C511-D9C5-534B-B22B-62DCAA50E0AC}"/>
                </a:ext>
              </a:extLst>
            </p:cNvPr>
            <p:cNvSpPr/>
            <p:nvPr/>
          </p:nvSpPr>
          <p:spPr>
            <a:xfrm>
              <a:off x="1422018" y="4278350"/>
              <a:ext cx="4301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As well as the </a:t>
              </a:r>
              <a:r>
                <a:rPr lang="en-US" u="sng" dirty="0">
                  <a:latin typeface="Arial" panose="020B0604020202020204" pitchFamily="34" charset="0"/>
                  <a:cs typeface="Arial" panose="020B0604020202020204" pitchFamily="34" charset="0"/>
                </a:rPr>
                <a:t>interaction</a:t>
              </a:r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 between both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085C45-FBD4-164D-B627-52CA0B721291}"/>
                </a:ext>
              </a:extLst>
            </p:cNvPr>
            <p:cNvCxnSpPr>
              <a:stCxn id="2" idx="3"/>
            </p:cNvCxnSpPr>
            <p:nvPr/>
          </p:nvCxnSpPr>
          <p:spPr bwMode="auto">
            <a:xfrm>
              <a:off x="2286000" y="2857500"/>
              <a:ext cx="1066800" cy="8060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FFEE00-5C74-FB46-A478-B888BAB0C9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635572"/>
              <a:ext cx="253236" cy="702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11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7526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 (only the significant one)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 two-way ANOVA showed a significant effect on IV1 (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Fdf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=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F_value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 p&lt;0.05), on IV2 (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Fdf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=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F_value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 p&lt;0.05) and on the interaction IV1 x IV2 (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Fdf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=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F_value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 p&lt;0.05)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 you can do your post-hoc comparison tests (although there are more to do!) and conclude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6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938866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there are two types of Chi-square tests: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goodness of fit test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(for one variable only)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contingency table test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(for two variables at a time)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749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5638800"/>
            <a:ext cx="8839200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17009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9">
            <a:extLst>
              <a:ext uri="{FF2B5EF4-FFF2-40B4-BE49-F238E27FC236}">
                <a16:creationId xmlns:a16="http://schemas.microsoft.com/office/drawing/2014/main" id="{FD14B169-C589-8448-A604-0865BB773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3004"/>
            <a:ext cx="9144000" cy="1754326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chemeClr val="bg1"/>
                </a:solidFill>
              </a:rPr>
              <a:t>by the end of this unit you will know </a:t>
            </a:r>
            <a:r>
              <a:rPr lang="en-US" sz="3600" dirty="0">
                <a:solidFill>
                  <a:srgbClr val="99CC00"/>
                </a:solidFill>
              </a:rPr>
              <a:t>what statistics tests </a:t>
            </a:r>
            <a:r>
              <a:rPr lang="en-US" sz="3600" b="0" dirty="0">
                <a:solidFill>
                  <a:schemeClr val="bg1"/>
                </a:solidFill>
              </a:rPr>
              <a:t>to perform depending on your data and </a:t>
            </a:r>
            <a:r>
              <a:rPr lang="en-US" sz="3600" dirty="0">
                <a:solidFill>
                  <a:srgbClr val="99CC00"/>
                </a:solidFill>
              </a:rPr>
              <a:t>how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D67E612-C9C5-D348-8B1A-4E8FB744854F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4546E73-0724-FF4D-A6DC-27B85C6CBF1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066800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Linear regression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Hypothesis testing, comparing things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Experimental design a: T-test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Experimental design b: ANOVA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How T-test and ANOVA work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/>
              <a:t>Non-parametric tests a, normality tests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Non-parametric tests b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Categorical data: Chi-square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99CC00"/>
                </a:solidFill>
              </a:rPr>
              <a:t>Sample size, power and effect size (</a:t>
            </a:r>
            <a:r>
              <a:rPr lang="en-US" sz="2400" dirty="0" err="1">
                <a:solidFill>
                  <a:srgbClr val="99CC00"/>
                </a:solidFill>
              </a:rPr>
              <a:t>luluah</a:t>
            </a:r>
            <a:r>
              <a:rPr lang="en-US" sz="2400" dirty="0">
                <a:solidFill>
                  <a:srgbClr val="99CC00"/>
                </a:solidFill>
              </a:rPr>
              <a:t>)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99CC00"/>
                </a:solidFill>
              </a:rPr>
              <a:t>Alternatives to p value testing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99CC00"/>
                </a:solidFill>
              </a:rPr>
              <a:t>Questions before exam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9436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unit menu</a:t>
            </a:r>
          </a:p>
        </p:txBody>
      </p:sp>
    </p:spTree>
    <p:extLst>
      <p:ext uri="{BB962C8B-B14F-4D97-AF65-F5344CB8AC3E}">
        <p14:creationId xmlns:p14="http://schemas.microsoft.com/office/powerpoint/2010/main" val="347263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219200" y="16002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Be able to give the </a:t>
            </a:r>
            <a:r>
              <a:rPr lang="en-US" sz="2400" b="0" dirty="0" err="1"/>
              <a:t>CHI-square</a:t>
            </a:r>
            <a:r>
              <a:rPr lang="en-US" sz="2400" b="0" dirty="0"/>
              <a:t> formula (goodness of fit and contingency table)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Calculate a </a:t>
            </a:r>
            <a:r>
              <a:rPr lang="en-US" sz="2400" b="0" dirty="0" err="1"/>
              <a:t>CHI-square</a:t>
            </a:r>
            <a:r>
              <a:rPr lang="en-US" sz="2400" b="0" dirty="0"/>
              <a:t> by hand on an example with a single variable and conclude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the different between goodness of fit and contingency table methods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two-way ANOVA, MANOVA and ANCOVA and be able to explain the differences between them</a:t>
            </a:r>
          </a:p>
          <a:p>
            <a:pPr marL="457200" lvl="0" indent="-457200">
              <a:buAutoNum type="arabicPeriod"/>
            </a:pPr>
            <a:endParaRPr lang="en-US" sz="2400" b="0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7912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503492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3"/>
          <p:cNvSpPr>
            <a:spLocks noGrp="1"/>
          </p:cNvSpPr>
          <p:nvPr>
            <p:ph type="title"/>
          </p:nvPr>
        </p:nvSpPr>
        <p:spPr>
          <a:xfrm>
            <a:off x="152400" y="5610225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384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58070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8204344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346199"/>
            <a:ext cx="80010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looks to </a:t>
            </a: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see if a single variable fits some hypothesised probability distribution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e.g. in a population of students, there would be an equal number of students who like or dislike brussels sprouts 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in fact we don’t even have to go 50/50, we may theorize that only 1/4 (25%) will like them (because they are disgusting!)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1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62000" y="609600"/>
            <a:ext cx="5410200" cy="16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		# of persons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like BP 	        11		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Dislike BP  	       139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		   150 (total)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6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62000" y="609600"/>
            <a:ext cx="8610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		# of persons     %expected	    # expected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like BP 	        11		25%	        37.5</a:t>
            </a:r>
            <a:r>
              <a:rPr lang="en-GB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(25% of 150)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Dislike BP  	       139		75%	       112.5 </a:t>
            </a:r>
            <a:r>
              <a:rPr lang="en-GB" sz="1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(75% of 150)</a:t>
            </a: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		   150 (total)	         100%        150 (total)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5C075-DB15-F240-9AAD-7C06FFADB5A2}"/>
              </a:ext>
            </a:extLst>
          </p:cNvPr>
          <p:cNvGrpSpPr/>
          <p:nvPr/>
        </p:nvGrpSpPr>
        <p:grpSpPr>
          <a:xfrm>
            <a:off x="2057399" y="2315049"/>
            <a:ext cx="6733925" cy="3856499"/>
            <a:chOff x="2057399" y="2315049"/>
            <a:chExt cx="6733925" cy="38564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B0C49F-744E-4046-BC3B-EC058A671D39}"/>
                </a:ext>
              </a:extLst>
            </p:cNvPr>
            <p:cNvGrpSpPr/>
            <p:nvPr/>
          </p:nvGrpSpPr>
          <p:grpSpPr>
            <a:xfrm>
              <a:off x="2057399" y="2315049"/>
              <a:ext cx="6733925" cy="2599593"/>
              <a:chOff x="2057399" y="2315049"/>
              <a:chExt cx="6733925" cy="25995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1FEB038-5820-3840-9639-EDD82D02B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7399" y="3657600"/>
                <a:ext cx="3125307" cy="1257042"/>
              </a:xfrm>
              <a:prstGeom prst="rect">
                <a:avLst/>
              </a:prstGeom>
            </p:spPr>
          </p:pic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A57E4E4-17B0-244B-A910-8A0F3971F51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68917" y="2315049"/>
                <a:ext cx="4406565" cy="1593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ＭＳ Ｐゴシック" charset="0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99CC00"/>
                    </a:solidFill>
                    <a:latin typeface="Arial" charset="0"/>
                    <a:cs typeface="Arial" charset="0"/>
                  </a:rPr>
                  <a:t>observed cases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29EEE6D-3466-0A46-8C82-61C09F6F835E}"/>
                  </a:ext>
                </a:extLst>
              </p:cNvPr>
              <p:cNvSpPr/>
              <p:nvPr/>
            </p:nvSpPr>
            <p:spPr bwMode="auto">
              <a:xfrm>
                <a:off x="3978323" y="2531796"/>
                <a:ext cx="822278" cy="1134979"/>
              </a:xfrm>
              <a:custGeom>
                <a:avLst/>
                <a:gdLst>
                  <a:gd name="connsiteX0" fmla="*/ 0 w 736979"/>
                  <a:gd name="connsiteY0" fmla="*/ 516397 h 516397"/>
                  <a:gd name="connsiteX1" fmla="*/ 423081 w 736979"/>
                  <a:gd name="connsiteY1" fmla="*/ 66021 h 516397"/>
                  <a:gd name="connsiteX2" fmla="*/ 736979 w 736979"/>
                  <a:gd name="connsiteY2" fmla="*/ 11430 h 51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6979" h="516397">
                    <a:moveTo>
                      <a:pt x="0" y="516397"/>
                    </a:moveTo>
                    <a:cubicBezTo>
                      <a:pt x="150125" y="333289"/>
                      <a:pt x="300251" y="150182"/>
                      <a:pt x="423081" y="66021"/>
                    </a:cubicBezTo>
                    <a:cubicBezTo>
                      <a:pt x="545911" y="-18140"/>
                      <a:pt x="641445" y="-3355"/>
                      <a:pt x="736979" y="1143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BCC832B-B02F-994C-9478-E697587B13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4759" y="2990912"/>
                <a:ext cx="4406565" cy="1593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ＭＳ Ｐゴシック" charset="0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99CC00"/>
                    </a:solidFill>
                    <a:latin typeface="Arial" charset="0"/>
                    <a:cs typeface="Arial" charset="0"/>
                  </a:rPr>
                  <a:t>expected cases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C4ACAB5-541A-124B-B178-8A788F21A059}"/>
                  </a:ext>
                </a:extLst>
              </p:cNvPr>
              <p:cNvSpPr/>
              <p:nvPr/>
            </p:nvSpPr>
            <p:spPr bwMode="auto">
              <a:xfrm>
                <a:off x="4800601" y="3361005"/>
                <a:ext cx="609598" cy="385618"/>
              </a:xfrm>
              <a:custGeom>
                <a:avLst/>
                <a:gdLst>
                  <a:gd name="connsiteX0" fmla="*/ 0 w 736979"/>
                  <a:gd name="connsiteY0" fmla="*/ 516397 h 516397"/>
                  <a:gd name="connsiteX1" fmla="*/ 423081 w 736979"/>
                  <a:gd name="connsiteY1" fmla="*/ 66021 h 516397"/>
                  <a:gd name="connsiteX2" fmla="*/ 736979 w 736979"/>
                  <a:gd name="connsiteY2" fmla="*/ 11430 h 51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6979" h="516397">
                    <a:moveTo>
                      <a:pt x="0" y="516397"/>
                    </a:moveTo>
                    <a:cubicBezTo>
                      <a:pt x="150125" y="333289"/>
                      <a:pt x="300251" y="150182"/>
                      <a:pt x="423081" y="66021"/>
                    </a:cubicBezTo>
                    <a:cubicBezTo>
                      <a:pt x="545911" y="-18140"/>
                      <a:pt x="641445" y="-3355"/>
                      <a:pt x="736979" y="1143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DED95E8-8E14-B94E-A53B-E3F1C749B9FF}"/>
                    </a:ext>
                  </a:extLst>
                </p:cNvPr>
                <p:cNvSpPr/>
                <p:nvPr/>
              </p:nvSpPr>
              <p:spPr>
                <a:xfrm>
                  <a:off x="2675060" y="4944956"/>
                  <a:ext cx="3419398" cy="668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2400" b="0" dirty="0">
                      <a:solidFill>
                        <a:srgbClr val="222222"/>
                      </a:solidFill>
                      <a:latin typeface="arial" panose="020B0604020202020204" pitchFamily="34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11−37.5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37.5</m:t>
                          </m:r>
                        </m:den>
                      </m:f>
                      <m:r>
                        <a:rPr lang="en-US" sz="2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GB" sz="2400" b="0" dirty="0">
                      <a:solidFill>
                        <a:srgbClr val="222222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  <m:r>
                                    <a:rPr lang="en-US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  <m:r>
                                    <a:rPr lang="en-US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en-US" sz="2400" b="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DED95E8-8E14-B94E-A53B-E3F1C749B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60" y="4944956"/>
                  <a:ext cx="3419398" cy="668709"/>
                </a:xfrm>
                <a:prstGeom prst="rect">
                  <a:avLst/>
                </a:prstGeom>
                <a:blipFill>
                  <a:blip r:embed="rId4"/>
                  <a:stretch>
                    <a:fillRect l="-259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2D3D80-8CFA-D14A-B4B2-A49467728C37}"/>
                    </a:ext>
                  </a:extLst>
                </p:cNvPr>
                <p:cNvSpPr/>
                <p:nvPr/>
              </p:nvSpPr>
              <p:spPr>
                <a:xfrm>
                  <a:off x="2675060" y="5709883"/>
                  <a:ext cx="1191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2400" b="0" dirty="0">
                      <a:solidFill>
                        <a:srgbClr val="222222"/>
                      </a:solidFill>
                      <a:latin typeface="arial" panose="020B0604020202020204" pitchFamily="3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24.96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2D3D80-8CFA-D14A-B4B2-A49467728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60" y="5709883"/>
                  <a:ext cx="119135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447" t="-10811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2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49EA165-9DDA-CA4A-A91B-90684F96664B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now, like with all the test we have seen, we look into a table, here the Chi-square table)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6AF9A-24FE-9649-B0A7-96776AC4F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3"/>
          <a:stretch/>
        </p:blipFill>
        <p:spPr>
          <a:xfrm>
            <a:off x="618067" y="1752600"/>
            <a:ext cx="5589351" cy="4953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553110-7389-5F49-BFE2-B1165464B37C}"/>
              </a:ext>
            </a:extLst>
          </p:cNvPr>
          <p:cNvSpPr/>
          <p:nvPr/>
        </p:nvSpPr>
        <p:spPr bwMode="auto">
          <a:xfrm>
            <a:off x="1295400" y="3276600"/>
            <a:ext cx="5334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F60561-D926-EF47-8DD4-9D1219278C3D}"/>
              </a:ext>
            </a:extLst>
          </p:cNvPr>
          <p:cNvSpPr/>
          <p:nvPr/>
        </p:nvSpPr>
        <p:spPr bwMode="auto">
          <a:xfrm>
            <a:off x="1828801" y="2667001"/>
            <a:ext cx="4739578" cy="702856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756B7-E2E6-DD46-B035-7A4B2B6E76B5}"/>
              </a:ext>
            </a:extLst>
          </p:cNvPr>
          <p:cNvSpPr/>
          <p:nvPr/>
        </p:nvSpPr>
        <p:spPr>
          <a:xfrm>
            <a:off x="6568378" y="2723526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222222"/>
                </a:solidFill>
                <a:latin typeface="arial" panose="020B0604020202020204" pitchFamily="34" charset="0"/>
              </a:rPr>
              <a:t>degree of freedom DF </a:t>
            </a:r>
          </a:p>
          <a:p>
            <a:r>
              <a:rPr lang="en-GB" b="0" dirty="0">
                <a:solidFill>
                  <a:srgbClr val="222222"/>
                </a:solidFill>
                <a:latin typeface="arial" panose="020B0604020202020204" pitchFamily="34" charset="0"/>
              </a:rPr>
              <a:t>= number of group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59959</TotalTime>
  <Words>2016</Words>
  <Application>Microsoft Macintosh PowerPoint</Application>
  <PresentationFormat>On-screen Show (4:3)</PresentationFormat>
  <Paragraphs>371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Arial</vt:lpstr>
      <vt:lpstr>Cambria Math</vt:lpstr>
      <vt:lpstr>Courier</vt:lpstr>
      <vt:lpstr>Helvetica Neue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goodness of 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contingency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R</vt:lpstr>
      <vt:lpstr>PowerPoint Presentation</vt:lpstr>
      <vt:lpstr>PowerPoint Presentation</vt:lpstr>
      <vt:lpstr>PowerPoint Presentation</vt:lpstr>
      <vt:lpstr>PowerPoint Presentation</vt:lpstr>
      <vt:lpstr>statistic tests  on multiple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ANOVA practically</vt:lpstr>
      <vt:lpstr>PowerPoint Presentation</vt:lpstr>
      <vt:lpstr>PowerPoint Presentation</vt:lpstr>
      <vt:lpstr>summary</vt:lpstr>
      <vt:lpstr>PowerPoint Presentation</vt:lpstr>
      <vt:lpstr>unit menu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913</cp:revision>
  <cp:lastPrinted>2018-12-06T13:31:08Z</cp:lastPrinted>
  <dcterms:created xsi:type="dcterms:W3CDTF">2010-06-22T07:38:57Z</dcterms:created>
  <dcterms:modified xsi:type="dcterms:W3CDTF">2018-12-10T09:42:45Z</dcterms:modified>
</cp:coreProperties>
</file>