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4"/>
  </p:notesMasterIdLst>
  <p:sldIdLst>
    <p:sldId id="2588" r:id="rId2"/>
    <p:sldId id="2735" r:id="rId3"/>
    <p:sldId id="2618" r:id="rId4"/>
    <p:sldId id="2552" r:id="rId5"/>
    <p:sldId id="2662" r:id="rId6"/>
    <p:sldId id="2479" r:id="rId7"/>
    <p:sldId id="2480" r:id="rId8"/>
    <p:sldId id="2660" r:id="rId9"/>
    <p:sldId id="2605" r:id="rId10"/>
    <p:sldId id="2483" r:id="rId11"/>
    <p:sldId id="2484" r:id="rId12"/>
    <p:sldId id="2485" r:id="rId13"/>
    <p:sldId id="2486" r:id="rId14"/>
    <p:sldId id="2487" r:id="rId15"/>
    <p:sldId id="2488" r:id="rId16"/>
    <p:sldId id="2489" r:id="rId17"/>
    <p:sldId id="2490" r:id="rId18"/>
    <p:sldId id="2491" r:id="rId19"/>
    <p:sldId id="2592" r:id="rId20"/>
    <p:sldId id="2663" r:id="rId21"/>
    <p:sldId id="2622" r:id="rId22"/>
    <p:sldId id="2686" r:id="rId23"/>
    <p:sldId id="2623" r:id="rId24"/>
    <p:sldId id="2689" r:id="rId25"/>
    <p:sldId id="2690" r:id="rId26"/>
    <p:sldId id="2239" r:id="rId27"/>
    <p:sldId id="2693" r:id="rId28"/>
    <p:sldId id="2695" r:id="rId29"/>
    <p:sldId id="2694" r:id="rId30"/>
    <p:sldId id="2630" r:id="rId31"/>
    <p:sldId id="2697" r:id="rId32"/>
    <p:sldId id="2698" r:id="rId33"/>
    <p:sldId id="2633" r:id="rId34"/>
    <p:sldId id="2699" r:id="rId35"/>
    <p:sldId id="2639" r:id="rId36"/>
    <p:sldId id="2656" r:id="rId37"/>
    <p:sldId id="2641" r:id="rId38"/>
    <p:sldId id="2545" r:id="rId39"/>
    <p:sldId id="2687" r:id="rId40"/>
    <p:sldId id="2471" r:id="rId41"/>
    <p:sldId id="2612" r:id="rId42"/>
    <p:sldId id="2469" r:id="rId43"/>
    <p:sldId id="2380" r:id="rId44"/>
    <p:sldId id="2470" r:id="rId45"/>
    <p:sldId id="2382" r:id="rId46"/>
    <p:sldId id="2383" r:id="rId47"/>
    <p:sldId id="2385" r:id="rId48"/>
    <p:sldId id="2647" r:id="rId49"/>
    <p:sldId id="2648" r:id="rId50"/>
    <p:sldId id="2650" r:id="rId51"/>
    <p:sldId id="2474" r:id="rId52"/>
    <p:sldId id="2544" r:id="rId53"/>
    <p:sldId id="2407" r:id="rId54"/>
    <p:sldId id="2408" r:id="rId55"/>
    <p:sldId id="2585" r:id="rId56"/>
    <p:sldId id="2475" r:id="rId57"/>
    <p:sldId id="2553" r:id="rId58"/>
    <p:sldId id="2476" r:id="rId59"/>
    <p:sldId id="2607" r:id="rId60"/>
    <p:sldId id="2651" r:id="rId61"/>
    <p:sldId id="2526" r:id="rId62"/>
    <p:sldId id="2527" r:id="rId63"/>
    <p:sldId id="2528" r:id="rId64"/>
    <p:sldId id="2608" r:id="rId65"/>
    <p:sldId id="2477" r:id="rId66"/>
    <p:sldId id="2494" r:id="rId67"/>
    <p:sldId id="2716" r:id="rId68"/>
    <p:sldId id="2715" r:id="rId69"/>
    <p:sldId id="2714" r:id="rId70"/>
    <p:sldId id="2717" r:id="rId71"/>
    <p:sldId id="2736" r:id="rId72"/>
    <p:sldId id="2652" r:id="rId73"/>
    <p:sldId id="2515" r:id="rId74"/>
    <p:sldId id="2516" r:id="rId75"/>
    <p:sldId id="2700" r:id="rId76"/>
    <p:sldId id="2701" r:id="rId77"/>
    <p:sldId id="2518" r:id="rId78"/>
    <p:sldId id="2702" r:id="rId79"/>
    <p:sldId id="2519" r:id="rId80"/>
    <p:sldId id="2312" r:id="rId81"/>
    <p:sldId id="2704" r:id="rId82"/>
    <p:sldId id="2523" r:id="rId83"/>
    <p:sldId id="2706" r:id="rId84"/>
    <p:sldId id="2705" r:id="rId85"/>
    <p:sldId id="2543" r:id="rId86"/>
    <p:sldId id="2707" r:id="rId87"/>
    <p:sldId id="2708" r:id="rId88"/>
    <p:sldId id="2709" r:id="rId89"/>
    <p:sldId id="2718" r:id="rId90"/>
    <p:sldId id="2719" r:id="rId91"/>
    <p:sldId id="2721" r:id="rId92"/>
    <p:sldId id="2722" r:id="rId93"/>
    <p:sldId id="2333" r:id="rId94"/>
    <p:sldId id="2665" r:id="rId95"/>
    <p:sldId id="2337" r:id="rId96"/>
    <p:sldId id="2339" r:id="rId97"/>
    <p:sldId id="2340" r:id="rId98"/>
    <p:sldId id="2664" r:id="rId99"/>
    <p:sldId id="2723" r:id="rId100"/>
    <p:sldId id="2724" r:id="rId101"/>
    <p:sldId id="2725" r:id="rId102"/>
    <p:sldId id="2726" r:id="rId103"/>
    <p:sldId id="2727" r:id="rId104"/>
    <p:sldId id="2728" r:id="rId105"/>
    <p:sldId id="2733" r:id="rId106"/>
    <p:sldId id="2729" r:id="rId107"/>
    <p:sldId id="2666" r:id="rId108"/>
    <p:sldId id="2457" r:id="rId109"/>
    <p:sldId id="2462" r:id="rId110"/>
    <p:sldId id="2730" r:id="rId111"/>
    <p:sldId id="2464" r:id="rId112"/>
    <p:sldId id="2667" r:id="rId113"/>
    <p:sldId id="2669" r:id="rId114"/>
    <p:sldId id="2732" r:id="rId115"/>
    <p:sldId id="2731" r:id="rId116"/>
    <p:sldId id="2737" r:id="rId117"/>
    <p:sldId id="2672" r:id="rId118"/>
    <p:sldId id="2675" r:id="rId119"/>
    <p:sldId id="2688" r:id="rId120"/>
    <p:sldId id="2659" r:id="rId121"/>
    <p:sldId id="2349" r:id="rId122"/>
    <p:sldId id="2459" r:id="rId1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8885" autoAdjust="0"/>
  </p:normalViewPr>
  <p:slideViewPr>
    <p:cSldViewPr>
      <p:cViewPr varScale="1">
        <p:scale>
          <a:sx n="66" d="100"/>
          <a:sy n="66" d="100"/>
        </p:scale>
        <p:origin x="960" y="1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00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1A41-63E2-F64D-8C0F-16AD06EDB856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0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9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9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9560"/>
            <a:ext cx="9144000" cy="818880"/>
          </a:xfrm>
          <a:solidFill>
            <a:schemeClr val="tx1">
              <a:alpha val="10000"/>
            </a:schemeClr>
          </a:solidFill>
        </p:spPr>
        <p:txBody>
          <a:bodyPr tIns="46800" bIns="93600"/>
          <a:lstStyle>
            <a:lvl1pPr algn="ctr">
              <a:defRPr lang="en-CA"/>
            </a:lvl1pPr>
          </a:lstStyle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9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937903"/>
            <a:ext cx="9144000" cy="1710297"/>
          </a:xfrm>
          <a:prstGeom prst="rect">
            <a:avLst/>
          </a:prstGeom>
        </p:spPr>
        <p:txBody>
          <a:bodyPr anchor="t" anchorCtr="0"/>
          <a:lstStyle>
            <a:lvl1pPr marL="0" indent="0" algn="r" rtl="0" eaLnBrk="0" fontAlgn="base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defRPr kumimoji="0" lang="en-US" sz="86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ts val="5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11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5" r:id="rId5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gif"/><Relationship Id="rId4" Type="http://schemas.openxmlformats.org/officeDocument/2006/relationships/image" Target="../media/image19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2062806" y="12959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13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069914" y="751692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Designing an </a:t>
            </a:r>
          </a:p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Experiment (in 2 parts)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505200" y="1407378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78C21-7AF9-A649-B8F4-D753EDFDB2C4}"/>
              </a:ext>
            </a:extLst>
          </p:cNvPr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367475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814935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let’s start the real experiment!</a:t>
            </a:r>
          </a:p>
        </p:txBody>
      </p:sp>
    </p:spTree>
    <p:extLst>
      <p:ext uri="{BB962C8B-B14F-4D97-AF65-F5344CB8AC3E}">
        <p14:creationId xmlns:p14="http://schemas.microsoft.com/office/powerpoint/2010/main" val="11501000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ABE2899-266C-644F-833B-E7B6F063150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43000"/>
            <a:ext cx="80010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0" kern="0" dirty="0">
                <a:solidFill>
                  <a:schemeClr val="tx1"/>
                </a:solidFill>
              </a:rPr>
              <a:t>How many cups of coffee or tea do you drink in a day?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8AAD78-55CE-CA48-875B-7B1435F2301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752600"/>
            <a:ext cx="80010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b="0" kern="0" dirty="0"/>
          </a:p>
          <a:p>
            <a:pPr algn="ctr"/>
            <a:r>
              <a:rPr lang="en-US" altLang="en-US" kern="0" dirty="0">
                <a:solidFill>
                  <a:srgbClr val="FF9900"/>
                </a:solidFill>
              </a:rPr>
              <a:t>No, ask for an answer in only one dimension, </a:t>
            </a:r>
            <a:r>
              <a:rPr lang="en-US" altLang="en-US" kern="0" dirty="0">
                <a:solidFill>
                  <a:srgbClr val="99CC00"/>
                </a:solidFill>
              </a:rPr>
              <a:t>separate the question into two </a:t>
            </a:r>
          </a:p>
          <a:p>
            <a:pPr algn="ctr"/>
            <a:endParaRPr lang="en-US" altLang="en-US" kern="0" dirty="0">
              <a:solidFill>
                <a:srgbClr val="99CC00"/>
              </a:solidFill>
            </a:endParaRPr>
          </a:p>
          <a:p>
            <a:pPr lvl="1"/>
            <a:r>
              <a:rPr lang="en-US" altLang="en-US" b="0" kern="0" dirty="0"/>
              <a:t>(1) How many cups of coffee do you drink during a typical day?</a:t>
            </a:r>
          </a:p>
          <a:p>
            <a:pPr lvl="1"/>
            <a:r>
              <a:rPr lang="en-US" altLang="en-US" b="0" kern="0" dirty="0"/>
              <a:t>(2) How many cups of tea do you drink during a typical day?</a:t>
            </a:r>
          </a:p>
        </p:txBody>
      </p:sp>
    </p:spTree>
    <p:extLst>
      <p:ext uri="{BB962C8B-B14F-4D97-AF65-F5344CB8AC3E}">
        <p14:creationId xmlns:p14="http://schemas.microsoft.com/office/powerpoint/2010/main" val="6403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818C2A-B939-FE43-B938-CD876A09BF78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6096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2200" b="0" kern="0" dirty="0"/>
              <a:t>What brand of computer do you own?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200" b="0" kern="0" dirty="0"/>
              <a:t>(A) IBM PC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200" b="0" kern="0" dirty="0"/>
              <a:t>(B) Apple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C384CF-BACE-4743-B106-321E450A0CC7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" y="1447800"/>
            <a:ext cx="8153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sz="2200" b="0" kern="0" dirty="0"/>
          </a:p>
          <a:p>
            <a:pPr algn="ctr">
              <a:lnSpc>
                <a:spcPct val="80000"/>
              </a:lnSpc>
            </a:pPr>
            <a:r>
              <a:rPr lang="en-US" altLang="en-US" sz="2200" kern="0" dirty="0">
                <a:solidFill>
                  <a:srgbClr val="FF9900"/>
                </a:solidFill>
              </a:rPr>
              <a:t>Avoid hidden assumptions</a:t>
            </a:r>
          </a:p>
          <a:p>
            <a:pPr algn="ctr">
              <a:lnSpc>
                <a:spcPct val="80000"/>
              </a:lnSpc>
            </a:pPr>
            <a:r>
              <a:rPr lang="en-US" altLang="en-US" sz="2200" kern="0" dirty="0">
                <a:solidFill>
                  <a:srgbClr val="99CC00"/>
                </a:solidFill>
              </a:rPr>
              <a:t>Make sure to accommodate all possible answers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  <a:p>
            <a:pPr lvl="1">
              <a:lnSpc>
                <a:spcPct val="80000"/>
              </a:lnSpc>
            </a:pPr>
            <a:r>
              <a:rPr lang="en-US" altLang="en-US" sz="2200" b="0" kern="0" dirty="0"/>
              <a:t>Make each response a separate dichotomous item 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Do you own an IBM PC? (Circle:  Yes or No)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Do you own an Apple computer? (Circle:  Yes or No)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  <a:p>
            <a:pPr lvl="1">
              <a:lnSpc>
                <a:spcPct val="80000"/>
              </a:lnSpc>
            </a:pPr>
            <a:r>
              <a:rPr lang="en-US" altLang="en-US" sz="2200" b="0" kern="0" dirty="0"/>
              <a:t>Or allow for multiple responses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What brand of computer do you own?  (Circle all that apply)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Do not own computer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IBM PC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Apple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Other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</p:txBody>
      </p:sp>
    </p:spTree>
    <p:extLst>
      <p:ext uri="{BB962C8B-B14F-4D97-AF65-F5344CB8AC3E}">
        <p14:creationId xmlns:p14="http://schemas.microsoft.com/office/powerpoint/2010/main" val="222976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DF6BFA9-D017-2F4C-8535-EDA7F9965A2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0" kern="0" dirty="0"/>
              <a:t>Have you had pain in the last week?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en-US" b="0" kern="0" dirty="0"/>
              <a:t>[  ] Never	[  ] Seldom     [  ] Often     [  ] Very often</a:t>
            </a:r>
          </a:p>
          <a:p>
            <a:pPr lvl="1">
              <a:buFont typeface="Wingdings" pitchFamily="2" charset="2"/>
              <a:buNone/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8E51B-F6CD-354D-9D4C-1F591F976941}"/>
              </a:ext>
            </a:extLst>
          </p:cNvPr>
          <p:cNvSpPr txBox="1">
            <a:spLocks noChangeArrowheads="1"/>
          </p:cNvSpPr>
          <p:nvPr/>
        </p:nvSpPr>
        <p:spPr>
          <a:xfrm>
            <a:off x="169889" y="25908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b="0" kern="0" dirty="0"/>
          </a:p>
          <a:p>
            <a:pPr algn="ctr"/>
            <a:r>
              <a:rPr lang="en-US" altLang="en-US" kern="0" dirty="0">
                <a:solidFill>
                  <a:srgbClr val="FF9900"/>
                </a:solidFill>
              </a:rPr>
              <a:t>Make sure question and answer options match</a:t>
            </a:r>
          </a:p>
          <a:p>
            <a:pPr algn="ctr"/>
            <a:r>
              <a:rPr lang="en-US" altLang="en-US" kern="0" dirty="0">
                <a:solidFill>
                  <a:srgbClr val="99CC00"/>
                </a:solidFill>
              </a:rPr>
              <a:t>Reword either question or answer to match</a:t>
            </a:r>
          </a:p>
          <a:p>
            <a:pPr lvl="1"/>
            <a:endParaRPr lang="en-US" altLang="en-US" b="0" kern="0" dirty="0"/>
          </a:p>
          <a:p>
            <a:pPr lvl="1"/>
            <a:r>
              <a:rPr lang="en-US" altLang="en-US" b="0" kern="0" dirty="0"/>
              <a:t>How often have you had pain in the last week?</a:t>
            </a:r>
          </a:p>
          <a:p>
            <a:pPr lvl="2">
              <a:buFont typeface="Wingdings" pitchFamily="2" charset="2"/>
              <a:buNone/>
            </a:pPr>
            <a:r>
              <a:rPr lang="en-US" altLang="en-US" b="0" kern="0" dirty="0"/>
              <a:t>[  ] Never     [  ] Seldom     [  ] Often     [  ] Very Often</a:t>
            </a:r>
          </a:p>
          <a:p>
            <a:pPr lvl="1">
              <a:buFont typeface="Wingdings" pitchFamily="2" charset="2"/>
              <a:buNone/>
            </a:pP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882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AE10C33-1D95-1D4C-9F4E-6C5A186F412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430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0" kern="0" dirty="0"/>
              <a:t>Where did you grow up?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Country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Farm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City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0AE9A-3478-8445-8B66-134BAC140D5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7432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FF9900"/>
                </a:solidFill>
              </a:rPr>
              <a:t>Avoid questions having non-mutually exclusive answers</a:t>
            </a:r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99CC00"/>
                </a:solidFill>
              </a:rPr>
              <a:t>Design the question with mutually exclusive options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Where did you grow up?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House in the country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Farm in the country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366773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64A266-EDBA-D94D-BEFC-F1A6351121A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4572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0" kern="0" dirty="0"/>
              <a:t>Which one of the following do you think increases a person’s chance of having a heart attack the most?  (Check one.)</a:t>
            </a:r>
          </a:p>
          <a:p>
            <a:pPr>
              <a:buFont typeface="Wingdings" pitchFamily="2" charset="2"/>
              <a:buNone/>
            </a:pPr>
            <a:r>
              <a:rPr lang="en-US" altLang="en-US" sz="2200" b="0" kern="0" dirty="0"/>
              <a:t>	[  ] Smoking	[  ] Being overweight	[  ] Stress</a:t>
            </a:r>
          </a:p>
          <a:p>
            <a:endParaRPr lang="en-US" altLang="en-US" sz="2200" b="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D007BF-0EF9-154E-B791-BF95E0EB101E}"/>
              </a:ext>
            </a:extLst>
          </p:cNvPr>
          <p:cNvSpPr txBox="1">
            <a:spLocks noChangeArrowheads="1"/>
          </p:cNvSpPr>
          <p:nvPr/>
        </p:nvSpPr>
        <p:spPr>
          <a:xfrm>
            <a:off x="539646" y="17526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b="0" kern="0" dirty="0"/>
          </a:p>
          <a:p>
            <a:r>
              <a:rPr lang="en-US" altLang="en-US" sz="2200" kern="0" dirty="0">
                <a:solidFill>
                  <a:srgbClr val="99CC00"/>
                </a:solidFill>
              </a:rPr>
              <a:t>Encourage to consider each possible response to avoid the uncertainty of whether a missing item may represent either an answer that does not apply or an overlooked item</a:t>
            </a:r>
          </a:p>
          <a:p>
            <a:endParaRPr lang="en-US" altLang="en-US" sz="2200" kern="0" dirty="0">
              <a:solidFill>
                <a:srgbClr val="99CC00"/>
              </a:solidFill>
            </a:endParaRPr>
          </a:p>
          <a:p>
            <a:r>
              <a:rPr lang="en-US" altLang="en-US" sz="2200" b="0" kern="0" dirty="0"/>
              <a:t>Which of the following increases the chance of having a heart attack?</a:t>
            </a:r>
          </a:p>
          <a:p>
            <a:pPr lvl="1"/>
            <a:r>
              <a:rPr lang="en-US" altLang="en-US" sz="2000" b="0" kern="0" dirty="0"/>
              <a:t>Smoking:			[  ] Yes   [  ] No   [  ] Don’t know</a:t>
            </a:r>
          </a:p>
          <a:p>
            <a:pPr lvl="1"/>
            <a:r>
              <a:rPr lang="en-US" altLang="en-US" sz="2000" b="0" kern="0" dirty="0"/>
              <a:t>Being overweight:		[  ] Yes   [  ] No   [  ] Don’t know</a:t>
            </a:r>
          </a:p>
          <a:p>
            <a:pPr lvl="1"/>
            <a:r>
              <a:rPr lang="en-US" altLang="en-US" sz="2000" b="0" kern="0" dirty="0"/>
              <a:t>Stress:			[  ] Yes   [  ] No   [  ] Don’t know</a:t>
            </a:r>
          </a:p>
        </p:txBody>
      </p:sp>
    </p:spTree>
    <p:extLst>
      <p:ext uri="{BB962C8B-B14F-4D97-AF65-F5344CB8AC3E}">
        <p14:creationId xmlns:p14="http://schemas.microsoft.com/office/powerpoint/2010/main" val="398746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AE10C33-1D95-1D4C-9F4E-6C5A186F412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430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0" kern="0" dirty="0"/>
              <a:t>On a scale from 1 to 5, how fun did you have using our new system?</a:t>
            </a:r>
          </a:p>
          <a:p>
            <a:pPr algn="ctr">
              <a:lnSpc>
                <a:spcPct val="90000"/>
              </a:lnSpc>
            </a:pPr>
            <a:r>
              <a:rPr lang="en-US" altLang="en-US" sz="2000" b="0" kern="0" dirty="0"/>
              <a:t>1. not at all   2. Not really   3.undecided     4. somewhat   5. very much</a:t>
            </a:r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0AE9A-3478-8445-8B66-134BAC140D5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7432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FF9900"/>
                </a:solidFill>
              </a:rPr>
              <a:t>Avoid biased questions </a:t>
            </a:r>
          </a:p>
          <a:p>
            <a:pPr algn="ctr">
              <a:lnSpc>
                <a:spcPct val="90000"/>
              </a:lnSpc>
            </a:pPr>
            <a:endParaRPr lang="en-US" altLang="en-US" kern="0" dirty="0">
              <a:solidFill>
                <a:srgbClr val="FF99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99CC00"/>
                </a:solidFill>
              </a:rPr>
              <a:t>Design the question with mutually exclusive options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b="0" kern="0" dirty="0"/>
              <a:t>On a scale from 1 to 5, how would you rate your experience with our new system?</a:t>
            </a:r>
          </a:p>
          <a:p>
            <a:pPr algn="ctr">
              <a:lnSpc>
                <a:spcPct val="90000"/>
              </a:lnSpc>
            </a:pPr>
            <a:r>
              <a:rPr lang="en-US" altLang="en-US" sz="1600" b="0" kern="0" dirty="0"/>
              <a:t>1. not fun at all   2. Not really fun   3.undecided     4. somewhat fun   5. very much fun</a:t>
            </a:r>
          </a:p>
        </p:txBody>
      </p:sp>
    </p:spTree>
    <p:extLst>
      <p:ext uri="{BB962C8B-B14F-4D97-AF65-F5344CB8AC3E}">
        <p14:creationId xmlns:p14="http://schemas.microsoft.com/office/powerpoint/2010/main" val="332724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64A266-EDBA-D94D-BEFC-F1A6351121A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4572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200" b="0" kern="0" dirty="0"/>
              <a:t>Rank from 1 to 3 your preference in beverage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200" b="0" kern="0" dirty="0"/>
              <a:t>	[  ] Tea	[  ]  Coffee	[  ] Orange Jus</a:t>
            </a:r>
          </a:p>
          <a:p>
            <a:pPr algn="ctr"/>
            <a:endParaRPr lang="en-US" altLang="en-US" sz="2200" b="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D007BF-0EF9-154E-B791-BF95E0EB101E}"/>
              </a:ext>
            </a:extLst>
          </p:cNvPr>
          <p:cNvSpPr txBox="1">
            <a:spLocks noChangeArrowheads="1"/>
          </p:cNvSpPr>
          <p:nvPr/>
        </p:nvSpPr>
        <p:spPr>
          <a:xfrm>
            <a:off x="539646" y="1752600"/>
            <a:ext cx="8223354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b="0" kern="0" dirty="0"/>
          </a:p>
          <a:p>
            <a:r>
              <a:rPr lang="en-US" altLang="en-US" sz="2200" kern="0" dirty="0">
                <a:solidFill>
                  <a:srgbClr val="99CC00"/>
                </a:solidFill>
              </a:rPr>
              <a:t>Avoid ranking at all cost and rather use Likert scales</a:t>
            </a:r>
          </a:p>
          <a:p>
            <a:endParaRPr lang="en-US" altLang="en-US" sz="2200" kern="0" dirty="0">
              <a:solidFill>
                <a:srgbClr val="99CC00"/>
              </a:solidFill>
            </a:endParaRPr>
          </a:p>
          <a:p>
            <a:r>
              <a:rPr lang="en-US" altLang="en-US" sz="2200" b="0" kern="0" dirty="0"/>
              <a:t>On a scale from 1 to 5 rate how much you like the following beverages</a:t>
            </a:r>
          </a:p>
          <a:p>
            <a:pPr lvl="1"/>
            <a:r>
              <a:rPr lang="en-US" altLang="en-US" sz="1600" b="0" kern="0" dirty="0"/>
              <a:t>Tea:	            1. not at all   2. Not really   3.undecided     4. somewhat   5. very much</a:t>
            </a:r>
          </a:p>
          <a:p>
            <a:pPr lvl="1"/>
            <a:r>
              <a:rPr lang="en-US" altLang="en-US" sz="1600" b="0" kern="0" dirty="0"/>
              <a:t>Coffee:         1. not at all   2. Not really   3.undecided    4. somewhat    5. very much </a:t>
            </a:r>
          </a:p>
          <a:p>
            <a:pPr lvl="1"/>
            <a:r>
              <a:rPr lang="en-US" altLang="en-US" sz="1600" b="0" kern="0" dirty="0"/>
              <a:t>Orange jus:  1. not at all   2. Not really   3.undecided     4. somewhat   5. very much</a:t>
            </a:r>
          </a:p>
        </p:txBody>
      </p:sp>
    </p:spTree>
    <p:extLst>
      <p:ext uri="{BB962C8B-B14F-4D97-AF65-F5344CB8AC3E}">
        <p14:creationId xmlns:p14="http://schemas.microsoft.com/office/powerpoint/2010/main" val="205486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fxjJ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2" b="16781"/>
          <a:stretch/>
        </p:blipFill>
        <p:spPr>
          <a:xfrm>
            <a:off x="2133600" y="-26707"/>
            <a:ext cx="4511842" cy="5019155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029200"/>
            <a:ext cx="9144000" cy="166199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if you want to collect subjective metric such as opinions, use </a:t>
            </a:r>
            <a:r>
              <a:rPr lang="en-US" sz="3400" dirty="0">
                <a:solidFill>
                  <a:srgbClr val="99CC00"/>
                </a:solidFill>
              </a:rPr>
              <a:t>Likert Scale </a:t>
            </a:r>
            <a:r>
              <a:rPr lang="en-US" sz="3400" b="0" dirty="0">
                <a:solidFill>
                  <a:schemeClr val="bg1"/>
                </a:solidFill>
              </a:rPr>
              <a:t>= ordinal but treated as </a:t>
            </a:r>
            <a:r>
              <a:rPr lang="en-US" sz="3400" dirty="0">
                <a:solidFill>
                  <a:srgbClr val="99CC00"/>
                </a:solidFill>
              </a:rPr>
              <a:t>continuous variable </a:t>
            </a:r>
          </a:p>
        </p:txBody>
      </p:sp>
    </p:spTree>
    <p:extLst>
      <p:ext uri="{BB962C8B-B14F-4D97-AF65-F5344CB8AC3E}">
        <p14:creationId xmlns:p14="http://schemas.microsoft.com/office/powerpoint/2010/main" val="33007646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276872"/>
            <a:ext cx="8172342" cy="396044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sz="5000" b="1" dirty="0" err="1">
                <a:latin typeface="Arial" charset="0"/>
              </a:rPr>
              <a:t>Likert</a:t>
            </a:r>
            <a:r>
              <a:rPr lang="en-GB" sz="5000" b="1" dirty="0">
                <a:latin typeface="Arial" charset="0"/>
              </a:rPr>
              <a:t> scale::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dirty="0"/>
              <a:t>psychometric response scale primarily used in </a:t>
            </a:r>
            <a:r>
              <a:rPr lang="en-US" b="1" dirty="0">
                <a:solidFill>
                  <a:srgbClr val="99CC00"/>
                </a:solidFill>
              </a:rPr>
              <a:t>questionnaires</a:t>
            </a:r>
            <a:r>
              <a:rPr lang="en-US" dirty="0"/>
              <a:t> to obtain participant’s preferences or degree of agreement with a statement (generally 5pt </a:t>
            </a:r>
            <a:r>
              <a:rPr lang="en-US" dirty="0" err="1"/>
              <a:t>likert</a:t>
            </a:r>
            <a:r>
              <a:rPr lang="en-US" dirty="0"/>
              <a:t> scale, also 7pt)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</p:txBody>
      </p:sp>
      <p:pic>
        <p:nvPicPr>
          <p:cNvPr id="4" name="Picture 3" descr="Screen Shot 2015-10-23 at 11.1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1128"/>
            <a:ext cx="7423529" cy="16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856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10-23 at 12.17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3"/>
          <a:stretch/>
        </p:blipFill>
        <p:spPr>
          <a:xfrm>
            <a:off x="685800" y="533400"/>
            <a:ext cx="7696200" cy="56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1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3, 2, 8 (size=3)</a:t>
            </a:r>
          </a:p>
        </p:txBody>
      </p:sp>
    </p:spTree>
    <p:extLst>
      <p:ext uri="{BB962C8B-B14F-4D97-AF65-F5344CB8AC3E}">
        <p14:creationId xmlns:p14="http://schemas.microsoft.com/office/powerpoint/2010/main" val="39401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44958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ok so there are many type of data and so what?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96165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20574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so far we played with data (time, errors, memo)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that tends to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 follow curve of normal distribution 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(typical of human performances)</a:t>
            </a: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you could also deal with data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lang="en-US" sz="2400" kern="0" dirty="0">
                <a:solidFill>
                  <a:srgbClr val="FF9900"/>
                </a:solidFill>
                <a:latin typeface="Arial"/>
                <a:cs typeface="Arial"/>
              </a:rPr>
              <a:t>tends not to follow a normal distribution </a:t>
            </a:r>
            <a:r>
              <a:rPr lang="en-US" sz="2400" b="0" kern="0" dirty="0">
                <a:latin typeface="Arial"/>
                <a:cs typeface="Arial"/>
              </a:rPr>
              <a:t>(e.g. </a:t>
            </a:r>
            <a:r>
              <a:rPr lang="en-US" sz="2400" b="0" kern="0" dirty="0" err="1">
                <a:latin typeface="Arial"/>
                <a:cs typeface="Arial"/>
              </a:rPr>
              <a:t>Likert</a:t>
            </a:r>
            <a:r>
              <a:rPr lang="en-US" sz="2400" b="0" kern="0" dirty="0">
                <a:latin typeface="Arial"/>
                <a:cs typeface="Arial"/>
              </a:rPr>
              <a:t> scale surveys)</a:t>
            </a:r>
          </a:p>
        </p:txBody>
      </p:sp>
    </p:spTree>
    <p:extLst>
      <p:ext uri="{BB962C8B-B14F-4D97-AF65-F5344CB8AC3E}">
        <p14:creationId xmlns:p14="http://schemas.microsoft.com/office/powerpoint/2010/main" val="212493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ampires-kis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1742" r="12580" b="153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4102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bad news: we cannot use </a:t>
            </a:r>
            <a:r>
              <a:rPr lang="en-US" sz="3400" dirty="0" err="1">
                <a:solidFill>
                  <a:srgbClr val="99CC00"/>
                </a:solidFill>
              </a:rPr>
              <a:t>Ttest</a:t>
            </a:r>
            <a:r>
              <a:rPr lang="en-US" sz="3400" dirty="0">
                <a:solidFill>
                  <a:srgbClr val="99CC00"/>
                </a:solidFill>
              </a:rPr>
              <a:t> and </a:t>
            </a:r>
            <a:r>
              <a:rPr lang="en-US" sz="3400" dirty="0" err="1">
                <a:solidFill>
                  <a:srgbClr val="99CC00"/>
                </a:solidFill>
              </a:rPr>
              <a:t>Anova</a:t>
            </a:r>
            <a:endParaRPr lang="en-US" sz="3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587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20574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so far we played data (time, errors, memo)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that tends to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 follow curve of normal distribution 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(typical of human performances)</a:t>
            </a: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you could also deal with data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lang="en-US" sz="2400" kern="0" dirty="0">
                <a:solidFill>
                  <a:srgbClr val="FF9900"/>
                </a:solidFill>
                <a:latin typeface="Arial"/>
                <a:cs typeface="Arial"/>
              </a:rPr>
              <a:t>tends not to follow a normal distribution </a:t>
            </a:r>
            <a:r>
              <a:rPr lang="en-US" sz="2400" b="0" kern="0" dirty="0">
                <a:latin typeface="Arial"/>
                <a:cs typeface="Arial"/>
              </a:rPr>
              <a:t>(e.g. Likert scale surveys)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0200" y="4953000"/>
            <a:ext cx="7752242" cy="2438400"/>
            <a:chOff x="1010758" y="4158329"/>
            <a:chExt cx="7752242" cy="2438400"/>
          </a:xfrm>
        </p:grpSpPr>
        <p:sp>
          <p:nvSpPr>
            <p:cNvPr id="4" name="Rectangle 3"/>
            <p:cNvSpPr/>
            <p:nvPr/>
          </p:nvSpPr>
          <p:spPr>
            <a:xfrm>
              <a:off x="1752600" y="4953202"/>
              <a:ext cx="70104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non-parametric tests</a:t>
              </a:r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pPr lvl="0" eaLnBrk="0" hangingPunct="0">
                <a:spcBef>
                  <a:spcPct val="20000"/>
                </a:spcBef>
              </a:pP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3090" y="1066801"/>
            <a:ext cx="5835110" cy="1116237"/>
            <a:chOff x="1686786" y="4953203"/>
            <a:chExt cx="5835110" cy="1116237"/>
          </a:xfrm>
        </p:grpSpPr>
        <p:sp>
          <p:nvSpPr>
            <p:cNvPr id="7" name="Rectangle 6"/>
            <p:cNvSpPr/>
            <p:nvPr/>
          </p:nvSpPr>
          <p:spPr>
            <a:xfrm>
              <a:off x="2645096" y="4953203"/>
              <a:ext cx="4876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parametric tests (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ttest</a:t>
              </a:r>
              <a:r>
                <a:rPr lang="en-US" sz="2400" b="0" kern="0" dirty="0">
                  <a:solidFill>
                    <a:srgbClr val="404040"/>
                  </a:solidFill>
                </a:rPr>
                <a:t>,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anova</a:t>
              </a:r>
              <a:r>
                <a:rPr lang="en-US" sz="2400" b="0" kern="0" dirty="0">
                  <a:solidFill>
                    <a:srgbClr val="404040"/>
                  </a:solidFill>
                </a:rPr>
                <a:t>)</a:t>
              </a:r>
              <a:endParaRPr lang="en-US" sz="2400" dirty="0">
                <a:solidFill>
                  <a:srgbClr val="99CC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7151738" flipV="1">
              <a:off x="1581309" y="5286722"/>
              <a:ext cx="888195" cy="677242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04347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34935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EB03ABF-E18E-4F44-B56B-B9D528857B84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388E755-D74A-074B-BD1D-A7F1B06A45B2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endCxn id="4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6711AADE-CF29-4945-B805-7352E93813AC}"/>
              </a:ext>
            </a:extLst>
          </p:cNvPr>
          <p:cNvSpPr/>
          <p:nvPr/>
        </p:nvSpPr>
        <p:spPr bwMode="auto">
          <a:xfrm>
            <a:off x="-372979" y="-457200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744814" y="1600086"/>
                </a:lnTo>
                <a:cubicBezTo>
                  <a:pt x="7696688" y="1966572"/>
                  <a:pt x="7753493" y="2168166"/>
                  <a:pt x="7705367" y="2534652"/>
                </a:cubicBez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077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EB03ABF-E18E-4F44-B56B-B9D528857B84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388E755-D74A-074B-BD1D-A7F1B06A45B2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endCxn id="4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6711AADE-CF29-4945-B805-7352E93813AC}"/>
              </a:ext>
            </a:extLst>
          </p:cNvPr>
          <p:cNvSpPr/>
          <p:nvPr/>
        </p:nvSpPr>
        <p:spPr bwMode="auto">
          <a:xfrm>
            <a:off x="-372979" y="-457200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4678534 w 9897979"/>
              <a:gd name="connsiteY20" fmla="*/ 3573561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7063305 w 9897979"/>
              <a:gd name="connsiteY16" fmla="*/ 2788937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4678534 w 9897979"/>
              <a:gd name="connsiteY20" fmla="*/ 3573561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4678534 w 9897979"/>
              <a:gd name="connsiteY20" fmla="*/ 3573561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6424692 w 9897979"/>
              <a:gd name="connsiteY17" fmla="*/ 3294093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4678534 w 9897979"/>
              <a:gd name="connsiteY20" fmla="*/ 3573561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6424692 w 9897979"/>
              <a:gd name="connsiteY17" fmla="*/ 3294093 h 7347284"/>
              <a:gd name="connsiteX18" fmla="*/ 6273488 w 9897979"/>
              <a:gd name="connsiteY18" fmla="*/ 3620396 h 7347284"/>
              <a:gd name="connsiteX19" fmla="*/ 4549083 w 9897979"/>
              <a:gd name="connsiteY19" fmla="*/ 3178629 h 7347284"/>
              <a:gd name="connsiteX20" fmla="*/ 4678534 w 9897979"/>
              <a:gd name="connsiteY20" fmla="*/ 3573561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6424692 w 9897979"/>
              <a:gd name="connsiteY17" fmla="*/ 3294093 h 7347284"/>
              <a:gd name="connsiteX18" fmla="*/ 6273488 w 9897979"/>
              <a:gd name="connsiteY18" fmla="*/ 3620396 h 7347284"/>
              <a:gd name="connsiteX19" fmla="*/ 6066598 w 9897979"/>
              <a:gd name="connsiteY19" fmla="*/ 4112484 h 7347284"/>
              <a:gd name="connsiteX20" fmla="*/ 4678534 w 9897979"/>
              <a:gd name="connsiteY20" fmla="*/ 3573561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6424692 w 9897979"/>
              <a:gd name="connsiteY17" fmla="*/ 3294093 h 7347284"/>
              <a:gd name="connsiteX18" fmla="*/ 6273488 w 9897979"/>
              <a:gd name="connsiteY18" fmla="*/ 3620396 h 7347284"/>
              <a:gd name="connsiteX19" fmla="*/ 6066598 w 9897979"/>
              <a:gd name="connsiteY19" fmla="*/ 4112484 h 7347284"/>
              <a:gd name="connsiteX20" fmla="*/ 6118227 w 9897979"/>
              <a:gd name="connsiteY20" fmla="*/ 655022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6424692 w 9897979"/>
              <a:gd name="connsiteY17" fmla="*/ 3294093 h 7347284"/>
              <a:gd name="connsiteX18" fmla="*/ 6273488 w 9897979"/>
              <a:gd name="connsiteY18" fmla="*/ 3620396 h 7347284"/>
              <a:gd name="connsiteX19" fmla="*/ 6066598 w 9897979"/>
              <a:gd name="connsiteY19" fmla="*/ 4112484 h 7347284"/>
              <a:gd name="connsiteX20" fmla="*/ 6118227 w 9897979"/>
              <a:gd name="connsiteY20" fmla="*/ 6550225 h 7347284"/>
              <a:gd name="connsiteX21" fmla="*/ 6187332 w 9897979"/>
              <a:gd name="connsiteY21" fmla="*/ 7071923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6424692 w 9897979"/>
              <a:gd name="connsiteY17" fmla="*/ 3294093 h 7347284"/>
              <a:gd name="connsiteX18" fmla="*/ 6273488 w 9897979"/>
              <a:gd name="connsiteY18" fmla="*/ 3620396 h 7347284"/>
              <a:gd name="connsiteX19" fmla="*/ 6066598 w 9897979"/>
              <a:gd name="connsiteY19" fmla="*/ 4112484 h 7347284"/>
              <a:gd name="connsiteX20" fmla="*/ 6118227 w 9897979"/>
              <a:gd name="connsiteY20" fmla="*/ 6550225 h 7347284"/>
              <a:gd name="connsiteX21" fmla="*/ 6187332 w 9897979"/>
              <a:gd name="connsiteY21" fmla="*/ 7071923 h 7347284"/>
              <a:gd name="connsiteX22" fmla="*/ 2880528 w 9897979"/>
              <a:gd name="connsiteY22" fmla="*/ 6995214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6424692 w 9897979"/>
              <a:gd name="connsiteY17" fmla="*/ 3294093 h 7347284"/>
              <a:gd name="connsiteX18" fmla="*/ 6273488 w 9897979"/>
              <a:gd name="connsiteY18" fmla="*/ 3620396 h 7347284"/>
              <a:gd name="connsiteX19" fmla="*/ 6066598 w 9897979"/>
              <a:gd name="connsiteY19" fmla="*/ 4112484 h 7347284"/>
              <a:gd name="connsiteX20" fmla="*/ 6118227 w 9897979"/>
              <a:gd name="connsiteY20" fmla="*/ 6550225 h 7347284"/>
              <a:gd name="connsiteX21" fmla="*/ 6187332 w 9897979"/>
              <a:gd name="connsiteY21" fmla="*/ 7071923 h 7347284"/>
              <a:gd name="connsiteX22" fmla="*/ 2880528 w 9897979"/>
              <a:gd name="connsiteY22" fmla="*/ 6995214 h 7347284"/>
              <a:gd name="connsiteX23" fmla="*/ 2607953 w 9897979"/>
              <a:gd name="connsiteY23" fmla="*/ 7161438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744814" y="1600086"/>
                </a:lnTo>
                <a:cubicBezTo>
                  <a:pt x="7696688" y="1966572"/>
                  <a:pt x="7753493" y="2168166"/>
                  <a:pt x="7705367" y="2534652"/>
                </a:cubicBezTo>
                <a:cubicBezTo>
                  <a:pt x="7509424" y="2504669"/>
                  <a:pt x="7201939" y="2421790"/>
                  <a:pt x="7117539" y="2444703"/>
                </a:cubicBezTo>
                <a:cubicBezTo>
                  <a:pt x="7033139" y="2467616"/>
                  <a:pt x="7678513" y="2610065"/>
                  <a:pt x="7198968" y="2672132"/>
                </a:cubicBezTo>
                <a:lnTo>
                  <a:pt x="7063305" y="2788937"/>
                </a:lnTo>
                <a:lnTo>
                  <a:pt x="6424692" y="3294093"/>
                </a:lnTo>
                <a:lnTo>
                  <a:pt x="6273488" y="3620396"/>
                </a:lnTo>
                <a:lnTo>
                  <a:pt x="6066598" y="4112484"/>
                </a:lnTo>
                <a:lnTo>
                  <a:pt x="6118227" y="6550225"/>
                </a:lnTo>
                <a:lnTo>
                  <a:pt x="6187332" y="7071923"/>
                </a:lnTo>
                <a:lnTo>
                  <a:pt x="2880528" y="6995214"/>
                </a:lnTo>
                <a:cubicBezTo>
                  <a:pt x="2878965" y="7210754"/>
                  <a:pt x="2609516" y="6945898"/>
                  <a:pt x="2607953" y="7161438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118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690336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the best thing to do is to test if your data follow a normal distribution or not first before running the stats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AA8D5D-CB42-8344-AFF4-40C664B16C02}"/>
              </a:ext>
            </a:extLst>
          </p:cNvPr>
          <p:cNvSpPr/>
          <p:nvPr/>
        </p:nvSpPr>
        <p:spPr>
          <a:xfrm>
            <a:off x="3581400" y="4495800"/>
            <a:ext cx="5575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… we will look at this in two lectures</a:t>
            </a:r>
            <a:endParaRPr lang="en-US" sz="2400" i="1" kern="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835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19440" y="2819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63620943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27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4, 2, 5, 1 (size=4)</a:t>
            </a:r>
          </a:p>
        </p:txBody>
      </p:sp>
    </p:spTree>
    <p:extLst>
      <p:ext uri="{BB962C8B-B14F-4D97-AF65-F5344CB8AC3E}">
        <p14:creationId xmlns:p14="http://schemas.microsoft.com/office/powerpoint/2010/main" val="24761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05200"/>
          </a:xfrm>
        </p:spPr>
        <p:txBody>
          <a:bodyPr/>
          <a:lstStyle/>
          <a:p>
            <a:r>
              <a:rPr lang="en-US" dirty="0"/>
              <a:t>design the experiment in such way that the results will be </a:t>
            </a:r>
            <a:r>
              <a:rPr lang="en-US" b="1" dirty="0">
                <a:solidFill>
                  <a:srgbClr val="99CC00"/>
                </a:solidFill>
              </a:rPr>
              <a:t>easy to analyze</a:t>
            </a:r>
          </a:p>
          <a:p>
            <a:endParaRPr lang="en-US" dirty="0"/>
          </a:p>
          <a:p>
            <a:r>
              <a:rPr lang="en-US" dirty="0"/>
              <a:t>be sure you will be </a:t>
            </a:r>
            <a:r>
              <a:rPr lang="en-US" b="1" dirty="0">
                <a:solidFill>
                  <a:srgbClr val="99CC00"/>
                </a:solidFill>
              </a:rPr>
              <a:t>able to perform the statistical </a:t>
            </a:r>
            <a:r>
              <a:rPr lang="en-US" dirty="0"/>
              <a:t>analysis </a:t>
            </a:r>
          </a:p>
          <a:p>
            <a:endParaRPr lang="en-US" dirty="0"/>
          </a:p>
          <a:p>
            <a:r>
              <a:rPr lang="en-US" dirty="0"/>
              <a:t>there are many R tutorials online!</a:t>
            </a:r>
          </a:p>
        </p:txBody>
      </p:sp>
    </p:spTree>
    <p:extLst>
      <p:ext uri="{BB962C8B-B14F-4D97-AF65-F5344CB8AC3E}">
        <p14:creationId xmlns:p14="http://schemas.microsoft.com/office/powerpoint/2010/main" val="6425460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457200"/>
            <a:ext cx="65259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Explain the eight steps to design and analyze an experiment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within or between subject experiment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controlled variable or a confounding variable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difference between correlation and causality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Identify different types of variables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Understand when to use a t-test, when to use an </a:t>
            </a:r>
            <a:r>
              <a:rPr lang="en-US" sz="2400" b="0" dirty="0" err="1"/>
              <a:t>Anova</a:t>
            </a:r>
            <a:endParaRPr lang="en-US" sz="2400" b="0" dirty="0"/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Likert scale in questionnaires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when to use non-parametric tests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408829155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4572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882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7, 2, 5, 3</a:t>
            </a:r>
            <a:r>
              <a:rPr lang="en-US" sz="2400" b="0" kern="0">
                <a:solidFill>
                  <a:srgbClr val="000000"/>
                </a:solidFill>
              </a:rPr>
              <a:t>, 1 (size=5)</a:t>
            </a:r>
            <a:endParaRPr lang="en-US" sz="24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6, 2, 9, 8, 5, 1 (size=6)</a:t>
            </a:r>
          </a:p>
        </p:txBody>
      </p:sp>
    </p:spTree>
    <p:extLst>
      <p:ext uri="{BB962C8B-B14F-4D97-AF65-F5344CB8AC3E}">
        <p14:creationId xmlns:p14="http://schemas.microsoft.com/office/powerpoint/2010/main" val="33772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7, 4, 1, 8, 6, 3, 2 (size=7)</a:t>
            </a:r>
          </a:p>
        </p:txBody>
      </p:sp>
    </p:spTree>
    <p:extLst>
      <p:ext uri="{BB962C8B-B14F-4D97-AF65-F5344CB8AC3E}">
        <p14:creationId xmlns:p14="http://schemas.microsoft.com/office/powerpoint/2010/main" val="151037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2, 7, 4, 9, 3, 1, 5, 9 (size=8)</a:t>
            </a:r>
          </a:p>
        </p:txBody>
      </p:sp>
    </p:spTree>
    <p:extLst>
      <p:ext uri="{BB962C8B-B14F-4D97-AF65-F5344CB8AC3E}">
        <p14:creationId xmlns:p14="http://schemas.microsoft.com/office/powerpoint/2010/main" val="41555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6, 7, 8, 5, 3, 1, 4, 6 (size=9) </a:t>
            </a:r>
          </a:p>
        </p:txBody>
      </p:sp>
    </p:spTree>
    <p:extLst>
      <p:ext uri="{BB962C8B-B14F-4D97-AF65-F5344CB8AC3E}">
        <p14:creationId xmlns:p14="http://schemas.microsoft.com/office/powerpoint/2010/main" val="4209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6, 4, 1, 9, 3, 8, 2, 1, 7, 9 (size=10)</a:t>
            </a:r>
          </a:p>
        </p:txBody>
      </p:sp>
    </p:spTree>
    <p:extLst>
      <p:ext uri="{BB962C8B-B14F-4D97-AF65-F5344CB8AC3E}">
        <p14:creationId xmlns:p14="http://schemas.microsoft.com/office/powerpoint/2010/main" val="2508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2, 7, 4, 1, 5, 7, 3, 8, 6, 4, 7 (size=11)</a:t>
            </a:r>
          </a:p>
        </p:txBody>
      </p:sp>
    </p:spTree>
    <p:extLst>
      <p:ext uri="{BB962C8B-B14F-4D97-AF65-F5344CB8AC3E}">
        <p14:creationId xmlns:p14="http://schemas.microsoft.com/office/powerpoint/2010/main" val="35118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948987" y="5349875"/>
            <a:ext cx="9982200" cy="1508125"/>
          </a:xfrm>
        </p:spPr>
        <p:txBody>
          <a:bodyPr/>
          <a:lstStyle/>
          <a:p>
            <a:pPr algn="r" eaLnBrk="1" hangingPunct="1"/>
            <a:r>
              <a:rPr lang="en-US" sz="25000" dirty="0">
                <a:solidFill>
                  <a:srgbClr val="A6A6A6"/>
                </a:solidFill>
                <a:latin typeface="Arial" charset="0"/>
                <a:cs typeface="Arial" charset="0"/>
              </a:rPr>
              <a:t>Part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4194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0438" y="1447800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what is your best score (size of the list)?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enter it at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https://</a:t>
            </a:r>
            <a:r>
              <a:rPr lang="en-GB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tinyurl.com</a:t>
            </a: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/COMS10011</a:t>
            </a:r>
            <a:endParaRPr lang="en-US" sz="2400" dirty="0"/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9530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first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look at the results</a:t>
            </a:r>
          </a:p>
        </p:txBody>
      </p:sp>
    </p:spTree>
    <p:extLst>
      <p:ext uri="{BB962C8B-B14F-4D97-AF65-F5344CB8AC3E}">
        <p14:creationId xmlns:p14="http://schemas.microsoft.com/office/powerpoint/2010/main" val="22051900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599"/>
            <a:chExt cx="4009293" cy="243840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1" y="990599"/>
              <a:ext cx="2438399" cy="2438401"/>
            </a:xfrm>
            <a:prstGeom prst="ellipse">
              <a:avLst/>
            </a:prstGeom>
            <a:solidFill>
              <a:srgbClr val="99CC00">
                <a:alpha val="2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163781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5029200" y="457200"/>
            <a:ext cx="3962400" cy="6019800"/>
          </a:xfrm>
          <a:prstGeom prst="roundRect">
            <a:avLst/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71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look at raw data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245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8AD95-CF09-C54C-BCA3-8F291E35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57400"/>
            <a:ext cx="4432300" cy="3949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9CBC25-AC06-8F4D-92C1-BBDD73424842}"/>
              </a:ext>
            </a:extLst>
          </p:cNvPr>
          <p:cNvSpPr/>
          <p:nvPr/>
        </p:nvSpPr>
        <p:spPr>
          <a:xfrm>
            <a:off x="533400" y="9144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let’s put everything in a table (excel is great for that)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379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51EF7-DBE6-A346-8944-D523D6693FF6}"/>
              </a:ext>
            </a:extLst>
          </p:cNvPr>
          <p:cNvSpPr/>
          <p:nvPr/>
        </p:nvSpPr>
        <p:spPr>
          <a:xfrm>
            <a:off x="533400" y="6858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save your file as a .csv (comma separated virgule is a format to store tables as text files)</a:t>
            </a:r>
          </a:p>
          <a:p>
            <a:endParaRPr lang="en-US" sz="2400" b="0" kern="0" dirty="0">
              <a:solidFill>
                <a:srgbClr val="000000"/>
              </a:solidFill>
            </a:endParaRPr>
          </a:p>
          <a:p>
            <a:r>
              <a:rPr lang="en-US" sz="2400" b="0" kern="0" dirty="0">
                <a:solidFill>
                  <a:srgbClr val="000000"/>
                </a:solidFill>
              </a:rPr>
              <a:t>you can open csv with excel, text file an many other software</a:t>
            </a:r>
          </a:p>
          <a:p>
            <a:endParaRPr lang="en-US" sz="2400" b="0" kern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389CD-768F-8741-A797-E8BBD6E3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124200"/>
            <a:ext cx="46288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4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953796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HCIXP.csv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print(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 # look at the file in R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33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953796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HCIXP.csv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print(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 # look at the file in R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library(ggplot2)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dat$id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y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geom_bar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(stat = 'identity', position = 'dodge')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31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70FE89-772D-8140-94F6-4CF7C3D631A9}"/>
              </a:ext>
            </a:extLst>
          </p:cNvPr>
          <p:cNvSpPr txBox="1">
            <a:spLocks/>
          </p:cNvSpPr>
          <p:nvPr/>
        </p:nvSpPr>
        <p:spPr bwMode="auto">
          <a:xfrm>
            <a:off x="1447800" y="4572000"/>
            <a:ext cx="6324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first: does the data look ok?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search for bugs, fatigue effect, learning effect or outliers (&gt;3 times </a:t>
            </a:r>
            <a:r>
              <a:rPr lang="en-US" b="0" dirty="0" err="1">
                <a:latin typeface="Arial" charset="0"/>
                <a:cs typeface="Arial" charset="0"/>
              </a:rPr>
              <a:t>std</a:t>
            </a:r>
            <a:r>
              <a:rPr lang="en-US" b="0" dirty="0">
                <a:latin typeface="Arial" charset="0"/>
                <a:cs typeface="Arial" charset="0"/>
              </a:rPr>
              <a:t>) = remove / redo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E24726-A72F-EF43-8A23-CE8C3FA2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067"/>
            <a:ext cx="5334000" cy="44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  <a:cs typeface="Arial" pitchFamily="-112" charset="0"/>
              </a:rPr>
              <a:t>plot(score ~ group, data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42B15-F6A3-4B4A-8600-BE99FFD5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98" y="1215974"/>
            <a:ext cx="5255777" cy="46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do an experiment!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333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look at histograms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34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plyr</a:t>
            </a:r>
            <a:r>
              <a:rPr lang="en-US" b="0" dirty="0">
                <a:latin typeface="Courier" pitchFamily="2" charset="0"/>
              </a:rPr>
              <a:t>) </a:t>
            </a: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  A    5.60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B    7.25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2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4879893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your gut feeling: are these groups different?</a:t>
            </a:r>
          </a:p>
          <a:p>
            <a:pPr algn="ctr"/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are these distributions likely to have happen by chance?</a:t>
            </a:r>
          </a:p>
          <a:p>
            <a:pPr algn="ctr"/>
            <a:r>
              <a:rPr lang="is-IS" b="0" dirty="0">
                <a:solidFill>
                  <a:srgbClr val="99CC00"/>
                </a:solidFill>
                <a:latin typeface="Arial" charset="0"/>
                <a:cs typeface="Arial" charset="0"/>
              </a:rPr>
              <a:t>… is this the results of the factor (chocolate)?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368AF-5693-E64B-AF50-F4156276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"/>
            <a:ext cx="6248400" cy="44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9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use a statistic test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358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Use a t-test (two-tails, unpaired)</a:t>
            </a: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=="B"],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Welch Two Sample t-test</a:t>
            </a:r>
            <a:br>
              <a:rPr lang="en-US" b="0" dirty="0">
                <a:latin typeface="Courier" pitchFamily="2" charset="0"/>
                <a:cs typeface="Arial" pitchFamily="-112" charset="0"/>
              </a:rPr>
            </a:br>
            <a:endParaRPr lang="en-US" b="0" dirty="0">
              <a:latin typeface="Courier" pitchFamily="2" charset="0"/>
              <a:cs typeface="Arial" pitchFamily="-112" charset="0"/>
            </a:endParaRP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data: 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== "A"] and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== "B"]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t = -1.8185,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 37.982, p-value = 0.07688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95 percent confidence interval:-1.37361001  0.07361001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sample estimates: mean of x mean of y  6.60      7.25 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FF3A63-74BA-2C46-B32A-98FB0852833E}"/>
              </a:ext>
            </a:extLst>
          </p:cNvPr>
          <p:cNvSpPr/>
          <p:nvPr/>
        </p:nvSpPr>
        <p:spPr bwMode="auto">
          <a:xfrm>
            <a:off x="4946552" y="2657685"/>
            <a:ext cx="2521048" cy="34354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ED48A-A5E9-F642-A6ED-2FC319F4A487}"/>
              </a:ext>
            </a:extLst>
          </p:cNvPr>
          <p:cNvSpPr/>
          <p:nvPr/>
        </p:nvSpPr>
        <p:spPr>
          <a:xfrm>
            <a:off x="1860452" y="5181600"/>
            <a:ext cx="6172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aseline="30000" dirty="0">
                <a:solidFill>
                  <a:srgbClr val="99CC00"/>
                </a:solidFill>
              </a:rPr>
              <a:t>“We could not find any significance differences!”</a:t>
            </a:r>
            <a:endParaRPr lang="en-US" sz="2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9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3505200"/>
            <a:ext cx="815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is is enough to say that the two groups are different?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nope, not under significant level of 0.05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can we say that the two groups are same then?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nope, can only prove things are different, but not that they are the same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00400" y="2205335"/>
            <a:ext cx="3964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99CC00"/>
                </a:solidFill>
              </a:rPr>
              <a:t>p-value = 0.07</a:t>
            </a:r>
          </a:p>
        </p:txBody>
      </p:sp>
    </p:spTree>
    <p:extLst>
      <p:ext uri="{BB962C8B-B14F-4D97-AF65-F5344CB8AC3E}">
        <p14:creationId xmlns:p14="http://schemas.microsoft.com/office/powerpoint/2010/main" val="20004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conclude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860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447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if p was lower than significance level we could say: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“a student t-test showed significant difference between the two group (two-tailed t(46)=4.520, p &lt; 0.005)”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otherwise: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“we did not find any significant results”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600" y="3048000"/>
            <a:ext cx="8153400" cy="2750641"/>
            <a:chOff x="609600" y="3505200"/>
            <a:chExt cx="8153400" cy="2750641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09600" y="3505200"/>
              <a:ext cx="5562600" cy="1219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2286000" y="5486400"/>
              <a:ext cx="64770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200" b="0" dirty="0"/>
                <a:t>cannot conclude, no evidences to show that having chocolate rewards improve </a:t>
              </a:r>
              <a:r>
                <a:rPr lang="en-US" sz="2200" b="0" dirty="0" err="1"/>
                <a:t>memorisation</a:t>
              </a:r>
              <a:endParaRPr lang="en-US" sz="2200" b="0" dirty="0"/>
            </a:p>
          </p:txBody>
        </p:sp>
        <p:sp>
          <p:nvSpPr>
            <p:cNvPr id="10" name="Freeform 9"/>
            <p:cNvSpPr/>
            <p:nvPr/>
          </p:nvSpPr>
          <p:spPr>
            <a:xfrm rot="17712876" flipH="1" flipV="1">
              <a:off x="1420236" y="4858440"/>
              <a:ext cx="502604" cy="1121684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65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go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backward a little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8457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>
                <a:alpha val="2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152400" y="381000"/>
            <a:ext cx="4876800" cy="6019800"/>
          </a:xfrm>
          <a:prstGeom prst="roundRect">
            <a:avLst/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6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23094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group 1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memorize as much 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as you can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320040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group 2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beat group 1 = chocolate!</a:t>
            </a:r>
          </a:p>
        </p:txBody>
      </p:sp>
      <p:sp>
        <p:nvSpPr>
          <p:cNvPr id="6" name="Right Triangle 5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7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0574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memorization game</a:t>
            </a:r>
          </a:p>
        </p:txBody>
      </p:sp>
    </p:spTree>
    <p:extLst>
      <p:ext uri="{BB962C8B-B14F-4D97-AF65-F5344CB8AC3E}">
        <p14:creationId xmlns:p14="http://schemas.microsoft.com/office/powerpoint/2010/main" val="3224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research question::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 statement that identifies a phenomenon to be studied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10758" y="4158329"/>
            <a:ext cx="7066442" cy="1916466"/>
            <a:chOff x="1010758" y="4158329"/>
            <a:chExt cx="7066442" cy="1916466"/>
          </a:xfrm>
        </p:grpSpPr>
        <p:sp>
          <p:nvSpPr>
            <p:cNvPr id="2" name="Rectangle 1"/>
            <p:cNvSpPr/>
            <p:nvPr/>
          </p:nvSpPr>
          <p:spPr>
            <a:xfrm>
              <a:off x="2057400" y="4800600"/>
              <a:ext cx="6019800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ct val="20000"/>
                </a:spcBef>
              </a:pPr>
              <a:r>
                <a:rPr lang="en-US" sz="2400" b="0" kern="0" dirty="0">
                  <a:solidFill>
                    <a:srgbClr val="404040"/>
                  </a:solidFill>
                </a:rPr>
                <a:t>in our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xp</a:t>
              </a:r>
              <a:r>
                <a:rPr lang="en-US" sz="2400" b="0" kern="0" dirty="0">
                  <a:solidFill>
                    <a:srgbClr val="404040"/>
                  </a:solidFill>
                </a:rPr>
                <a:t>: I</a:t>
              </a:r>
              <a:r>
                <a:rPr lang="en-US" sz="2400" b="0" kern="0" dirty="0">
                  <a:solidFill>
                    <a:srgbClr val="000000"/>
                  </a:solidFill>
                </a:rPr>
                <a:t> believe that </a:t>
              </a:r>
              <a:r>
                <a:rPr lang="en-US" sz="2400" kern="0" dirty="0">
                  <a:solidFill>
                    <a:srgbClr val="99CC00"/>
                  </a:solidFill>
                </a:rPr>
                <a:t>rewards improve memorization skills</a:t>
              </a:r>
              <a:r>
                <a:rPr lang="en-US" sz="2400" b="0" kern="0" dirty="0">
                  <a:solidFill>
                    <a:srgbClr val="000000"/>
                  </a:solidFill>
                </a:rPr>
                <a:t> </a:t>
              </a:r>
            </a:p>
            <a:p>
              <a:pPr lvl="0" eaLnBrk="0" hangingPunct="0">
                <a:spcBef>
                  <a:spcPct val="20000"/>
                </a:spcBef>
              </a:pPr>
              <a:r>
                <a:rPr lang="is-IS" sz="2400" b="0" kern="0" dirty="0">
                  <a:solidFill>
                    <a:srgbClr val="000000"/>
                  </a:solidFill>
                </a:rPr>
                <a:t>… s</a:t>
              </a:r>
              <a:r>
                <a:rPr lang="en-US" sz="2400" b="0" kern="0" dirty="0" err="1">
                  <a:solidFill>
                    <a:srgbClr val="000000"/>
                  </a:solidFill>
                </a:rPr>
                <a:t>uggested</a:t>
              </a:r>
              <a:r>
                <a:rPr lang="en-US" sz="2400" b="0" kern="0" dirty="0">
                  <a:solidFill>
                    <a:srgbClr val="000000"/>
                  </a:solidFill>
                </a:rPr>
                <a:t> by </a:t>
              </a:r>
              <a:r>
                <a:rPr lang="is-IS" sz="2400" b="0" i="1" kern="0" dirty="0">
                  <a:solidFill>
                    <a:srgbClr val="000000"/>
                  </a:solidFill>
                </a:rPr>
                <a:t>&lt;insert smart guess&gt;</a:t>
              </a: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8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2286000"/>
          </a:xfrm>
        </p:spPr>
        <p:txBody>
          <a:bodyPr/>
          <a:lstStyle/>
          <a:p>
            <a:r>
              <a:rPr lang="en-US" sz="5400" b="1" dirty="0">
                <a:latin typeface="Arial" charset="0"/>
                <a:cs typeface="Arial" charset="0"/>
              </a:rPr>
              <a:t>hypotheses::</a:t>
            </a:r>
          </a:p>
          <a:p>
            <a:r>
              <a:rPr lang="en-US" dirty="0">
                <a:latin typeface="Arial" charset="0"/>
                <a:cs typeface="Arial" charset="0"/>
              </a:rPr>
              <a:t>statement of the predicted relationship between at least two experimental variables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provisional answer to a research question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0758" y="4583870"/>
            <a:ext cx="7752242" cy="2655130"/>
            <a:chOff x="1010758" y="4158329"/>
            <a:chExt cx="7752242" cy="2655130"/>
          </a:xfrm>
        </p:grpSpPr>
        <p:sp>
          <p:nvSpPr>
            <p:cNvPr id="3" name="Rectangle 2"/>
            <p:cNvSpPr/>
            <p:nvPr/>
          </p:nvSpPr>
          <p:spPr>
            <a:xfrm>
              <a:off x="1752600" y="4800600"/>
              <a:ext cx="7010400" cy="2012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in our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xp</a:t>
              </a:r>
              <a:r>
                <a:rPr lang="en-US" sz="2400" b="0" kern="0" dirty="0">
                  <a:solidFill>
                    <a:srgbClr val="404040"/>
                  </a:solidFill>
                </a:rPr>
                <a:t>: </a:t>
              </a:r>
              <a:r>
                <a:rPr lang="en-US" sz="2400" dirty="0">
                  <a:solidFill>
                    <a:srgbClr val="99CC00"/>
                  </a:solidFill>
                </a:rPr>
                <a:t>group chocolate will have a higher </a:t>
              </a:r>
              <a:r>
                <a:rPr lang="en-US" sz="2400" dirty="0" err="1">
                  <a:solidFill>
                    <a:srgbClr val="99CC00"/>
                  </a:solidFill>
                </a:rPr>
                <a:t>memorisation</a:t>
              </a:r>
              <a:r>
                <a:rPr lang="en-US" sz="2400" dirty="0">
                  <a:solidFill>
                    <a:srgbClr val="99CC00"/>
                  </a:solidFill>
                </a:rPr>
                <a:t> score than group with no reward</a:t>
              </a: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pPr lvl="0" eaLnBrk="0" hangingPunct="0">
                <a:spcBef>
                  <a:spcPct val="20000"/>
                </a:spcBef>
              </a:pP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0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(in)dependent variable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dependent variable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is the event studied and expected to change whenever the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independent variable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is altered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2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211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so we want to show that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 causes 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62400" y="2724150"/>
            <a:ext cx="3686175" cy="681038"/>
            <a:chOff x="6019801" y="2418359"/>
            <a:chExt cx="3685284" cy="678855"/>
          </a:xfrm>
        </p:grpSpPr>
        <p:sp>
          <p:nvSpPr>
            <p:cNvPr id="28679" name="TextBox 6"/>
            <p:cNvSpPr txBox="1">
              <a:spLocks noChangeArrowheads="1"/>
            </p:cNvSpPr>
            <p:nvPr/>
          </p:nvSpPr>
          <p:spPr bwMode="auto">
            <a:xfrm>
              <a:off x="6474839" y="2418359"/>
              <a:ext cx="3230246" cy="644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vary A </a:t>
              </a:r>
              <a:r>
                <a:rPr lang="en-US" sz="1800" b="0">
                  <a:sym typeface="Wingdings" charset="0"/>
                </a:rPr>
                <a:t> </a:t>
              </a:r>
              <a:r>
                <a:rPr lang="en-US" sz="1800" b="0"/>
                <a:t>make A</a:t>
              </a:r>
              <a:br>
                <a:rPr lang="en-US" sz="1800" b="0"/>
              </a:br>
              <a:r>
                <a:rPr lang="en-US" sz="1800" b="0"/>
                <a:t>an </a:t>
              </a:r>
              <a:r>
                <a:rPr lang="en-US" sz="1800">
                  <a:solidFill>
                    <a:srgbClr val="99CC00"/>
                  </a:solidFill>
                </a:rPr>
                <a:t>independent variable</a:t>
              </a:r>
            </a:p>
          </p:txBody>
        </p:sp>
        <p:cxnSp>
          <p:nvCxnSpPr>
            <p:cNvPr id="28680" name="Straight Connector 18"/>
            <p:cNvCxnSpPr>
              <a:cxnSpLocks noChangeShapeType="1"/>
            </p:cNvCxnSpPr>
            <p:nvPr/>
          </p:nvCxnSpPr>
          <p:spPr bwMode="auto">
            <a:xfrm rot="10800000" flipV="1">
              <a:off x="6019801" y="2715239"/>
              <a:ext cx="420811" cy="381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11788" y="3773488"/>
            <a:ext cx="3636962" cy="1044575"/>
            <a:chOff x="6019802" y="3097214"/>
            <a:chExt cx="3636535" cy="1041311"/>
          </a:xfrm>
        </p:grpSpPr>
        <p:sp>
          <p:nvSpPr>
            <p:cNvPr id="28677" name="TextBox 6"/>
            <p:cNvSpPr txBox="1">
              <a:spLocks noChangeArrowheads="1"/>
            </p:cNvSpPr>
            <p:nvPr/>
          </p:nvSpPr>
          <p:spPr bwMode="auto">
            <a:xfrm>
              <a:off x="6426091" y="3493720"/>
              <a:ext cx="3230246" cy="644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measure B </a:t>
              </a:r>
              <a:r>
                <a:rPr lang="en-US" sz="1800" b="0">
                  <a:sym typeface="Wingdings" charset="0"/>
                </a:rPr>
                <a:t> </a:t>
              </a:r>
              <a:r>
                <a:rPr lang="en-US" sz="1800" b="0"/>
                <a:t>make B</a:t>
              </a:r>
              <a:br>
                <a:rPr lang="en-US" sz="1800" b="0"/>
              </a:br>
              <a:r>
                <a:rPr lang="en-US" sz="1800" b="0"/>
                <a:t>a </a:t>
              </a:r>
              <a:r>
                <a:rPr lang="en-US" sz="1800">
                  <a:solidFill>
                    <a:srgbClr val="99CC00"/>
                  </a:solidFill>
                </a:rPr>
                <a:t>dependent variable</a:t>
              </a:r>
            </a:p>
          </p:txBody>
        </p:sp>
        <p:cxnSp>
          <p:nvCxnSpPr>
            <p:cNvPr id="28678" name="Straight Connector 18"/>
            <p:cNvCxnSpPr>
              <a:cxnSpLocks noChangeShapeType="1"/>
            </p:cNvCxnSpPr>
            <p:nvPr/>
          </p:nvCxnSpPr>
          <p:spPr bwMode="auto">
            <a:xfrm rot="16200000" flipV="1">
              <a:off x="5916537" y="3200479"/>
              <a:ext cx="612819" cy="406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37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990600"/>
            <a:ext cx="61722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47800" y="1219200"/>
            <a:ext cx="64008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? 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independent variable</a:t>
            </a:r>
            <a:r>
              <a:rPr lang="en-US" b="0" dirty="0">
                <a:latin typeface="Arial" charset="0"/>
                <a:cs typeface="Arial" charset="0"/>
              </a:rPr>
              <a:t> = group type (nothing vs. chocolate)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dependent variable</a:t>
            </a:r>
            <a:r>
              <a:rPr lang="en-US" b="0" dirty="0">
                <a:latin typeface="Arial" charset="0"/>
                <a:cs typeface="Arial" charset="0"/>
              </a:rPr>
              <a:t> = memorization score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2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 algn="r"/>
            <a:r>
              <a:rPr lang="en-US">
                <a:latin typeface="Arial" charset="0"/>
                <a:cs typeface="Arial" charset="0"/>
              </a:rPr>
              <a:t>everything else should be a…</a:t>
            </a:r>
          </a:p>
        </p:txBody>
      </p:sp>
    </p:spTree>
    <p:extLst>
      <p:ext uri="{BB962C8B-B14F-4D97-AF65-F5344CB8AC3E}">
        <p14:creationId xmlns:p14="http://schemas.microsoft.com/office/powerpoint/2010/main" val="826725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controlled variable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 variables that are kept constant to prevent their influence on the effect of the independent variable on the dependent</a:t>
            </a:r>
          </a:p>
        </p:txBody>
      </p:sp>
    </p:spTree>
    <p:extLst>
      <p:ext uri="{BB962C8B-B14F-4D97-AF65-F5344CB8AC3E}">
        <p14:creationId xmlns:p14="http://schemas.microsoft.com/office/powerpoint/2010/main" val="304011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confounding variable 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extraneous variables that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correlates with both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dependent variable and the independent variable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 bwMode="auto">
          <a:xfrm>
            <a:off x="457200" y="-304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avoid…</a:t>
            </a:r>
          </a:p>
        </p:txBody>
      </p:sp>
    </p:spTree>
    <p:extLst>
      <p:ext uri="{BB962C8B-B14F-4D97-AF65-F5344CB8AC3E}">
        <p14:creationId xmlns:p14="http://schemas.microsoft.com/office/powerpoint/2010/main" val="643646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hanced-buzz-1676-1365534330-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845"/>
          <a:stretch/>
        </p:blipFill>
        <p:spPr>
          <a:xfrm>
            <a:off x="852158" y="768730"/>
            <a:ext cx="7608129" cy="4412869"/>
          </a:xfrm>
          <a:prstGeom prst="rect">
            <a:avLst/>
          </a:prstGeom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-12671" y="5334000"/>
            <a:ext cx="9144000" cy="1169551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ice cream consumption leads to murder</a:t>
            </a:r>
          </a:p>
          <a:p>
            <a:pPr eaLnBrk="1" hangingPunct="1"/>
            <a:r>
              <a:rPr lang="en-US" sz="3600" dirty="0" err="1">
                <a:solidFill>
                  <a:srgbClr val="FF9900"/>
                </a:solidFill>
              </a:rPr>
              <a:t>counfounding</a:t>
            </a:r>
            <a:r>
              <a:rPr lang="en-US" sz="3600" dirty="0">
                <a:solidFill>
                  <a:srgbClr val="FF9900"/>
                </a:solidFill>
              </a:rPr>
              <a:t> </a:t>
            </a:r>
            <a:r>
              <a:rPr lang="en-US" sz="3600" b="0" dirty="0">
                <a:solidFill>
                  <a:schemeClr val="bg1"/>
                </a:solidFill>
              </a:rPr>
              <a:t>: weather temperature</a:t>
            </a:r>
            <a:endParaRPr lang="en-US" sz="3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6drwncagesprcor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" t="22208" r="6532" b="33392"/>
          <a:stretch/>
        </p:blipFill>
        <p:spPr>
          <a:xfrm>
            <a:off x="9328" y="1169179"/>
            <a:ext cx="9134671" cy="3068079"/>
          </a:xfrm>
          <a:prstGeom prst="rect">
            <a:avLst/>
          </a:prstGeom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3576" y="4191000"/>
            <a:ext cx="9144000" cy="1477328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000" b="0" dirty="0">
                <a:solidFill>
                  <a:schemeClr val="bg1"/>
                </a:solidFill>
              </a:rPr>
              <a:t>number of people drowned by falling into a swimming-pool correlates with number of films Nicolas Cage appeared in</a:t>
            </a:r>
          </a:p>
        </p:txBody>
      </p:sp>
    </p:spTree>
    <p:extLst>
      <p:ext uri="{BB962C8B-B14F-4D97-AF65-F5344CB8AC3E}">
        <p14:creationId xmlns:p14="http://schemas.microsoft.com/office/powerpoint/2010/main" val="21019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3048000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take a piece of paper and a pen</a:t>
            </a:r>
          </a:p>
        </p:txBody>
      </p:sp>
    </p:spTree>
    <p:extLst>
      <p:ext uri="{BB962C8B-B14F-4D97-AF65-F5344CB8AC3E}">
        <p14:creationId xmlns:p14="http://schemas.microsoft.com/office/powerpoint/2010/main" val="1243207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is about how to show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causality,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i.e., that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some A causes some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467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this is not about </a:t>
            </a:r>
            <a:r>
              <a:rPr lang="en-US" sz="2400" kern="0" dirty="0">
                <a:solidFill>
                  <a:srgbClr val="FF9900"/>
                </a:solidFill>
              </a:rPr>
              <a:t>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304800"/>
            <a:ext cx="6781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do we have confounding variables?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yes, it is not greatly designed :s</a:t>
            </a:r>
          </a:p>
          <a:p>
            <a:r>
              <a:rPr lang="en-US" b="0" dirty="0">
                <a:latin typeface="Arial" charset="0"/>
                <a:cs typeface="Arial" charset="0"/>
              </a:rPr>
              <a:t>gender, age, background, what you ate before, </a:t>
            </a:r>
            <a:r>
              <a:rPr lang="is-IS" b="0" dirty="0">
                <a:latin typeface="Arial" charset="0"/>
                <a:cs typeface="Arial" charset="0"/>
              </a:rPr>
              <a:t>if you like chocolate or not, if you are competitive and want the others not to have chocolate, if some of the numbers are familiar to you etc.</a:t>
            </a:r>
          </a:p>
          <a:p>
            <a:endParaRPr lang="is-I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w</a:t>
            </a:r>
            <a:r>
              <a:rPr lang="is-IS" b="0" dirty="0">
                <a:latin typeface="Arial" charset="0"/>
                <a:cs typeface="Arial" charset="0"/>
              </a:rPr>
              <a:t>hat can we do about it?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avoid them by controlling as much as you can in the environment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if you cannot, make it an independent variable (e.g. gender)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some are inherent </a:t>
            </a:r>
            <a:r>
              <a:rPr lang="en-US" b="0" i="1" dirty="0">
                <a:latin typeface="Arial" charset="0"/>
                <a:cs typeface="Arial" charset="0"/>
              </a:rPr>
              <a:t>noise</a:t>
            </a:r>
            <a:r>
              <a:rPr lang="en-US" b="0" dirty="0">
                <a:latin typeface="Arial" charset="0"/>
                <a:cs typeface="Arial" charset="0"/>
              </a:rPr>
              <a:t> (human individuality), use more participants to get </a:t>
            </a:r>
            <a:r>
              <a:rPr lang="en-US" b="0" i="1" dirty="0">
                <a:latin typeface="Arial" charset="0"/>
                <a:cs typeface="Arial" charset="0"/>
              </a:rPr>
              <a:t>statistical power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 txBox="1">
            <a:spLocks/>
          </p:cNvSpPr>
          <p:nvPr/>
        </p:nvSpPr>
        <p:spPr bwMode="auto">
          <a:xfrm>
            <a:off x="0" y="4232275"/>
            <a:ext cx="9144000" cy="124936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the goal of a quantitative study is to find </a:t>
            </a:r>
            <a:br>
              <a:rPr lang="en-US" sz="3600" b="0">
                <a:solidFill>
                  <a:schemeClr val="bg1"/>
                </a:solidFill>
              </a:rPr>
            </a:br>
            <a:r>
              <a:rPr lang="en-US" sz="3600">
                <a:solidFill>
                  <a:srgbClr val="99CC00"/>
                </a:solidFill>
              </a:rPr>
              <a:t>a signal </a:t>
            </a:r>
            <a:r>
              <a:rPr lang="en-US" sz="3600" b="0">
                <a:solidFill>
                  <a:srgbClr val="FFFFFF"/>
                </a:solidFill>
              </a:rPr>
              <a:t>in </a:t>
            </a:r>
            <a:r>
              <a:rPr lang="en-US" sz="3600">
                <a:solidFill>
                  <a:srgbClr val="FF9900"/>
                </a:solidFill>
              </a:rPr>
              <a:t>a lot of noise</a:t>
            </a:r>
          </a:p>
        </p:txBody>
      </p:sp>
    </p:spTree>
    <p:extLst>
      <p:ext uri="{BB962C8B-B14F-4D97-AF65-F5344CB8AC3E}">
        <p14:creationId xmlns:p14="http://schemas.microsoft.com/office/powerpoint/2010/main" val="2577115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 txBox="1">
            <a:spLocks/>
          </p:cNvSpPr>
          <p:nvPr/>
        </p:nvSpPr>
        <p:spPr bwMode="auto">
          <a:xfrm>
            <a:off x="0" y="4232275"/>
            <a:ext cx="9144000" cy="124936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aims at maximizing your chances of </a:t>
            </a:r>
            <a:r>
              <a:rPr lang="en-US" sz="3600">
                <a:solidFill>
                  <a:srgbClr val="99CC00"/>
                </a:solidFill>
              </a:rPr>
              <a:t>finding the signal </a:t>
            </a:r>
            <a:r>
              <a:rPr lang="en-US" sz="3600" b="0">
                <a:solidFill>
                  <a:srgbClr val="FFFFFF"/>
                </a:solidFill>
              </a:rPr>
              <a:t>and not the noise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0" y="3325813"/>
            <a:ext cx="90439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000">
                <a:solidFill>
                  <a:srgbClr val="99CC00"/>
                </a:solidFill>
                <a:latin typeface="Segoe UI" charset="0"/>
                <a:cs typeface="Segoe UI" charset="0"/>
              </a:rPr>
              <a:t>experimental design:</a:t>
            </a:r>
          </a:p>
        </p:txBody>
      </p:sp>
    </p:spTree>
    <p:extLst>
      <p:ext uri="{BB962C8B-B14F-4D97-AF65-F5344CB8AC3E}">
        <p14:creationId xmlns:p14="http://schemas.microsoft.com/office/powerpoint/2010/main" val="16428102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Arial" charset="0"/>
                <a:cs typeface="Arial" charset="0"/>
                <a:sym typeface="Wingdings" charset="0"/>
              </a:rPr>
              <a:t>need to absolutely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avoid systematic biases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  <a:sym typeface="Wingdings" charset="0"/>
              </a:rPr>
            </a:br>
            <a:endParaRPr lang="en-US" b="1" dirty="0">
              <a:solidFill>
                <a:srgbClr val="99CC00"/>
              </a:solidFill>
              <a:latin typeface="Arial" charset="0"/>
              <a:cs typeface="Arial" charset="0"/>
              <a:sym typeface="Wingdings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(e.g., learning effect, fatigue). They give you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false results!</a:t>
            </a:r>
            <a:endParaRPr lang="en-US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2.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avoid random noise.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It makes your results non-significant. Clever experimental design is all about keeping the noise down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2590800"/>
            <a:ext cx="678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Arial" charset="0"/>
                <a:cs typeface="Arial" charset="0"/>
              </a:rPr>
              <a:t>e.g. in our </a:t>
            </a:r>
            <a:r>
              <a:rPr lang="en-GB" b="0" dirty="0" err="1">
                <a:latin typeface="Arial" charset="0"/>
                <a:cs typeface="Arial" charset="0"/>
              </a:rPr>
              <a:t>xp</a:t>
            </a:r>
            <a:r>
              <a:rPr lang="en-GB" b="0" dirty="0">
                <a:latin typeface="Arial" charset="0"/>
                <a:cs typeface="Arial" charset="0"/>
              </a:rPr>
              <a:t>, I made you </a:t>
            </a:r>
            <a:r>
              <a:rPr lang="en-GB" dirty="0">
                <a:solidFill>
                  <a:srgbClr val="99CC00"/>
                </a:solidFill>
                <a:latin typeface="Arial" charset="0"/>
                <a:cs typeface="Arial" charset="0"/>
              </a:rPr>
              <a:t>practice before</a:t>
            </a:r>
            <a:r>
              <a:rPr lang="en-GB" b="0" dirty="0">
                <a:latin typeface="Arial" charset="0"/>
                <a:cs typeface="Arial" charset="0"/>
              </a:rPr>
              <a:t>!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51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within vs. between?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within = all participants do same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between = participants do only certain conditions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412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185632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within vs. between?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within = all participants do same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between = participants do only certain conditions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412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</a:t>
            </a:r>
            <a:endParaRPr lang="en-US" sz="5000" dirty="0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142999" y="1828800"/>
            <a:ext cx="4191001" cy="1518590"/>
            <a:chOff x="5791257" y="3341057"/>
            <a:chExt cx="4189991" cy="1513033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525629" y="3341057"/>
              <a:ext cx="3455619" cy="14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GB" sz="1800" b="0" dirty="0"/>
                <a:t>suffer less user variation</a:t>
              </a:r>
            </a:p>
            <a:p>
              <a:pPr eaLnBrk="1" hangingPunct="1"/>
              <a:endParaRPr lang="en-GB" sz="1800" b="0" dirty="0"/>
            </a:p>
            <a:p>
              <a:pPr eaLnBrk="1" hangingPunct="1"/>
              <a:r>
                <a:rPr lang="en-GB" sz="1800" b="0" dirty="0"/>
                <a:t>statistical power with less participants</a:t>
              </a:r>
            </a:p>
            <a:p>
              <a:pPr eaLnBrk="1" hangingPunct="1"/>
              <a:endParaRPr lang="en-US" sz="1800" b="0" dirty="0"/>
            </a:p>
          </p:txBody>
        </p:sp>
        <p:cxnSp>
          <p:nvCxnSpPr>
            <p:cNvPr id="9" name="Straight Connector 18"/>
            <p:cNvCxnSpPr>
              <a:cxnSpLocks noChangeShapeType="1"/>
            </p:cNvCxnSpPr>
            <p:nvPr/>
          </p:nvCxnSpPr>
          <p:spPr bwMode="auto">
            <a:xfrm flipH="1">
              <a:off x="5791257" y="4252113"/>
              <a:ext cx="634835" cy="601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6096000" y="2438400"/>
            <a:ext cx="27706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1800" b="0" dirty="0"/>
              <a:t>no biases from other conditions (e.g. transfer of learning)</a:t>
            </a:r>
            <a:endParaRPr lang="en-US" sz="1800" b="0" dirty="0"/>
          </a:p>
        </p:txBody>
      </p:sp>
      <p:cxnSp>
        <p:nvCxnSpPr>
          <p:cNvPr id="12" name="Straight Connector 18"/>
          <p:cNvCxnSpPr>
            <a:cxnSpLocks noChangeShapeType="1"/>
          </p:cNvCxnSpPr>
          <p:nvPr/>
        </p:nvCxnSpPr>
        <p:spPr bwMode="auto">
          <a:xfrm flipH="1">
            <a:off x="5334000" y="2971800"/>
            <a:ext cx="634988" cy="60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1891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990600"/>
            <a:ext cx="61722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47800" y="1981200"/>
            <a:ext cx="60960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it had to be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between subjects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(because of the rewards)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participants did not do all conditions:</a:t>
            </a:r>
          </a:p>
          <a:p>
            <a:r>
              <a:rPr lang="en-US" b="0" dirty="0">
                <a:latin typeface="Arial" charset="0"/>
                <a:cs typeface="Arial" charset="0"/>
              </a:rPr>
              <a:t>½ did the control condition</a:t>
            </a:r>
          </a:p>
          <a:p>
            <a:r>
              <a:rPr lang="en-US" b="0" dirty="0">
                <a:latin typeface="Arial" charset="0"/>
                <a:cs typeface="Arial" charset="0"/>
              </a:rPr>
              <a:t>½ the reward condition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2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 bwMode="auto">
          <a:xfrm>
            <a:off x="3810000" y="914400"/>
            <a:ext cx="1219200" cy="5181600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0671" y="10668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 will tell a list of numbers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      “1,2,3,6,write”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endParaRPr lang="en-US" sz="2400" kern="0" dirty="0">
              <a:solidFill>
                <a:srgbClr val="FF9900"/>
              </a:solidFill>
            </a:endParaRPr>
          </a:p>
          <a:p>
            <a:pPr algn="ctr"/>
            <a:r>
              <a:rPr lang="en-US" sz="2400" kern="0" dirty="0">
                <a:solidFill>
                  <a:srgbClr val="FF9900"/>
                </a:solidFill>
              </a:rPr>
              <a:t>only when “write” </a:t>
            </a:r>
            <a:r>
              <a:rPr lang="en-US" sz="2400" b="0" kern="0" dirty="0">
                <a:solidFill>
                  <a:srgbClr val="000000"/>
                </a:solidFill>
              </a:rPr>
              <a:t>-&gt; write the list on paper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 will show the list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1, 2, 3, 6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are </a:t>
            </a:r>
            <a:r>
              <a:rPr lang="en-US" sz="2400" kern="0" dirty="0">
                <a:solidFill>
                  <a:srgbClr val="99CC00"/>
                </a:solidFill>
              </a:rPr>
              <a:t>correct</a:t>
            </a:r>
            <a:r>
              <a:rPr lang="en-US" sz="2400" b="0" kern="0" dirty="0">
                <a:solidFill>
                  <a:srgbClr val="000000"/>
                </a:solidFill>
              </a:rPr>
              <a:t> continue the game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</a:t>
            </a:r>
            <a:r>
              <a:rPr lang="en-US" sz="2400" b="0" kern="0" dirty="0">
                <a:solidFill>
                  <a:srgbClr val="FF9900"/>
                </a:solidFill>
              </a:rPr>
              <a:t>wrong</a:t>
            </a:r>
            <a:r>
              <a:rPr lang="en-US" sz="2400" b="0" kern="0" dirty="0">
                <a:solidFill>
                  <a:srgbClr val="000000"/>
                </a:solidFill>
              </a:rPr>
              <a:t> stop the game, remember </a:t>
            </a:r>
            <a:r>
              <a:rPr lang="en-US" sz="2400" b="0" i="1" kern="0" dirty="0">
                <a:solidFill>
                  <a:srgbClr val="000000"/>
                </a:solidFill>
              </a:rPr>
              <a:t>best score</a:t>
            </a:r>
          </a:p>
        </p:txBody>
      </p:sp>
      <p:pic>
        <p:nvPicPr>
          <p:cNvPr id="2" name="Picture 1" descr="s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71" y="14859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1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imagine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within subjects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(test how fast we click an icon):</a:t>
            </a:r>
          </a:p>
        </p:txBody>
      </p:sp>
      <p:pic>
        <p:nvPicPr>
          <p:cNvPr id="7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38200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1143000" y="914400"/>
            <a:ext cx="2807958" cy="10676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447800" y="2895600"/>
            <a:ext cx="60960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participants do all conditions:</a:t>
            </a:r>
          </a:p>
          <a:p>
            <a:r>
              <a:rPr lang="en-US" b="0" dirty="0">
                <a:latin typeface="Arial" charset="0"/>
                <a:cs typeface="Arial" charset="0"/>
              </a:rPr>
              <a:t>they start with the </a:t>
            </a:r>
            <a:r>
              <a:rPr lang="en-US" b="0" dirty="0" err="1">
                <a:latin typeface="Arial" charset="0"/>
                <a:cs typeface="Arial" charset="0"/>
              </a:rPr>
              <a:t>trackpad</a:t>
            </a:r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when finished they do the mouse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is it a good idea?</a:t>
            </a: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nope -&gt; learning effect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counterbalancing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 method of avoiding confounding among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presenting conditions in a different order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7633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19557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 algn="r"/>
            <a:r>
              <a:rPr lang="en-US">
                <a:latin typeface="Arial" charset="0"/>
                <a:cs typeface="Arial" charset="0"/>
              </a:rPr>
              <a:t>one approach to counterbalancing is to use a…</a:t>
            </a:r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747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600" b="1">
                <a:solidFill>
                  <a:schemeClr val="tx1"/>
                </a:solidFill>
                <a:latin typeface="Arial" charset="0"/>
                <a:cs typeface="Arial" charset="0"/>
              </a:rPr>
              <a:t>Latin square ::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an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×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array filled with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different Latin letters, each occurring exactly once in each row and exactly once in each column. </a:t>
            </a:r>
            <a:endParaRPr lang="en-US" b="1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40963" name="Picture 7" descr="Fisher-stainedglass-gonville-cai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3267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8" descr="Screen shot 2011-06-15 at 12.05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22098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79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 bwMode="auto">
          <a:xfrm rot="10800000">
            <a:off x="3810000" y="914400"/>
            <a:ext cx="1219200" cy="5181600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043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how many trials?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ideally make as much trials as you can to reduce noise but try to keep experiment around 30 min </a:t>
            </a:r>
            <a:r>
              <a:rPr lang="is-IS" dirty="0">
                <a:solidFill>
                  <a:srgbClr val="000000"/>
                </a:solidFill>
                <a:latin typeface="Arial" charset="0"/>
                <a:cs typeface="Arial" charset="0"/>
              </a:rPr>
              <a:t>… max 40 min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4274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2362200"/>
            <a:ext cx="6172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2353735"/>
            <a:ext cx="54864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we did only one trial because of time constraint, but should have done more to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reduce noises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29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19440" y="2819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1007043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D1637-3CE7-6640-8210-0B3A184711E6}"/>
              </a:ext>
            </a:extLst>
          </p:cNvPr>
          <p:cNvSpPr/>
          <p:nvPr/>
        </p:nvSpPr>
        <p:spPr>
          <a:xfrm>
            <a:off x="7292673" y="485063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so far we know 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0365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381000" y="29718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end of part 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37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4, 9 (size=3) </a:t>
            </a:r>
          </a:p>
        </p:txBody>
      </p:sp>
    </p:spTree>
    <p:extLst>
      <p:ext uri="{BB962C8B-B14F-4D97-AF65-F5344CB8AC3E}">
        <p14:creationId xmlns:p14="http://schemas.microsoft.com/office/powerpoint/2010/main" val="11809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D1637-3CE7-6640-8210-0B3A184711E6}"/>
              </a:ext>
            </a:extLst>
          </p:cNvPr>
          <p:cNvSpPr/>
          <p:nvPr/>
        </p:nvSpPr>
        <p:spPr>
          <a:xfrm>
            <a:off x="7292673" y="485063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so far we know 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16822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948987" y="5349875"/>
            <a:ext cx="9982200" cy="1508125"/>
          </a:xfrm>
        </p:spPr>
        <p:txBody>
          <a:bodyPr/>
          <a:lstStyle/>
          <a:p>
            <a:pPr algn="r" eaLnBrk="1" hangingPunct="1"/>
            <a:r>
              <a:rPr lang="en-US" sz="25000" dirty="0">
                <a:solidFill>
                  <a:srgbClr val="A6A6A6"/>
                </a:solidFill>
                <a:latin typeface="Arial" charset="0"/>
                <a:cs typeface="Arial" charset="0"/>
              </a:rPr>
              <a:t>Part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9694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complexify a little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6609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n our </a:t>
            </a:r>
            <a:r>
              <a:rPr lang="en-GB" dirty="0" err="1">
                <a:solidFill>
                  <a:srgbClr val="000000"/>
                </a:solidFill>
                <a:latin typeface="Arial" charset="0"/>
                <a:cs typeface="Arial" charset="0"/>
              </a:rPr>
              <a:t>xp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, let’s add a 3</a:t>
            </a:r>
            <a:r>
              <a:rPr lang="en-GB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 imaginary group </a:t>
            </a:r>
          </a:p>
          <a:p>
            <a:endParaRPr lang="en-GB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they get a slap if they had the smallest memorisation score</a:t>
            </a:r>
          </a:p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(obviously not ethical so let’s keep this hypothetical!)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904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C98A2-7050-3042-A190-8B1B130C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30"/>
            <a:ext cx="2514600" cy="6796536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F841239-D794-BC4A-8C20-A2DF7A8C6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198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 made up some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F512D0-EF57-3E4B-95E6-86F28D037E1C}"/>
              </a:ext>
            </a:extLst>
          </p:cNvPr>
          <p:cNvCxnSpPr>
            <a:cxnSpLocks/>
          </p:cNvCxnSpPr>
          <p:nvPr/>
        </p:nvCxnSpPr>
        <p:spPr bwMode="auto">
          <a:xfrm flipH="1">
            <a:off x="990600" y="3124200"/>
            <a:ext cx="3048000" cy="1752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DB172-A71C-7647-B218-BAF1B0A46F91}"/>
              </a:ext>
            </a:extLst>
          </p:cNvPr>
          <p:cNvSpPr/>
          <p:nvPr/>
        </p:nvSpPr>
        <p:spPr>
          <a:xfrm>
            <a:off x="4191000" y="284179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</a:rPr>
              <a:t>Group C: “slap”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91527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("HCIXP-</a:t>
            </a:r>
            <a:r>
              <a:rPr lang="en-US" b="0" dirty="0" err="1">
                <a:latin typeface="Courier" pitchFamily="2" charset="0"/>
              </a:rPr>
              <a:t>anova.csv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    A       6.60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    B       7.25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3     C       1.95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626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4879893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your gut feeling: are these groups different?</a:t>
            </a:r>
          </a:p>
          <a:p>
            <a:pPr algn="ctr"/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are these distributions likely to have happen by chance?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D0C56-66A5-7E41-BE10-7FD93815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8806"/>
            <a:ext cx="522788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can we use t-tests?</a:t>
            </a:r>
          </a:p>
          <a:p>
            <a:r>
              <a:rPr lang="en-US" b="0" dirty="0">
                <a:latin typeface="Arial" charset="0"/>
                <a:cs typeface="Arial" charset="0"/>
              </a:rPr>
              <a:t>(3 tests to compare group 1 with 2, 2 with 3 and 1 with 3)</a:t>
            </a: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yes but use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Bonferoni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correction 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significance level not 0.05 anymore but 0.05 / number of comparisons performed (here 3) so </a:t>
            </a:r>
            <a:r>
              <a:rPr lang="en-US" b="0" u="sng" dirty="0">
                <a:solidFill>
                  <a:srgbClr val="99CC00"/>
                </a:solidFill>
                <a:latin typeface="Arial" charset="0"/>
                <a:cs typeface="Arial" charset="0"/>
              </a:rPr>
              <a:t>0.016</a:t>
            </a:r>
          </a:p>
        </p:txBody>
      </p:sp>
    </p:spTree>
    <p:extLst>
      <p:ext uri="{BB962C8B-B14F-4D97-AF65-F5344CB8AC3E}">
        <p14:creationId xmlns:p14="http://schemas.microsoft.com/office/powerpoint/2010/main" val="42770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Use a t-test (two-tails, unpaired)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(we already know A vs B not significative) so we need to do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"C"],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t = 14.753,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= 34.591, p-value &lt; 2.2e-16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and 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"B"],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"C"],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	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t = 17.054,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= 34.971, p-value &lt; 2.2e-16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ED48A-A5E9-F642-A6ED-2FC319F4A487}"/>
              </a:ext>
            </a:extLst>
          </p:cNvPr>
          <p:cNvSpPr/>
          <p:nvPr/>
        </p:nvSpPr>
        <p:spPr>
          <a:xfrm>
            <a:off x="1752600" y="5562600"/>
            <a:ext cx="6172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aseline="30000" dirty="0">
                <a:solidFill>
                  <a:srgbClr val="99CC00"/>
                </a:solidFill>
              </a:rPr>
              <a:t>In both case </a:t>
            </a:r>
            <a:r>
              <a:rPr lang="en-US" sz="2600" baseline="30000" dirty="0" err="1">
                <a:solidFill>
                  <a:srgbClr val="99CC00"/>
                </a:solidFill>
              </a:rPr>
              <a:t>p_value</a:t>
            </a:r>
            <a:r>
              <a:rPr lang="en-US" sz="2600" baseline="30000" dirty="0">
                <a:solidFill>
                  <a:srgbClr val="99CC00"/>
                </a:solidFill>
              </a:rPr>
              <a:t> &lt; 0.016 so we can conclude!</a:t>
            </a:r>
            <a:endParaRPr lang="en-US" sz="2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Another test we can use when we have more than two groups to compare is an ANOVA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Arial" charset="0"/>
                <a:cs typeface="Arial" charset="0"/>
              </a:rPr>
              <a:t>we have 3 different conditions (or 1 factor with 3 different levels) so we will do a 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one-way ANOVA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7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8, 7, 3, 5, 6, 1 ,2 (size=7)</a:t>
            </a:r>
          </a:p>
        </p:txBody>
      </p:sp>
    </p:spTree>
    <p:extLst>
      <p:ext uri="{BB962C8B-B14F-4D97-AF65-F5344CB8AC3E}">
        <p14:creationId xmlns:p14="http://schemas.microsoft.com/office/powerpoint/2010/main" val="20777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analyze of variance to compare multiple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one-way </a:t>
            </a:r>
            <a:r>
              <a:rPr lang="en-US" b="1" dirty="0" err="1">
                <a:solidFill>
                  <a:srgbClr val="99CC00"/>
                </a:solidFill>
                <a:latin typeface="Arial" charset="0"/>
                <a:cs typeface="Arial" charset="0"/>
              </a:rPr>
              <a:t>anova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= one variable with multiple levels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two-way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= two variables with multiple levels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754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first we run the one-way </a:t>
            </a:r>
            <a:r>
              <a:rPr lang="en-US" b="0" dirty="0" err="1">
                <a:latin typeface="Courier" pitchFamily="2" charset="0"/>
              </a:rPr>
              <a:t>anova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ez</a:t>
            </a:r>
            <a:r>
              <a:rPr lang="en-US" b="0" dirty="0">
                <a:latin typeface="Courier" pitchFamily="2" charset="0"/>
              </a:rPr>
              <a:t>)</a:t>
            </a:r>
          </a:p>
          <a:p>
            <a:r>
              <a:rPr lang="en-US" b="0" dirty="0" err="1">
                <a:latin typeface="Courier" pitchFamily="2" charset="0"/>
              </a:rPr>
              <a:t>ezANOVA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dat,id,between</a:t>
            </a:r>
            <a:r>
              <a:rPr lang="en-US" b="0" dirty="0">
                <a:latin typeface="Courier" pitchFamily="2" charset="0"/>
              </a:rPr>
              <a:t>=</a:t>
            </a:r>
            <a:r>
              <a:rPr lang="en-US" b="0" dirty="0" err="1">
                <a:latin typeface="Courier" pitchFamily="2" charset="0"/>
              </a:rPr>
              <a:t>group,dv</a:t>
            </a:r>
            <a:r>
              <a:rPr lang="en-US" b="0" dirty="0">
                <a:latin typeface="Courier" pitchFamily="2" charset="0"/>
              </a:rPr>
              <a:t>=score)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 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Effect 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            p p&lt;.05       	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100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 1  group   2  57 	154.8886 	9.056612e-24     	* 0.8445923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second, run the pairwise comparison 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pairwise.t.test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dat$score,dat$group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, paired=FALSE,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p.adjust.method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bonferroni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	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      B     </a:t>
            </a:r>
          </a:p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B 0.16   -     </a:t>
            </a:r>
          </a:p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C &lt;2e-16 &lt;2e-16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70734D-A1AF-B140-80E1-1AE1215BD005}"/>
              </a:ext>
            </a:extLst>
          </p:cNvPr>
          <p:cNvSpPr/>
          <p:nvPr/>
        </p:nvSpPr>
        <p:spPr bwMode="auto">
          <a:xfrm>
            <a:off x="4038600" y="1600200"/>
            <a:ext cx="1219200" cy="5334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280A504-AE19-EF4A-B48C-E1572CD28A14}"/>
              </a:ext>
            </a:extLst>
          </p:cNvPr>
          <p:cNvSpPr/>
          <p:nvPr/>
        </p:nvSpPr>
        <p:spPr bwMode="auto">
          <a:xfrm>
            <a:off x="1676400" y="4267200"/>
            <a:ext cx="914400" cy="2286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76DE98A-4A54-454B-8BD6-0973E01E9EAE}"/>
              </a:ext>
            </a:extLst>
          </p:cNvPr>
          <p:cNvSpPr/>
          <p:nvPr/>
        </p:nvSpPr>
        <p:spPr bwMode="auto">
          <a:xfrm>
            <a:off x="2604052" y="4267200"/>
            <a:ext cx="914400" cy="2286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B3369-3FF2-6441-812B-EADBDAB0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175" y="2140226"/>
            <a:ext cx="3964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ok something is going</a:t>
            </a:r>
          </a:p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to be interesting here</a:t>
            </a:r>
          </a:p>
        </p:txBody>
      </p:sp>
      <p:cxnSp>
        <p:nvCxnSpPr>
          <p:cNvPr id="13" name="Straight Connector 18">
            <a:extLst>
              <a:ext uri="{FF2B5EF4-FFF2-40B4-BE49-F238E27FC236}">
                <a16:creationId xmlns:a16="http://schemas.microsoft.com/office/drawing/2014/main" id="{720BAB54-EFA2-3741-9B4A-F58BFB022D6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1" y="1981201"/>
            <a:ext cx="533399" cy="152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D5FD89-BE8B-6E4C-B4E5-DF32D605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576" y="4934121"/>
            <a:ext cx="4643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here are significant differences </a:t>
            </a:r>
          </a:p>
          <a:p>
            <a:pPr eaLnBrk="1" hangingPunct="1"/>
            <a:endParaRPr lang="en-US" sz="1800" dirty="0">
              <a:solidFill>
                <a:srgbClr val="99CC00"/>
              </a:solidFill>
            </a:endParaRPr>
          </a:p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and we don’t need to do the Bonferroni correction (already included) </a:t>
            </a: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D539D434-09E7-BD43-98CF-D6CA0870CB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46852" y="4572001"/>
            <a:ext cx="1663148" cy="685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Straight Connector 18">
            <a:extLst>
              <a:ext uri="{FF2B5EF4-FFF2-40B4-BE49-F238E27FC236}">
                <a16:creationId xmlns:a16="http://schemas.microsoft.com/office/drawing/2014/main" id="{0828471C-126D-B842-86A6-213C64443A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61252" y="4572001"/>
            <a:ext cx="748748" cy="685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12084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2954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can write: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“A one-way ANOVA showed a significant effect on time for the variable Group ( F2,57=154.88, p &lt; 0.05).”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then: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“Post-hoc comparison t-tests (using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Bonferoni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correction) showed significant difference between the group C and the group A (p&lt;0.05) and between group C and group B (p&lt;0.05).”</a:t>
            </a:r>
            <a:endParaRPr lang="is-I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is-I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is-IS" b="0" dirty="0">
                <a:solidFill>
                  <a:srgbClr val="99CC00"/>
                </a:solidFill>
                <a:latin typeface="Arial" charset="0"/>
                <a:cs typeface="Arial" charset="0"/>
              </a:rPr>
              <a:t>&lt;you could also give means values to give more info&gt;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234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29718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one last thing you could find useful: how to make a graph with confident interval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911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first we run the one-way </a:t>
            </a:r>
            <a:r>
              <a:rPr lang="en-US" b="0" dirty="0" err="1">
                <a:latin typeface="Courier" pitchFamily="2" charset="0"/>
              </a:rPr>
              <a:t>anova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Rmisc</a:t>
            </a:r>
            <a:r>
              <a:rPr lang="en-US" b="0" dirty="0">
                <a:latin typeface="Courier" pitchFamily="2" charset="0"/>
              </a:rPr>
              <a:t>)</a:t>
            </a:r>
          </a:p>
          <a:p>
            <a:r>
              <a:rPr lang="en-US" b="0" dirty="0" err="1">
                <a:latin typeface="Courier" pitchFamily="2" charset="0"/>
              </a:rPr>
              <a:t>tgc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summarySE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measurevar</a:t>
            </a:r>
            <a:r>
              <a:rPr lang="en-US" b="0" dirty="0">
                <a:latin typeface="Courier" pitchFamily="2" charset="0"/>
              </a:rPr>
              <a:t>="score", </a:t>
            </a:r>
            <a:r>
              <a:rPr lang="en-US" b="0" dirty="0" err="1">
                <a:latin typeface="Courier" pitchFamily="2" charset="0"/>
              </a:rPr>
              <a:t>groupvars</a:t>
            </a:r>
            <a:r>
              <a:rPr lang="en-US" b="0" dirty="0">
                <a:latin typeface="Courier" pitchFamily="2" charset="0"/>
              </a:rPr>
              <a:t>=c("group"))</a:t>
            </a:r>
          </a:p>
          <a:p>
            <a:r>
              <a:rPr lang="en-US" b="0" dirty="0" err="1">
                <a:latin typeface="Courier" pitchFamily="2" charset="0"/>
              </a:rPr>
              <a:t>tgc</a:t>
            </a:r>
            <a:endParaRPr lang="en-US" b="0" dirty="0">
              <a:latin typeface="Courier" pitchFamily="2" charset="0"/>
            </a:endParaRPr>
          </a:p>
          <a:p>
            <a:pPr lvl="1"/>
            <a:endParaRPr lang="en-US" dirty="0">
              <a:solidFill>
                <a:srgbClr val="99CC00"/>
              </a:solidFill>
              <a:latin typeface="Courier" pitchFamily="2" charset="0"/>
            </a:endParaRP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  group  N score       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</a:rPr>
              <a:t>sd</a:t>
            </a:r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        se        ci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1     A 20  6.60 1.1424811 0.2554665 0.5346976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2     B 20  7.25 1.1180340 0.2500000 0.5232560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3     C 20  1.95 0.8255779 0.1846048 0.3863824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y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geom_bar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(stat = 'identity', position = 'dodge')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+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geom_errorbar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ymin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- ci,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ymax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+ ci), width=.2, position=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position_dodge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(.9))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161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5B08E-2FDD-AD4E-AAA3-049D55F1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17500"/>
            <a:ext cx="8636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63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5105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ok we have learned quite a lot so far!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7783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in(dependent)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C75CC5-F869-CB46-81D9-352CC622A37A}"/>
              </a:ext>
            </a:extLst>
          </p:cNvPr>
          <p:cNvSpPr/>
          <p:nvPr/>
        </p:nvSpPr>
        <p:spPr>
          <a:xfrm>
            <a:off x="7437282" y="4804786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kern="0" dirty="0">
                <a:solidFill>
                  <a:srgbClr val="000000"/>
                </a:solidFill>
              </a:rPr>
              <a:t>T-test if 2 group</a:t>
            </a:r>
          </a:p>
          <a:p>
            <a:pPr algn="ctr"/>
            <a:r>
              <a:rPr lang="en-US" sz="1200" b="0" kern="0" dirty="0">
                <a:solidFill>
                  <a:srgbClr val="000000"/>
                </a:solidFill>
              </a:rPr>
              <a:t>ANOVA if more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88578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105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talk about dependent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85502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C3C5A2-38A7-D54B-AAAC-C0A58970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74700"/>
            <a:ext cx="8661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6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85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		    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8, 7, 1 ,2, 3, 4, 5, 1, 6, 7, 2, 9, 6 ,1 (size=15)</a:t>
            </a:r>
          </a:p>
        </p:txBody>
      </p:sp>
    </p:spTree>
    <p:extLst>
      <p:ext uri="{BB962C8B-B14F-4D97-AF65-F5344CB8AC3E}">
        <p14:creationId xmlns:p14="http://schemas.microsoft.com/office/powerpoint/2010/main" val="137405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2F8C65-FBEB-1948-AC93-C2DA02C1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81050"/>
            <a:ext cx="8686800" cy="5295900"/>
          </a:xfrm>
          <a:prstGeom prst="rect">
            <a:avLst/>
          </a:prstGeom>
        </p:spPr>
      </p:pic>
      <p:pic>
        <p:nvPicPr>
          <p:cNvPr id="5" name="Picture 2" descr="http://teamxtremebeastmode.com/wp-content/uploads/2012/09/measuring-tape.jpg">
            <a:extLst>
              <a:ext uri="{FF2B5EF4-FFF2-40B4-BE49-F238E27FC236}">
                <a16:creationId xmlns:a16="http://schemas.microsoft.com/office/drawing/2014/main" id="{62055B5C-E6AE-424D-907B-3B8A6BD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1" y="4953000"/>
            <a:ext cx="926848" cy="97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plasticjungle.com/blog/wp-content/uploads/2012/02/podium.jpg">
            <a:extLst>
              <a:ext uri="{FF2B5EF4-FFF2-40B4-BE49-F238E27FC236}">
                <a16:creationId xmlns:a16="http://schemas.microsoft.com/office/drawing/2014/main" id="{956DD305-E07A-A942-9AD5-8DCFD680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00600"/>
            <a:ext cx="1491761" cy="12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albaceteguia.com/wp-content/group-of-children-clip-art-free-699.gif">
            <a:extLst>
              <a:ext uri="{FF2B5EF4-FFF2-40B4-BE49-F238E27FC236}">
                <a16:creationId xmlns:a16="http://schemas.microsoft.com/office/drawing/2014/main" id="{9E9175C0-D101-6646-804E-760ED4C2F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39"/>
          <a:stretch/>
        </p:blipFill>
        <p:spPr bwMode="auto">
          <a:xfrm>
            <a:off x="2354034" y="4986990"/>
            <a:ext cx="2332266" cy="84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www.onlinepetcart.com.au/images/Cat_and_Dog.jpg">
            <a:extLst>
              <a:ext uri="{FF2B5EF4-FFF2-40B4-BE49-F238E27FC236}">
                <a16:creationId xmlns:a16="http://schemas.microsoft.com/office/drawing/2014/main" id="{EB046035-751D-7B40-9BE2-0DBA1FB3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265" y="4899951"/>
            <a:ext cx="1276350" cy="111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65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539A-BC01-5C43-B320-BAF70BD64B50}"/>
              </a:ext>
            </a:extLst>
          </p:cNvPr>
          <p:cNvSpPr txBox="1">
            <a:spLocks/>
          </p:cNvSpPr>
          <p:nvPr/>
        </p:nvSpPr>
        <p:spPr>
          <a:xfrm>
            <a:off x="323134" y="990600"/>
            <a:ext cx="8807896" cy="47545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b="0" kern="0" dirty="0"/>
              <a:t>Q1: What is your favourite subject?</a:t>
            </a:r>
          </a:p>
          <a:p>
            <a:endParaRPr lang="en-GB" b="0" kern="0" dirty="0"/>
          </a:p>
          <a:p>
            <a:pPr marL="109728" indent="0"/>
            <a:endParaRPr lang="en-GB" b="0" kern="0" dirty="0"/>
          </a:p>
          <a:p>
            <a:r>
              <a:rPr lang="en-GB" b="0" kern="0" dirty="0"/>
              <a:t>Q2: Gender:</a:t>
            </a:r>
          </a:p>
          <a:p>
            <a:pPr marL="109728" indent="0"/>
            <a:endParaRPr lang="en-GB" b="0" kern="0" dirty="0"/>
          </a:p>
          <a:p>
            <a:pPr marL="109728" indent="0"/>
            <a:endParaRPr lang="en-GB" b="0" kern="0" dirty="0"/>
          </a:p>
          <a:p>
            <a:r>
              <a:rPr lang="en-GB" b="0" kern="0" dirty="0"/>
              <a:t>Q3: I consider myself to be good at mathematics:</a:t>
            </a:r>
          </a:p>
          <a:p>
            <a:endParaRPr lang="en-GB" b="0" kern="0" dirty="0"/>
          </a:p>
          <a:p>
            <a:pPr marL="109728" indent="0"/>
            <a:endParaRPr lang="en-GB" b="0" kern="0" dirty="0"/>
          </a:p>
          <a:p>
            <a:pPr>
              <a:buFont typeface="Wingdings" panose="05000000000000000000" pitchFamily="2" charset="2"/>
              <a:buChar char="Ø"/>
            </a:pPr>
            <a:endParaRPr lang="en-GB" b="0" kern="0" dirty="0"/>
          </a:p>
          <a:p>
            <a:pPr marL="0" indent="0"/>
            <a:r>
              <a:rPr lang="en-GB" b="0" kern="0" dirty="0"/>
              <a:t>Q4: Score in a recent mock GCSE maths exam:</a:t>
            </a:r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pPr marL="0" indent="0"/>
            <a:endParaRPr lang="en-GB" b="0" i="1" kern="0" dirty="0"/>
          </a:p>
          <a:p>
            <a:pPr marL="0" indent="0"/>
            <a:endParaRPr lang="en-GB" b="0" i="1" kern="0" dirty="0"/>
          </a:p>
          <a:p>
            <a:endParaRPr lang="en-GB" b="0" kern="0" dirty="0"/>
          </a:p>
          <a:p>
            <a:endParaRPr lang="en-GB" b="0" kern="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2F84BB-E497-2C41-89EA-6F828ABCE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50786"/>
              </p:ext>
            </p:extLst>
          </p:nvPr>
        </p:nvGraphicFramePr>
        <p:xfrm>
          <a:off x="679141" y="4060371"/>
          <a:ext cx="6096000" cy="64008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Strongly Disagree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Disagree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Not Sure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E59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Strongly 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C5A949-BDB9-AF4F-A7E2-0B03879AD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77626"/>
              </p:ext>
            </p:extLst>
          </p:nvPr>
        </p:nvGraphicFramePr>
        <p:xfrm>
          <a:off x="1289901" y="2743178"/>
          <a:ext cx="2304256" cy="527123"/>
        </p:xfrm>
        <a:graphic>
          <a:graphicData uri="http://schemas.openxmlformats.org/drawingml/2006/table">
            <a:tbl>
              <a:tblPr firstRow="1" bandRow="1"/>
              <a:tblGrid>
                <a:gridCol w="10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12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Male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Female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C49661-8386-0243-AD7F-E7FA4FF5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21079"/>
              </p:ext>
            </p:extLst>
          </p:nvPr>
        </p:nvGraphicFramePr>
        <p:xfrm>
          <a:off x="1517341" y="5482415"/>
          <a:ext cx="4419600" cy="370840"/>
        </p:xfrm>
        <a:graphic>
          <a:graphicData uri="http://schemas.openxmlformats.org/drawingml/2006/table">
            <a:tbl>
              <a:tblPr firstRow="1" bandRow="1"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Score between 0%</a:t>
                      </a:r>
                      <a:r>
                        <a:rPr lang="en-GB" baseline="0" dirty="0">
                          <a:solidFill>
                            <a:srgbClr val="002060"/>
                          </a:solidFill>
                        </a:rPr>
                        <a:t> and </a:t>
                      </a:r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100%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B9598C-3873-FB44-B3A3-50AB527143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5400" y="1682677"/>
          <a:ext cx="6096000" cy="37084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Maths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English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Science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E59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Art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French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760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539A-BC01-5C43-B320-BAF70BD64B50}"/>
              </a:ext>
            </a:extLst>
          </p:cNvPr>
          <p:cNvSpPr txBox="1">
            <a:spLocks/>
          </p:cNvSpPr>
          <p:nvPr/>
        </p:nvSpPr>
        <p:spPr>
          <a:xfrm>
            <a:off x="323134" y="990600"/>
            <a:ext cx="8807896" cy="47545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b="0" kern="0" dirty="0"/>
              <a:t>Q1: What is your favourite subject?</a:t>
            </a:r>
          </a:p>
          <a:p>
            <a:endParaRPr lang="en-GB" b="0" kern="0" dirty="0"/>
          </a:p>
          <a:p>
            <a:pPr marL="109728" indent="0"/>
            <a:endParaRPr lang="en-GB" b="0" kern="0" dirty="0"/>
          </a:p>
          <a:p>
            <a:r>
              <a:rPr lang="en-GB" b="0" kern="0" dirty="0"/>
              <a:t>Q2: Gender:</a:t>
            </a:r>
          </a:p>
          <a:p>
            <a:pPr marL="109728" indent="0"/>
            <a:endParaRPr lang="en-GB" b="0" kern="0" dirty="0"/>
          </a:p>
          <a:p>
            <a:pPr marL="109728" indent="0"/>
            <a:endParaRPr lang="en-GB" b="0" kern="0" dirty="0"/>
          </a:p>
          <a:p>
            <a:r>
              <a:rPr lang="en-GB" b="0" kern="0" dirty="0"/>
              <a:t>Q3: I consider myself to be good at mathematics:</a:t>
            </a:r>
          </a:p>
          <a:p>
            <a:endParaRPr lang="en-GB" b="0" kern="0" dirty="0"/>
          </a:p>
          <a:p>
            <a:pPr marL="109728" indent="0"/>
            <a:endParaRPr lang="en-GB" b="0" kern="0" dirty="0"/>
          </a:p>
          <a:p>
            <a:pPr>
              <a:buFont typeface="Wingdings" panose="05000000000000000000" pitchFamily="2" charset="2"/>
              <a:buChar char="Ø"/>
            </a:pPr>
            <a:endParaRPr lang="en-GB" b="0" kern="0" dirty="0"/>
          </a:p>
          <a:p>
            <a:pPr marL="0" indent="0"/>
            <a:r>
              <a:rPr lang="en-GB" b="0" kern="0" dirty="0"/>
              <a:t>Q4: Score in a recent mock GCSE maths exam:</a:t>
            </a:r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pPr marL="0" indent="0"/>
            <a:endParaRPr lang="en-GB" b="0" i="1" kern="0" dirty="0"/>
          </a:p>
          <a:p>
            <a:pPr marL="0" indent="0"/>
            <a:endParaRPr lang="en-GB" b="0" i="1" kern="0" dirty="0"/>
          </a:p>
          <a:p>
            <a:endParaRPr lang="en-GB" b="0" kern="0" dirty="0"/>
          </a:p>
          <a:p>
            <a:endParaRPr lang="en-GB" b="0" kern="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2F84BB-E497-2C41-89EA-6F828ABCEE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9141" y="4060371"/>
          <a:ext cx="6096000" cy="64008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Strongly Disagree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Disagree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Not Sure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E59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Strongly 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C5A949-BDB9-AF4F-A7E2-0B03879ADC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9901" y="2743178"/>
          <a:ext cx="2304256" cy="527123"/>
        </p:xfrm>
        <a:graphic>
          <a:graphicData uri="http://schemas.openxmlformats.org/drawingml/2006/table">
            <a:tbl>
              <a:tblPr firstRow="1" bandRow="1"/>
              <a:tblGrid>
                <a:gridCol w="10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12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Male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Female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C49661-8386-0243-AD7F-E7FA4FF557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7341" y="5482415"/>
          <a:ext cx="4419600" cy="370840"/>
        </p:xfrm>
        <a:graphic>
          <a:graphicData uri="http://schemas.openxmlformats.org/drawingml/2006/table">
            <a:tbl>
              <a:tblPr firstRow="1" bandRow="1"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Score between 0%</a:t>
                      </a:r>
                      <a:r>
                        <a:rPr lang="en-GB" baseline="0" dirty="0">
                          <a:solidFill>
                            <a:srgbClr val="002060"/>
                          </a:solidFill>
                        </a:rPr>
                        <a:t> and </a:t>
                      </a:r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100%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B9598C-3873-FB44-B3A3-50AB527143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5400" y="1682677"/>
          <a:ext cx="6096000" cy="37084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Maths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English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Science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E59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Art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French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239E849-D981-5744-8D40-57CBCEACD9D6}"/>
              </a:ext>
            </a:extLst>
          </p:cNvPr>
          <p:cNvSpPr/>
          <p:nvPr/>
        </p:nvSpPr>
        <p:spPr>
          <a:xfrm>
            <a:off x="5330371" y="987752"/>
            <a:ext cx="2061029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Nominal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17A08-4E8A-BF40-8805-71CD9D1CA7C7}"/>
              </a:ext>
            </a:extLst>
          </p:cNvPr>
          <p:cNvSpPr/>
          <p:nvPr/>
        </p:nvSpPr>
        <p:spPr>
          <a:xfrm>
            <a:off x="3931596" y="2789024"/>
            <a:ext cx="25400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Binary/ Nominal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2AFC25-CDC4-4B49-AFE4-1328A6F95840}"/>
              </a:ext>
            </a:extLst>
          </p:cNvPr>
          <p:cNvSpPr/>
          <p:nvPr/>
        </p:nvSpPr>
        <p:spPr>
          <a:xfrm>
            <a:off x="6925466" y="4162696"/>
            <a:ext cx="20066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Ordinal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0277F-1569-F34D-9702-94FB7F83A613}"/>
              </a:ext>
            </a:extLst>
          </p:cNvPr>
          <p:cNvSpPr/>
          <p:nvPr/>
        </p:nvSpPr>
        <p:spPr>
          <a:xfrm>
            <a:off x="6417630" y="5450120"/>
            <a:ext cx="20066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42475290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19812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time and error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as dependent variables </a:t>
            </a:r>
            <a:r>
              <a:rPr lang="is-IS" dirty="0">
                <a:solidFill>
                  <a:srgbClr val="A6A6A6"/>
                </a:solidFill>
                <a:latin typeface="Arial" charset="0"/>
                <a:cs typeface="Arial" charset="0"/>
              </a:rPr>
              <a:t>…</a:t>
            </a:r>
            <a:endParaRPr lang="en-US" dirty="0">
              <a:solidFill>
                <a:srgbClr val="A6A6A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31115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562599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imagine an experiment:</a:t>
            </a:r>
          </a:p>
          <a:p>
            <a:r>
              <a:rPr lang="en-US" dirty="0">
                <a:latin typeface="Arial" charset="0"/>
                <a:cs typeface="Arial" charset="0"/>
              </a:rPr>
              <a:t>when you hear letter, press the corresponding keys as fast as possible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there is no penalty for error, participants just slam the keyboard randomly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 we also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  <a:sym typeface="Wingdings" charset="0"/>
              </a:rPr>
              <a:t>need to consider error rate.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  <a:sym typeface="Wingdings" charset="0"/>
              </a:rPr>
            </a:br>
            <a:r>
              <a:rPr lang="en-US" dirty="0">
                <a:latin typeface="Arial" charset="0"/>
                <a:cs typeface="Arial" charset="0"/>
                <a:sym typeface="Wingdings" charset="0"/>
              </a:rPr>
              <a:t> each trial is effectively a (time, error) pair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really-keyboard-b-ti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"/>
            <a:ext cx="5638800" cy="21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082" name="Straight Connector 4"/>
          <p:cNvCxnSpPr>
            <a:cxnSpLocks noChangeShapeType="1"/>
          </p:cNvCxnSpPr>
          <p:nvPr/>
        </p:nvCxnSpPr>
        <p:spPr bwMode="auto">
          <a:xfrm rot="5400000">
            <a:off x="-1104899" y="3771900"/>
            <a:ext cx="5105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83" name="Straight Connector 5"/>
          <p:cNvCxnSpPr>
            <a:cxnSpLocks noChangeShapeType="1"/>
          </p:cNvCxnSpPr>
          <p:nvPr/>
        </p:nvCxnSpPr>
        <p:spPr bwMode="auto">
          <a:xfrm rot="10800000" flipV="1">
            <a:off x="1447800" y="6324600"/>
            <a:ext cx="5335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084" name="TextBox 9"/>
          <p:cNvSpPr txBox="1">
            <a:spLocks noChangeArrowheads="1"/>
          </p:cNvSpPr>
          <p:nvPr/>
        </p:nvSpPr>
        <p:spPr bwMode="auto">
          <a:xfrm>
            <a:off x="6781800" y="58023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error</a:t>
            </a:r>
          </a:p>
        </p:txBody>
      </p:sp>
      <p:sp>
        <p:nvSpPr>
          <p:cNvPr id="46085" name="TextBox 10"/>
          <p:cNvSpPr txBox="1">
            <a:spLocks noChangeArrowheads="1"/>
          </p:cNvSpPr>
          <p:nvPr/>
        </p:nvSpPr>
        <p:spPr bwMode="auto">
          <a:xfrm>
            <a:off x="1066800" y="8382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task time</a:t>
            </a:r>
          </a:p>
        </p:txBody>
      </p:sp>
      <p:sp>
        <p:nvSpPr>
          <p:cNvPr id="46087" name="TextBox 10"/>
          <p:cNvSpPr txBox="1">
            <a:spLocks noChangeArrowheads="1"/>
          </p:cNvSpPr>
          <p:nvPr/>
        </p:nvSpPr>
        <p:spPr bwMode="auto">
          <a:xfrm>
            <a:off x="2778125" y="3876675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P1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47800" y="3390900"/>
            <a:ext cx="2844800" cy="2933700"/>
            <a:chOff x="1447800" y="3390900"/>
            <a:chExt cx="2844800" cy="2933700"/>
          </a:xfrm>
        </p:grpSpPr>
        <p:sp>
          <p:nvSpPr>
            <p:cNvPr id="46098" name="Rectangle 11"/>
            <p:cNvSpPr>
              <a:spLocks noChangeArrowheads="1"/>
            </p:cNvSpPr>
            <p:nvPr/>
          </p:nvSpPr>
          <p:spPr bwMode="auto">
            <a:xfrm>
              <a:off x="1447800" y="3390900"/>
              <a:ext cx="2844800" cy="29337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770188" y="3873500"/>
              <a:ext cx="1031875" cy="922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5400" dirty="0">
                  <a:ln w="2857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99CC00"/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P1</a:t>
              </a:r>
            </a:p>
          </p:txBody>
        </p:sp>
      </p:grp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2397125" y="4257675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6090" name="Oval 11"/>
          <p:cNvSpPr>
            <a:spLocks noChangeArrowheads="1"/>
          </p:cNvSpPr>
          <p:nvPr/>
        </p:nvSpPr>
        <p:spPr bwMode="auto">
          <a:xfrm>
            <a:off x="4114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6091" name="TextBox 11"/>
          <p:cNvSpPr txBox="1">
            <a:spLocks noChangeArrowheads="1"/>
          </p:cNvSpPr>
          <p:nvPr/>
        </p:nvSpPr>
        <p:spPr bwMode="auto">
          <a:xfrm>
            <a:off x="4551363" y="2681288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P2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0" y="5181600"/>
            <a:ext cx="2819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p2 is worse than any participant in this rectangle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10000" y="1295400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which participant was better?</a:t>
            </a:r>
          </a:p>
        </p:txBody>
      </p:sp>
    </p:spTree>
    <p:extLst>
      <p:ext uri="{BB962C8B-B14F-4D97-AF65-F5344CB8AC3E}">
        <p14:creationId xmlns:p14="http://schemas.microsoft.com/office/powerpoint/2010/main" val="269062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30" name="Straight Connector 4"/>
          <p:cNvCxnSpPr>
            <a:cxnSpLocks noChangeShapeType="1"/>
          </p:cNvCxnSpPr>
          <p:nvPr/>
        </p:nvCxnSpPr>
        <p:spPr bwMode="auto">
          <a:xfrm rot="5400000">
            <a:off x="-1104899" y="3771900"/>
            <a:ext cx="5105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31" name="Straight Connector 5"/>
          <p:cNvCxnSpPr>
            <a:cxnSpLocks noChangeShapeType="1"/>
          </p:cNvCxnSpPr>
          <p:nvPr/>
        </p:nvCxnSpPr>
        <p:spPr bwMode="auto">
          <a:xfrm rot="10800000" flipV="1">
            <a:off x="1447800" y="6324600"/>
            <a:ext cx="5335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1141" name="Freeform 8"/>
          <p:cNvSpPr>
            <a:spLocks noChangeArrowheads="1"/>
          </p:cNvSpPr>
          <p:nvPr/>
        </p:nvSpPr>
        <p:spPr bwMode="auto">
          <a:xfrm>
            <a:off x="1814513" y="1319213"/>
            <a:ext cx="4584700" cy="4537075"/>
          </a:xfrm>
          <a:custGeom>
            <a:avLst/>
            <a:gdLst>
              <a:gd name="T0" fmla="*/ 131034 w 4585401"/>
              <a:gd name="T1" fmla="*/ 0 h 4536260"/>
              <a:gd name="T2" fmla="*/ 737043 w 4585401"/>
              <a:gd name="T3" fmla="*/ 3675754 h 4536260"/>
              <a:gd name="T4" fmla="*/ 4553265 w 4585401"/>
              <a:gd name="T5" fmla="*/ 4573901 h 4536260"/>
              <a:gd name="T6" fmla="*/ 0 60000 65536"/>
              <a:gd name="T7" fmla="*/ 0 60000 65536"/>
              <a:gd name="T8" fmla="*/ 0 60000 65536"/>
              <a:gd name="T9" fmla="*/ 0 w 4585401"/>
              <a:gd name="T10" fmla="*/ 0 h 4536260"/>
              <a:gd name="T11" fmla="*/ 4585401 w 4585401"/>
              <a:gd name="T12" fmla="*/ 4536260 h 4536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85401" h="4536260">
                <a:moveTo>
                  <a:pt x="131954" y="0"/>
                </a:moveTo>
                <a:cubicBezTo>
                  <a:pt x="173276" y="1538754"/>
                  <a:pt x="0" y="2889461"/>
                  <a:pt x="742241" y="3645504"/>
                </a:cubicBezTo>
                <a:cubicBezTo>
                  <a:pt x="1484482" y="4401547"/>
                  <a:pt x="4585401" y="4536260"/>
                  <a:pt x="4585401" y="4536260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8133" name="TextBox 9"/>
          <p:cNvSpPr txBox="1">
            <a:spLocks noChangeArrowheads="1"/>
          </p:cNvSpPr>
          <p:nvPr/>
        </p:nvSpPr>
        <p:spPr bwMode="auto">
          <a:xfrm>
            <a:off x="6781800" y="58023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error</a:t>
            </a:r>
          </a:p>
        </p:txBody>
      </p:sp>
      <p:sp>
        <p:nvSpPr>
          <p:cNvPr id="48134" name="TextBox 10"/>
          <p:cNvSpPr txBox="1">
            <a:spLocks noChangeArrowheads="1"/>
          </p:cNvSpPr>
          <p:nvPr/>
        </p:nvSpPr>
        <p:spPr bwMode="auto">
          <a:xfrm>
            <a:off x="1066800" y="8382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task time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1752600" y="2895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8136" name="Oval 11"/>
          <p:cNvSpPr>
            <a:spLocks noChangeArrowheads="1"/>
          </p:cNvSpPr>
          <p:nvPr/>
        </p:nvSpPr>
        <p:spPr bwMode="auto">
          <a:xfrm>
            <a:off x="4135438" y="5395913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8137" name="TextBox 12"/>
          <p:cNvSpPr txBox="1">
            <a:spLocks noChangeArrowheads="1"/>
          </p:cNvSpPr>
          <p:nvPr/>
        </p:nvSpPr>
        <p:spPr bwMode="auto">
          <a:xfrm>
            <a:off x="3810000" y="2286000"/>
            <a:ext cx="38973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task time and error rate</a:t>
            </a:r>
          </a:p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form a </a:t>
            </a:r>
            <a:r>
              <a:rPr lang="en-US" sz="2800" dirty="0">
                <a:solidFill>
                  <a:srgbClr val="99CC00"/>
                </a:solidFill>
              </a:rPr>
              <a:t>trade-off</a:t>
            </a:r>
          </a:p>
        </p:txBody>
      </p:sp>
      <p:sp>
        <p:nvSpPr>
          <p:cNvPr id="48138" name="TextBox 10"/>
          <p:cNvSpPr txBox="1">
            <a:spLocks noChangeArrowheads="1"/>
          </p:cNvSpPr>
          <p:nvPr/>
        </p:nvSpPr>
        <p:spPr bwMode="auto">
          <a:xfrm>
            <a:off x="2133600" y="25146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P1</a:t>
            </a:r>
          </a:p>
        </p:txBody>
      </p:sp>
      <p:sp>
        <p:nvSpPr>
          <p:cNvPr id="48139" name="TextBox 11"/>
          <p:cNvSpPr txBox="1">
            <a:spLocks noChangeArrowheads="1"/>
          </p:cNvSpPr>
          <p:nvPr/>
        </p:nvSpPr>
        <p:spPr bwMode="auto">
          <a:xfrm>
            <a:off x="4572000" y="48768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0" y="1295400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which participant was better?</a:t>
            </a:r>
          </a:p>
        </p:txBody>
      </p:sp>
    </p:spTree>
    <p:extLst>
      <p:ext uri="{BB962C8B-B14F-4D97-AF65-F5344CB8AC3E}">
        <p14:creationId xmlns:p14="http://schemas.microsoft.com/office/powerpoint/2010/main" val="30545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  <p:bldP spid="4813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447800" y="1371600"/>
            <a:ext cx="1524000" cy="4953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9154" name="Straight Connector 4"/>
          <p:cNvCxnSpPr>
            <a:cxnSpLocks noChangeShapeType="1"/>
          </p:cNvCxnSpPr>
          <p:nvPr/>
        </p:nvCxnSpPr>
        <p:spPr bwMode="auto">
          <a:xfrm rot="5400000">
            <a:off x="-1104899" y="3771900"/>
            <a:ext cx="5105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55" name="Straight Connector 5"/>
          <p:cNvCxnSpPr>
            <a:cxnSpLocks noChangeShapeType="1"/>
          </p:cNvCxnSpPr>
          <p:nvPr/>
        </p:nvCxnSpPr>
        <p:spPr bwMode="auto">
          <a:xfrm rot="10800000" flipV="1">
            <a:off x="1447800" y="6324600"/>
            <a:ext cx="5335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1141" name="Freeform 8"/>
          <p:cNvSpPr>
            <a:spLocks noChangeArrowheads="1"/>
          </p:cNvSpPr>
          <p:nvPr/>
        </p:nvSpPr>
        <p:spPr bwMode="auto">
          <a:xfrm>
            <a:off x="1814513" y="1319213"/>
            <a:ext cx="4584700" cy="4537075"/>
          </a:xfrm>
          <a:custGeom>
            <a:avLst/>
            <a:gdLst>
              <a:gd name="T0" fmla="*/ 131034 w 4585401"/>
              <a:gd name="T1" fmla="*/ 0 h 4536260"/>
              <a:gd name="T2" fmla="*/ 737043 w 4585401"/>
              <a:gd name="T3" fmla="*/ 3675754 h 4536260"/>
              <a:gd name="T4" fmla="*/ 4553265 w 4585401"/>
              <a:gd name="T5" fmla="*/ 4573901 h 4536260"/>
              <a:gd name="T6" fmla="*/ 0 60000 65536"/>
              <a:gd name="T7" fmla="*/ 0 60000 65536"/>
              <a:gd name="T8" fmla="*/ 0 60000 65536"/>
              <a:gd name="T9" fmla="*/ 0 w 4585401"/>
              <a:gd name="T10" fmla="*/ 0 h 4536260"/>
              <a:gd name="T11" fmla="*/ 4585401 w 4585401"/>
              <a:gd name="T12" fmla="*/ 4536260 h 4536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85401" h="4536260">
                <a:moveTo>
                  <a:pt x="131954" y="0"/>
                </a:moveTo>
                <a:cubicBezTo>
                  <a:pt x="173276" y="1538754"/>
                  <a:pt x="0" y="2889461"/>
                  <a:pt x="742241" y="3645504"/>
                </a:cubicBezTo>
                <a:cubicBezTo>
                  <a:pt x="1484482" y="4401547"/>
                  <a:pt x="4585401" y="4536260"/>
                  <a:pt x="4585401" y="45362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9157" name="TextBox 9"/>
          <p:cNvSpPr txBox="1">
            <a:spLocks noChangeArrowheads="1"/>
          </p:cNvSpPr>
          <p:nvPr/>
        </p:nvSpPr>
        <p:spPr bwMode="auto">
          <a:xfrm>
            <a:off x="6781800" y="58023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error</a:t>
            </a:r>
          </a:p>
        </p:txBody>
      </p:sp>
      <p:sp>
        <p:nvSpPr>
          <p:cNvPr id="49158" name="TextBox 10"/>
          <p:cNvSpPr txBox="1">
            <a:spLocks noChangeArrowheads="1"/>
          </p:cNvSpPr>
          <p:nvPr/>
        </p:nvSpPr>
        <p:spPr bwMode="auto">
          <a:xfrm>
            <a:off x="1066800" y="8382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task time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1752600" y="2895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9160" name="Oval 11"/>
          <p:cNvSpPr>
            <a:spLocks noChangeArrowheads="1"/>
          </p:cNvSpPr>
          <p:nvPr/>
        </p:nvSpPr>
        <p:spPr bwMode="auto">
          <a:xfrm>
            <a:off x="4135438" y="5395913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9161" name="TextBox 12"/>
          <p:cNvSpPr txBox="1">
            <a:spLocks noChangeArrowheads="1"/>
          </p:cNvSpPr>
          <p:nvPr/>
        </p:nvSpPr>
        <p:spPr bwMode="auto">
          <a:xfrm>
            <a:off x="3810000" y="533400"/>
            <a:ext cx="5073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how to make sure two</a:t>
            </a:r>
          </a:p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conditions </a:t>
            </a:r>
            <a:r>
              <a:rPr lang="en-US" sz="2800" dirty="0">
                <a:solidFill>
                  <a:srgbClr val="99CC00"/>
                </a:solidFill>
              </a:rPr>
              <a:t>can be compared?</a:t>
            </a:r>
          </a:p>
        </p:txBody>
      </p:sp>
      <p:sp>
        <p:nvSpPr>
          <p:cNvPr id="49162" name="TextBox 10"/>
          <p:cNvSpPr txBox="1">
            <a:spLocks noChangeArrowheads="1"/>
          </p:cNvSpPr>
          <p:nvPr/>
        </p:nvSpPr>
        <p:spPr bwMode="auto">
          <a:xfrm>
            <a:off x="2133600" y="25146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P1</a:t>
            </a:r>
          </a:p>
        </p:txBody>
      </p:sp>
      <p:sp>
        <p:nvSpPr>
          <p:cNvPr id="49163" name="TextBox 11"/>
          <p:cNvSpPr txBox="1">
            <a:spLocks noChangeArrowheads="1"/>
          </p:cNvSpPr>
          <p:nvPr/>
        </p:nvSpPr>
        <p:spPr bwMode="auto">
          <a:xfrm>
            <a:off x="4572000" y="48768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0" y="1618595"/>
            <a:ext cx="4953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99CC00"/>
                </a:solidFill>
              </a:rPr>
              <a:t>control error rate</a:t>
            </a:r>
            <a:r>
              <a:rPr lang="en-US" sz="2800" b="0" dirty="0"/>
              <a:t>, e.g. pick an error rate in advance, say 4%</a:t>
            </a:r>
          </a:p>
          <a:p>
            <a:pPr eaLnBrk="1" hangingPunct="1"/>
            <a:endParaRPr lang="en-US" sz="2800" b="0" dirty="0"/>
          </a:p>
          <a:p>
            <a:pPr eaLnBrk="1" hangingPunct="1"/>
            <a:r>
              <a:rPr lang="en-US" sz="2800" b="0" dirty="0"/>
              <a:t>or </a:t>
            </a:r>
            <a:r>
              <a:rPr lang="en-US" sz="2800" dirty="0">
                <a:solidFill>
                  <a:srgbClr val="99CC00"/>
                </a:solidFill>
              </a:rPr>
              <a:t>keep task time constant </a:t>
            </a:r>
            <a:r>
              <a:rPr lang="en-US" sz="2200" b="0" dirty="0"/>
              <a:t>(less common e.g. metronome study [</a:t>
            </a:r>
            <a:r>
              <a:rPr lang="en-US" sz="2200" b="0" dirty="0" err="1"/>
              <a:t>Wobbrock</a:t>
            </a:r>
            <a:r>
              <a:rPr lang="en-US" sz="2200" b="0" dirty="0"/>
              <a:t> &amp; </a:t>
            </a:r>
            <a:r>
              <a:rPr lang="en-US" sz="2200" b="0" dirty="0" err="1"/>
              <a:t>Cutrell</a:t>
            </a:r>
            <a:r>
              <a:rPr lang="en-US" sz="2200" b="0" dirty="0"/>
              <a:t>])</a:t>
            </a:r>
          </a:p>
          <a:p>
            <a:pPr eaLnBrk="1" hangingPunct="1"/>
            <a:endParaRPr lang="en-US" sz="2800" b="0" dirty="0"/>
          </a:p>
          <a:p>
            <a:pPr eaLnBrk="1" hangingPunct="1"/>
            <a:endParaRPr lang="en-US" sz="2800" b="0" dirty="0"/>
          </a:p>
        </p:txBody>
      </p:sp>
      <p:cxnSp>
        <p:nvCxnSpPr>
          <p:cNvPr id="14" name="Straight Connector 14"/>
          <p:cNvCxnSpPr>
            <a:cxnSpLocks noChangeShapeType="1"/>
          </p:cNvCxnSpPr>
          <p:nvPr/>
        </p:nvCxnSpPr>
        <p:spPr bwMode="auto">
          <a:xfrm flipH="1">
            <a:off x="2970214" y="1143002"/>
            <a:ext cx="1586" cy="54117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743200" y="773668"/>
            <a:ext cx="5182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 dirty="0"/>
              <a:t>4%</a:t>
            </a:r>
          </a:p>
        </p:txBody>
      </p:sp>
    </p:spTree>
    <p:extLst>
      <p:ext uri="{BB962C8B-B14F-4D97-AF65-F5344CB8AC3E}">
        <p14:creationId xmlns:p14="http://schemas.microsoft.com/office/powerpoint/2010/main" val="18315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  <p:bldP spid="1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19812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questionnaires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as dependent variables </a:t>
            </a:r>
            <a:r>
              <a:rPr lang="is-IS" dirty="0">
                <a:solidFill>
                  <a:srgbClr val="A6A6A6"/>
                </a:solidFill>
                <a:latin typeface="Arial" charset="0"/>
                <a:cs typeface="Arial" charset="0"/>
              </a:rPr>
              <a:t>…</a:t>
            </a:r>
            <a:endParaRPr lang="en-US" dirty="0">
              <a:solidFill>
                <a:srgbClr val="A6A6A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66805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FD0C337-D856-1F40-BDB1-631A6752948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33400"/>
            <a:ext cx="8534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b="0" kern="0" dirty="0"/>
              <a:t>Goal is to collect information that is:</a:t>
            </a:r>
          </a:p>
          <a:p>
            <a:endParaRPr lang="en-US" altLang="en-US" b="1" kern="0" dirty="0">
              <a:solidFill>
                <a:srgbClr val="99CC00"/>
              </a:solidFill>
            </a:endParaRPr>
          </a:p>
          <a:p>
            <a:r>
              <a:rPr lang="en-US" altLang="en-US" b="1" kern="0" dirty="0">
                <a:solidFill>
                  <a:srgbClr val="99CC00"/>
                </a:solidFill>
              </a:rPr>
              <a:t>Valid</a:t>
            </a:r>
            <a:endParaRPr lang="en-US" altLang="en-US" b="0" kern="0" dirty="0">
              <a:solidFill>
                <a:srgbClr val="99CC00"/>
              </a:solidFill>
            </a:endParaRPr>
          </a:p>
          <a:p>
            <a:r>
              <a:rPr lang="en-US" altLang="en-US" b="0" kern="0" dirty="0"/>
              <a:t>measures the quantity that is supposed to be measured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Reliable</a:t>
            </a:r>
          </a:p>
          <a:p>
            <a:r>
              <a:rPr lang="en-US" altLang="en-US" b="0" kern="0" dirty="0"/>
              <a:t>measures the quantity in consistent/reproducible manner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Unbiased</a:t>
            </a:r>
          </a:p>
          <a:p>
            <a:r>
              <a:rPr lang="en-US" altLang="en-US" b="0" kern="0" dirty="0"/>
              <a:t>measures the quantity in a way that does not systematically</a:t>
            </a:r>
          </a:p>
          <a:p>
            <a:r>
              <a:rPr lang="en-US" altLang="en-US" b="0" kern="0" dirty="0"/>
              <a:t>under- or overestimate the true value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Discriminating</a:t>
            </a:r>
          </a:p>
          <a:p>
            <a:r>
              <a:rPr lang="en-US" altLang="en-US" b="0" kern="0" dirty="0"/>
              <a:t>can distinguish adequately between respondents for whom the</a:t>
            </a:r>
          </a:p>
          <a:p>
            <a:r>
              <a:rPr lang="en-US" altLang="en-US" b="0" kern="0" dirty="0"/>
              <a:t>underlying level of the quantity or concept is different</a:t>
            </a:r>
            <a:endParaRPr lang="en-US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0820513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60328</TotalTime>
  <Words>4344</Words>
  <Application>Microsoft Macintosh PowerPoint</Application>
  <PresentationFormat>On-screen Show (4:3)</PresentationFormat>
  <Paragraphs>1019</Paragraphs>
  <Slides>122</Slides>
  <Notes>11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1" baseType="lpstr">
      <vt:lpstr>ＭＳ Ｐゴシック</vt:lpstr>
      <vt:lpstr>Arial</vt:lpstr>
      <vt:lpstr>Courier</vt:lpstr>
      <vt:lpstr>Helvetica Neue Light</vt:lpstr>
      <vt:lpstr>Lucida Sans Unicode</vt:lpstr>
      <vt:lpstr>Segoe UI</vt:lpstr>
      <vt:lpstr>Verdana</vt:lpstr>
      <vt:lpstr>Wingdings</vt:lpstr>
      <vt:lpstr>Default Design</vt:lpstr>
      <vt:lpstr>PowerPoint Presentation</vt:lpstr>
      <vt:lpstr>Part 1</vt:lpstr>
      <vt:lpstr>let’s do an experiment!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first  look at the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let’s go  backward a little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end of part one</vt:lpstr>
      <vt:lpstr>PowerPoint Presentation</vt:lpstr>
      <vt:lpstr>Part 2</vt:lpstr>
      <vt:lpstr> let’s  complexify a little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ok we have learned quite a lot so far!</vt:lpstr>
      <vt:lpstr>PowerPoint Presentation</vt:lpstr>
      <vt:lpstr>let’s talk about dependent variables</vt:lpstr>
      <vt:lpstr>PowerPoint Presentation</vt:lpstr>
      <vt:lpstr>PowerPoint Presentation</vt:lpstr>
      <vt:lpstr>PowerPoint Presentation</vt:lpstr>
      <vt:lpstr>PowerPoint Presentation</vt:lpstr>
      <vt:lpstr>time and error as dependent variables …</vt:lpstr>
      <vt:lpstr>PowerPoint Presentation</vt:lpstr>
      <vt:lpstr>PowerPoint Presentation</vt:lpstr>
      <vt:lpstr>PowerPoint Presentation</vt:lpstr>
      <vt:lpstr>PowerPoint Presentation</vt:lpstr>
      <vt:lpstr>questionnaires as dependent variables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ok so there are many type of data and so what?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take away</vt:lpstr>
      <vt:lpstr>end    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1477</cp:revision>
  <cp:lastPrinted>2018-11-21T09:40:17Z</cp:lastPrinted>
  <dcterms:created xsi:type="dcterms:W3CDTF">2010-06-22T07:38:57Z</dcterms:created>
  <dcterms:modified xsi:type="dcterms:W3CDTF">2018-11-26T09:39:55Z</dcterms:modified>
</cp:coreProperties>
</file>