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61" r:id="rId3"/>
    <p:sldId id="306" r:id="rId4"/>
    <p:sldId id="279" r:id="rId5"/>
    <p:sldId id="316" r:id="rId6"/>
    <p:sldId id="315" r:id="rId7"/>
    <p:sldId id="257" r:id="rId8"/>
    <p:sldId id="313" r:id="rId9"/>
    <p:sldId id="314" r:id="rId10"/>
    <p:sldId id="259" r:id="rId11"/>
    <p:sldId id="329" r:id="rId12"/>
    <p:sldId id="293" r:id="rId13"/>
    <p:sldId id="324" r:id="rId14"/>
    <p:sldId id="294" r:id="rId15"/>
    <p:sldId id="325" r:id="rId16"/>
    <p:sldId id="300" r:id="rId17"/>
    <p:sldId id="317" r:id="rId18"/>
    <p:sldId id="262" r:id="rId19"/>
    <p:sldId id="304" r:id="rId20"/>
    <p:sldId id="323" r:id="rId21"/>
    <p:sldId id="265" r:id="rId22"/>
    <p:sldId id="318" r:id="rId23"/>
    <p:sldId id="281" r:id="rId24"/>
    <p:sldId id="305" r:id="rId25"/>
    <p:sldId id="301" r:id="rId26"/>
    <p:sldId id="319" r:id="rId27"/>
    <p:sldId id="282" r:id="rId28"/>
    <p:sldId id="302" r:id="rId29"/>
    <p:sldId id="320" r:id="rId30"/>
    <p:sldId id="277" r:id="rId31"/>
    <p:sldId id="272" r:id="rId32"/>
    <p:sldId id="295" r:id="rId33"/>
    <p:sldId id="273" r:id="rId34"/>
    <p:sldId id="296" r:id="rId35"/>
    <p:sldId id="321" r:id="rId36"/>
    <p:sldId id="284" r:id="rId37"/>
    <p:sldId id="289" r:id="rId38"/>
    <p:sldId id="290" r:id="rId39"/>
    <p:sldId id="330" r:id="rId40"/>
    <p:sldId id="292" r:id="rId41"/>
    <p:sldId id="327" r:id="rId42"/>
    <p:sldId id="285" r:id="rId43"/>
    <p:sldId id="298" r:id="rId44"/>
    <p:sldId id="322" r:id="rId45"/>
    <p:sldId id="331" r:id="rId46"/>
    <p:sldId id="297" r:id="rId47"/>
    <p:sldId id="328" r:id="rId48"/>
    <p:sldId id="303" r:id="rId49"/>
    <p:sldId id="326" r:id="rId50"/>
    <p:sldId id="274" r:id="rId51"/>
    <p:sldId id="29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65089" autoAdjust="0"/>
  </p:normalViewPr>
  <p:slideViewPr>
    <p:cSldViewPr snapToGrid="0" snapToObjects="1">
      <p:cViewPr varScale="1">
        <p:scale>
          <a:sx n="60" d="100"/>
          <a:sy n="60" d="100"/>
        </p:scale>
        <p:origin x="14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andara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andara Regular"/>
              </a:defRPr>
            </a:lvl1pPr>
          </a:lstStyle>
          <a:p>
            <a:fld id="{E00C7561-C938-5E43-873B-2E6E175F24D0}" type="datetimeFigureOut">
              <a:rPr lang="en-US" smtClean="0"/>
              <a:pPr/>
              <a:t>12/9/18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andara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andara Regular"/>
              </a:defRPr>
            </a:lvl1pPr>
          </a:lstStyle>
          <a:p>
            <a:fld id="{8A62B852-CC96-A045-8376-134EE2D60038}" type="slidenum">
              <a:rPr lang="en-US" smtClean="0"/>
              <a:pPr/>
              <a:t>‹#›</a:t>
            </a:fld>
            <a:endParaRPr lang="en-US" dirty="0"/>
          </a:p>
        </p:txBody>
      </p:sp>
    </p:spTree>
    <p:extLst>
      <p:ext uri="{BB962C8B-B14F-4D97-AF65-F5344CB8AC3E}">
        <p14:creationId xmlns:p14="http://schemas.microsoft.com/office/powerpoint/2010/main" val="138841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ndara Regular"/>
        <a:ea typeface="+mn-ea"/>
        <a:cs typeface="+mn-cs"/>
      </a:defRPr>
    </a:lvl1pPr>
    <a:lvl2pPr marL="457200" algn="l" defTabSz="914400" rtl="0" eaLnBrk="1" latinLnBrk="0" hangingPunct="1">
      <a:defRPr sz="1200" b="0" i="0" kern="1200">
        <a:solidFill>
          <a:schemeClr val="tx1"/>
        </a:solidFill>
        <a:latin typeface="Candara Regular"/>
        <a:ea typeface="+mn-ea"/>
        <a:cs typeface="+mn-cs"/>
      </a:defRPr>
    </a:lvl2pPr>
    <a:lvl3pPr marL="914400" algn="l" defTabSz="914400" rtl="0" eaLnBrk="1" latinLnBrk="0" hangingPunct="1">
      <a:defRPr sz="1200" b="0" i="0" kern="1200">
        <a:solidFill>
          <a:schemeClr val="tx1"/>
        </a:solidFill>
        <a:latin typeface="Candara Regular"/>
        <a:ea typeface="+mn-ea"/>
        <a:cs typeface="+mn-cs"/>
      </a:defRPr>
    </a:lvl3pPr>
    <a:lvl4pPr marL="1371600" algn="l" defTabSz="914400" rtl="0" eaLnBrk="1" latinLnBrk="0" hangingPunct="1">
      <a:defRPr sz="1200" b="0" i="0" kern="1200">
        <a:solidFill>
          <a:schemeClr val="tx1"/>
        </a:solidFill>
        <a:latin typeface="Candara Regular"/>
        <a:ea typeface="+mn-ea"/>
        <a:cs typeface="+mn-cs"/>
      </a:defRPr>
    </a:lvl4pPr>
    <a:lvl5pPr marL="1828800" algn="l" defTabSz="914400" rtl="0" eaLnBrk="1" latinLnBrk="0" hangingPunct="1">
      <a:defRPr sz="1200" b="0" i="0" kern="1200">
        <a:solidFill>
          <a:schemeClr val="tx1"/>
        </a:solidFill>
        <a:latin typeface="Candara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1</a:t>
            </a:fld>
            <a:endParaRPr lang="en-US" dirty="0"/>
          </a:p>
        </p:txBody>
      </p:sp>
    </p:spTree>
    <p:extLst>
      <p:ext uri="{BB962C8B-B14F-4D97-AF65-F5344CB8AC3E}">
        <p14:creationId xmlns:p14="http://schemas.microsoft.com/office/powerpoint/2010/main" val="2139186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11</a:t>
            </a:fld>
            <a:endParaRPr lang="en-US" dirty="0"/>
          </a:p>
        </p:txBody>
      </p:sp>
    </p:spTree>
    <p:extLst>
      <p:ext uri="{BB962C8B-B14F-4D97-AF65-F5344CB8AC3E}">
        <p14:creationId xmlns:p14="http://schemas.microsoft.com/office/powerpoint/2010/main" val="119452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12</a:t>
            </a:fld>
            <a:endParaRPr lang="en-US"/>
          </a:p>
        </p:txBody>
      </p:sp>
    </p:spTree>
    <p:extLst>
      <p:ext uri="{BB962C8B-B14F-4D97-AF65-F5344CB8AC3E}">
        <p14:creationId xmlns:p14="http://schemas.microsoft.com/office/powerpoint/2010/main" val="1729659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ea typeface="+mn-ea"/>
                <a:cs typeface="+mn-cs"/>
              </a:rPr>
              <a:t>In this example, there is really a difference in the population between recognition and recall, but you did not find a significant difference in your sample. Failing to reject a false null hypothesis is a Type II error.</a:t>
            </a: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13</a:t>
            </a:fld>
            <a:endParaRPr lang="en-US"/>
          </a:p>
        </p:txBody>
      </p:sp>
    </p:spTree>
    <p:extLst>
      <p:ext uri="{BB962C8B-B14F-4D97-AF65-F5344CB8AC3E}">
        <p14:creationId xmlns:p14="http://schemas.microsoft.com/office/powerpoint/2010/main" val="4192490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14</a:t>
            </a:fld>
            <a:endParaRPr lang="en-US"/>
          </a:p>
        </p:txBody>
      </p:sp>
    </p:spTree>
    <p:extLst>
      <p:ext uri="{BB962C8B-B14F-4D97-AF65-F5344CB8AC3E}">
        <p14:creationId xmlns:p14="http://schemas.microsoft.com/office/powerpoint/2010/main" val="4062146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ea typeface="+mn-ea"/>
                <a:cs typeface="+mn-cs"/>
              </a:rPr>
              <a:t>There is no difference in the population, but you found a difference in your sample. A Type I error occurs when a significance test results in the rejection of a true null hypothesis.</a:t>
            </a: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15</a:t>
            </a:fld>
            <a:endParaRPr lang="en-US"/>
          </a:p>
        </p:txBody>
      </p:sp>
    </p:spTree>
    <p:extLst>
      <p:ext uri="{BB962C8B-B14F-4D97-AF65-F5344CB8AC3E}">
        <p14:creationId xmlns:p14="http://schemas.microsoft.com/office/powerpoint/2010/main" val="1227030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16</a:t>
            </a:fld>
            <a:endParaRPr lang="en-US"/>
          </a:p>
        </p:txBody>
      </p:sp>
    </p:spTree>
    <p:extLst>
      <p:ext uri="{BB962C8B-B14F-4D97-AF65-F5344CB8AC3E}">
        <p14:creationId xmlns:p14="http://schemas.microsoft.com/office/powerpoint/2010/main" val="4031903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17</a:t>
            </a:fld>
            <a:endParaRPr lang="en-US"/>
          </a:p>
        </p:txBody>
      </p:sp>
    </p:spTree>
    <p:extLst>
      <p:ext uri="{BB962C8B-B14F-4D97-AF65-F5344CB8AC3E}">
        <p14:creationId xmlns:p14="http://schemas.microsoft.com/office/powerpoint/2010/main" val="1504892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18</a:t>
            </a:fld>
            <a:endParaRPr lang="en-US"/>
          </a:p>
        </p:txBody>
      </p:sp>
    </p:spTree>
    <p:extLst>
      <p:ext uri="{BB962C8B-B14F-4D97-AF65-F5344CB8AC3E}">
        <p14:creationId xmlns:p14="http://schemas.microsoft.com/office/powerpoint/2010/main" val="2076864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pPr/>
              <a:t>20</a:t>
            </a:fld>
            <a:endParaRPr lang="en-US" dirty="0"/>
          </a:p>
        </p:txBody>
      </p:sp>
    </p:spTree>
    <p:extLst>
      <p:ext uri="{BB962C8B-B14F-4D97-AF65-F5344CB8AC3E}">
        <p14:creationId xmlns:p14="http://schemas.microsoft.com/office/powerpoint/2010/main" val="1543043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54A18A-8F41-A645-B80D-02B79644D9AD}" type="slidenum">
              <a:rPr lang="en-US" smtClean="0"/>
              <a:t>22</a:t>
            </a:fld>
            <a:endParaRPr lang="en-US"/>
          </a:p>
        </p:txBody>
      </p:sp>
    </p:spTree>
    <p:extLst>
      <p:ext uri="{BB962C8B-B14F-4D97-AF65-F5344CB8AC3E}">
        <p14:creationId xmlns:p14="http://schemas.microsoft.com/office/powerpoint/2010/main" val="216161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a:t>
            </a:fld>
            <a:endParaRPr lang="en-US"/>
          </a:p>
        </p:txBody>
      </p:sp>
    </p:spTree>
    <p:extLst>
      <p:ext uri="{BB962C8B-B14F-4D97-AF65-F5344CB8AC3E}">
        <p14:creationId xmlns:p14="http://schemas.microsoft.com/office/powerpoint/2010/main" val="99221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p:txBody>
      </p:sp>
      <p:sp>
        <p:nvSpPr>
          <p:cNvPr id="4" name="Slide Number Placeholder 3"/>
          <p:cNvSpPr>
            <a:spLocks noGrp="1"/>
          </p:cNvSpPr>
          <p:nvPr>
            <p:ph type="sldNum" sz="quarter" idx="5"/>
          </p:nvPr>
        </p:nvSpPr>
        <p:spPr/>
        <p:txBody>
          <a:bodyPr/>
          <a:lstStyle/>
          <a:p>
            <a:fld id="{1154A18A-8F41-A645-B80D-02B79644D9AD}" type="slidenum">
              <a:rPr lang="en-US" smtClean="0"/>
              <a:t>23</a:t>
            </a:fld>
            <a:endParaRPr lang="en-US"/>
          </a:p>
        </p:txBody>
      </p:sp>
    </p:spTree>
    <p:extLst>
      <p:ext uri="{BB962C8B-B14F-4D97-AF65-F5344CB8AC3E}">
        <p14:creationId xmlns:p14="http://schemas.microsoft.com/office/powerpoint/2010/main" val="4012252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p:txBody>
      </p:sp>
      <p:sp>
        <p:nvSpPr>
          <p:cNvPr id="4" name="Slide Number Placeholder 3"/>
          <p:cNvSpPr>
            <a:spLocks noGrp="1"/>
          </p:cNvSpPr>
          <p:nvPr>
            <p:ph type="sldNum" sz="quarter" idx="5"/>
          </p:nvPr>
        </p:nvSpPr>
        <p:spPr/>
        <p:txBody>
          <a:bodyPr/>
          <a:lstStyle/>
          <a:p>
            <a:fld id="{1154A18A-8F41-A645-B80D-02B79644D9AD}" type="slidenum">
              <a:rPr lang="en-US" smtClean="0"/>
              <a:t>24</a:t>
            </a:fld>
            <a:endParaRPr lang="en-US"/>
          </a:p>
        </p:txBody>
      </p:sp>
    </p:spTree>
    <p:extLst>
      <p:ext uri="{BB962C8B-B14F-4D97-AF65-F5344CB8AC3E}">
        <p14:creationId xmlns:p14="http://schemas.microsoft.com/office/powerpoint/2010/main" val="3720102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25</a:t>
            </a:fld>
            <a:endParaRPr lang="en-US"/>
          </a:p>
        </p:txBody>
      </p:sp>
    </p:spTree>
    <p:extLst>
      <p:ext uri="{BB962C8B-B14F-4D97-AF65-F5344CB8AC3E}">
        <p14:creationId xmlns:p14="http://schemas.microsoft.com/office/powerpoint/2010/main" val="680457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26</a:t>
            </a:fld>
            <a:endParaRPr lang="en-US"/>
          </a:p>
        </p:txBody>
      </p:sp>
    </p:spTree>
    <p:extLst>
      <p:ext uri="{BB962C8B-B14F-4D97-AF65-F5344CB8AC3E}">
        <p14:creationId xmlns:p14="http://schemas.microsoft.com/office/powerpoint/2010/main" val="2019368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27</a:t>
            </a:fld>
            <a:endParaRPr lang="en-US"/>
          </a:p>
        </p:txBody>
      </p:sp>
    </p:spTree>
    <p:extLst>
      <p:ext uri="{BB962C8B-B14F-4D97-AF65-F5344CB8AC3E}">
        <p14:creationId xmlns:p14="http://schemas.microsoft.com/office/powerpoint/2010/main" val="1218604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28</a:t>
            </a:fld>
            <a:endParaRPr lang="en-US"/>
          </a:p>
        </p:txBody>
      </p:sp>
    </p:spTree>
    <p:extLst>
      <p:ext uri="{BB962C8B-B14F-4D97-AF65-F5344CB8AC3E}">
        <p14:creationId xmlns:p14="http://schemas.microsoft.com/office/powerpoint/2010/main" val="3502611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29</a:t>
            </a:fld>
            <a:endParaRPr lang="en-US"/>
          </a:p>
        </p:txBody>
      </p:sp>
    </p:spTree>
    <p:extLst>
      <p:ext uri="{BB962C8B-B14F-4D97-AF65-F5344CB8AC3E}">
        <p14:creationId xmlns:p14="http://schemas.microsoft.com/office/powerpoint/2010/main" val="4168204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30</a:t>
            </a:fld>
            <a:endParaRPr lang="en-US"/>
          </a:p>
        </p:txBody>
      </p:sp>
    </p:spTree>
    <p:extLst>
      <p:ext uri="{BB962C8B-B14F-4D97-AF65-F5344CB8AC3E}">
        <p14:creationId xmlns:p14="http://schemas.microsoft.com/office/powerpoint/2010/main" val="171028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p:txBody>
      </p:sp>
      <p:sp>
        <p:nvSpPr>
          <p:cNvPr id="4" name="Slide Number Placeholder 3"/>
          <p:cNvSpPr>
            <a:spLocks noGrp="1"/>
          </p:cNvSpPr>
          <p:nvPr>
            <p:ph type="sldNum" sz="quarter" idx="5"/>
          </p:nvPr>
        </p:nvSpPr>
        <p:spPr/>
        <p:txBody>
          <a:bodyPr/>
          <a:lstStyle/>
          <a:p>
            <a:fld id="{1154A18A-8F41-A645-B80D-02B79644D9AD}" type="slidenum">
              <a:rPr lang="en-US" smtClean="0"/>
              <a:t>31</a:t>
            </a:fld>
            <a:endParaRPr lang="en-US"/>
          </a:p>
        </p:txBody>
      </p:sp>
    </p:spTree>
    <p:extLst>
      <p:ext uri="{BB962C8B-B14F-4D97-AF65-F5344CB8AC3E}">
        <p14:creationId xmlns:p14="http://schemas.microsoft.com/office/powerpoint/2010/main" val="2329657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effect size can be adjusted by the researcher in terms of whether a small, medium or large effect size is expected. </a:t>
            </a:r>
          </a:p>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32</a:t>
            </a:fld>
            <a:endParaRPr lang="en-US"/>
          </a:p>
        </p:txBody>
      </p:sp>
    </p:spTree>
    <p:extLst>
      <p:ext uri="{BB962C8B-B14F-4D97-AF65-F5344CB8AC3E}">
        <p14:creationId xmlns:p14="http://schemas.microsoft.com/office/powerpoint/2010/main" val="2883518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ea typeface="+mn-ea"/>
                <a:cs typeface="+mn-cs"/>
              </a:rPr>
              <a:t> </a:t>
            </a:r>
          </a:p>
          <a:p>
            <a:endParaRPr lang="en-GB" sz="12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u="none" kern="1200" dirty="0">
                <a:solidFill>
                  <a:schemeClr val="tx1"/>
                </a:solidFill>
                <a:effectLst/>
                <a:ea typeface="+mn-ea"/>
                <a:cs typeface="+mn-cs"/>
              </a:rPr>
              <a:t>Since Collecting research information from the whole population is not possible and it is time consuming and expensive. Thus, we need an appropriate sample size so that we can make inferences about the population based on that sample.</a:t>
            </a:r>
          </a:p>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a:t>
            </a:fld>
            <a:endParaRPr lang="en-US"/>
          </a:p>
        </p:txBody>
      </p:sp>
    </p:spTree>
    <p:extLst>
      <p:ext uri="{BB962C8B-B14F-4D97-AF65-F5344CB8AC3E}">
        <p14:creationId xmlns:p14="http://schemas.microsoft.com/office/powerpoint/2010/main" val="2058574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a:p>
            <a:r>
              <a:rPr lang="en-GB" sz="1200" kern="1200" dirty="0">
                <a:solidFill>
                  <a:schemeClr val="tx1"/>
                </a:solidFill>
                <a:effectLst/>
                <a:ea typeface="+mn-ea"/>
                <a:cs typeface="+mn-cs"/>
              </a:rPr>
              <a:t>Formula for t-tests: </a:t>
            </a:r>
            <a:r>
              <a:rPr lang="en-GB" sz="1200" kern="1200" dirty="0" err="1">
                <a:solidFill>
                  <a:schemeClr val="tx1"/>
                </a:solidFill>
                <a:effectLst/>
                <a:ea typeface="+mn-ea"/>
                <a:cs typeface="+mn-cs"/>
              </a:rPr>
              <a:t>cohen’s</a:t>
            </a:r>
            <a:r>
              <a:rPr lang="en-GB" sz="1200" kern="1200" dirty="0">
                <a:solidFill>
                  <a:schemeClr val="tx1"/>
                </a:solidFill>
                <a:effectLst/>
                <a:ea typeface="+mn-ea"/>
                <a:cs typeface="+mn-cs"/>
              </a:rPr>
              <a:t> d</a:t>
            </a:r>
          </a:p>
          <a:p>
            <a:endParaRPr lang="en-GB" sz="1200" kern="1200" dirty="0">
              <a:solidFill>
                <a:schemeClr val="tx1"/>
              </a:solidFill>
              <a:effectLst/>
              <a:ea typeface="+mn-ea"/>
              <a:cs typeface="+mn-cs"/>
            </a:endParaRPr>
          </a:p>
          <a:p>
            <a:r>
              <a:rPr lang="en-GB" sz="1200" b="1" i="0" kern="1200" dirty="0">
                <a:solidFill>
                  <a:schemeClr val="tx1"/>
                </a:solidFill>
                <a:effectLst/>
                <a:latin typeface="Candara Regular"/>
                <a:ea typeface="+mn-ea"/>
                <a:cs typeface="+mn-cs"/>
              </a:rPr>
              <a:t>Pooled Standard Deviation</a:t>
            </a:r>
            <a:r>
              <a:rPr lang="en-GB" sz="1200" b="0" i="0" kern="1200" dirty="0">
                <a:solidFill>
                  <a:schemeClr val="tx1"/>
                </a:solidFill>
                <a:effectLst/>
                <a:latin typeface="Candara Regular"/>
                <a:ea typeface="+mn-ea"/>
                <a:cs typeface="+mn-cs"/>
              </a:rPr>
              <a:t> is a weighted average of </a:t>
            </a:r>
            <a:r>
              <a:rPr lang="en-GB" sz="1200" b="1" i="0" kern="1200" dirty="0">
                <a:solidFill>
                  <a:schemeClr val="tx1"/>
                </a:solidFill>
                <a:effectLst/>
                <a:latin typeface="Candara Regular"/>
                <a:ea typeface="+mn-ea"/>
                <a:cs typeface="+mn-cs"/>
              </a:rPr>
              <a:t>standard deviations</a:t>
            </a:r>
            <a:r>
              <a:rPr lang="en-GB" sz="1200" b="0" i="0" kern="1200" dirty="0">
                <a:solidFill>
                  <a:schemeClr val="tx1"/>
                </a:solidFill>
                <a:effectLst/>
                <a:latin typeface="Candara Regular"/>
                <a:ea typeface="+mn-ea"/>
                <a:cs typeface="+mn-cs"/>
              </a:rPr>
              <a:t> for two or more groups. The weights depend on the sample size, more weight is given to larger samples</a:t>
            </a: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33</a:t>
            </a:fld>
            <a:endParaRPr lang="en-US"/>
          </a:p>
        </p:txBody>
      </p:sp>
    </p:spTree>
    <p:extLst>
      <p:ext uri="{BB962C8B-B14F-4D97-AF65-F5344CB8AC3E}">
        <p14:creationId xmlns:p14="http://schemas.microsoft.com/office/powerpoint/2010/main" val="4120544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35</a:t>
            </a:fld>
            <a:endParaRPr lang="en-US"/>
          </a:p>
        </p:txBody>
      </p:sp>
    </p:spTree>
    <p:extLst>
      <p:ext uri="{BB962C8B-B14F-4D97-AF65-F5344CB8AC3E}">
        <p14:creationId xmlns:p14="http://schemas.microsoft.com/office/powerpoint/2010/main" val="2239740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54A18A-8F41-A645-B80D-02B79644D9AD}" type="slidenum">
              <a:rPr lang="en-US" smtClean="0"/>
              <a:t>36</a:t>
            </a:fld>
            <a:endParaRPr lang="en-US"/>
          </a:p>
        </p:txBody>
      </p:sp>
    </p:spTree>
    <p:extLst>
      <p:ext uri="{BB962C8B-B14F-4D97-AF65-F5344CB8AC3E}">
        <p14:creationId xmlns:p14="http://schemas.microsoft.com/office/powerpoint/2010/main" val="1311894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p:txBody>
      </p:sp>
      <p:sp>
        <p:nvSpPr>
          <p:cNvPr id="4" name="Slide Number Placeholder 3"/>
          <p:cNvSpPr>
            <a:spLocks noGrp="1"/>
          </p:cNvSpPr>
          <p:nvPr>
            <p:ph type="sldNum" sz="quarter" idx="5"/>
          </p:nvPr>
        </p:nvSpPr>
        <p:spPr/>
        <p:txBody>
          <a:bodyPr/>
          <a:lstStyle/>
          <a:p>
            <a:fld id="{1154A18A-8F41-A645-B80D-02B79644D9AD}" type="slidenum">
              <a:rPr lang="en-US" smtClean="0"/>
              <a:t>37</a:t>
            </a:fld>
            <a:endParaRPr lang="en-US"/>
          </a:p>
        </p:txBody>
      </p:sp>
    </p:spTree>
    <p:extLst>
      <p:ext uri="{BB962C8B-B14F-4D97-AF65-F5344CB8AC3E}">
        <p14:creationId xmlns:p14="http://schemas.microsoft.com/office/powerpoint/2010/main" val="2051550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38</a:t>
            </a:fld>
            <a:endParaRPr lang="en-US"/>
          </a:p>
        </p:txBody>
      </p:sp>
    </p:spTree>
    <p:extLst>
      <p:ext uri="{BB962C8B-B14F-4D97-AF65-F5344CB8AC3E}">
        <p14:creationId xmlns:p14="http://schemas.microsoft.com/office/powerpoint/2010/main" val="2472766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39</a:t>
            </a:fld>
            <a:endParaRPr lang="en-US"/>
          </a:p>
        </p:txBody>
      </p:sp>
    </p:spTree>
    <p:extLst>
      <p:ext uri="{BB962C8B-B14F-4D97-AF65-F5344CB8AC3E}">
        <p14:creationId xmlns:p14="http://schemas.microsoft.com/office/powerpoint/2010/main" val="2930255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algn="l" defTabSz="914400" rtl="0" eaLnBrk="1" latinLnBrk="0" hangingPunct="1"/>
                <a:endParaRPr lang="en-US" dirty="0"/>
              </a:p>
            </p:txBody>
          </p:sp>
        </mc:Choice>
        <mc:Fallback xmlns="">
          <p:sp>
            <p:nvSpPr>
              <p:cNvPr id="3" name="Notes Placeholder 2"/>
              <p:cNvSpPr>
                <a:spLocks noGrp="1"/>
              </p:cNvSpPr>
              <p:nvPr>
                <p:ph type="body" idx="1"/>
              </p:nvPr>
            </p:nvSpPr>
            <p:spPr/>
            <p:txBody>
              <a:bodyPr/>
              <a:lstStyle/>
              <a:p>
                <a:pPr marL="0" algn="l" defTabSz="914400" rtl="0" eaLnBrk="1" latinLnBrk="0" hangingPunct="1"/>
                <a:r>
                  <a:rPr lang="el-GR" i="0">
                    <a:ea typeface="Cambria Math" panose="02040503050406030204" pitchFamily="18" charset="0"/>
                  </a:rPr>
                  <a:t>𝛿</a:t>
                </a:r>
                <a:r>
                  <a:rPr lang="en-GB" i="0">
                    <a:ea typeface="Cambria Math" panose="02040503050406030204" pitchFamily="18" charset="0"/>
                  </a:rPr>
                  <a:t>^2=𝑑𝑒𝑙𝑡𝑎=𝑑𝑖𝑓𝑓𝑒𝑟𝑒𝑛𝑐𝑒 </a:t>
                </a:r>
                <a:endParaRPr lang="en-US" dirty="0"/>
              </a:p>
            </p:txBody>
          </p:sp>
        </mc:Fallback>
      </mc:AlternateContent>
      <p:sp>
        <p:nvSpPr>
          <p:cNvPr id="4" name="Slide Number Placeholder 3"/>
          <p:cNvSpPr>
            <a:spLocks noGrp="1"/>
          </p:cNvSpPr>
          <p:nvPr>
            <p:ph type="sldNum" sz="quarter" idx="5"/>
          </p:nvPr>
        </p:nvSpPr>
        <p:spPr/>
        <p:txBody>
          <a:bodyPr/>
          <a:lstStyle/>
          <a:p>
            <a:fld id="{1154A18A-8F41-A645-B80D-02B79644D9AD}" type="slidenum">
              <a:rPr lang="en-US" smtClean="0"/>
              <a:t>40</a:t>
            </a:fld>
            <a:endParaRPr lang="en-US"/>
          </a:p>
        </p:txBody>
      </p:sp>
    </p:spTree>
    <p:extLst>
      <p:ext uri="{BB962C8B-B14F-4D97-AF65-F5344CB8AC3E}">
        <p14:creationId xmlns:p14="http://schemas.microsoft.com/office/powerpoint/2010/main" val="364994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Times New Roman" panose="02020603050405020304" pitchFamily="18" charset="0"/>
              </a:rPr>
              <a:t>The alert reader has, by now, noticed a discrepancy: when we manually calculated the desired sample size. Why? The simple answer is that R is not using the above formula. </a:t>
            </a:r>
            <a:r>
              <a:rPr lang="en-GB" b="0" i="0" dirty="0" err="1">
                <a:solidFill>
                  <a:srgbClr val="000000"/>
                </a:solidFill>
                <a:effectLst/>
                <a:latin typeface="Times New Roman" panose="02020603050405020304" pitchFamily="18" charset="0"/>
              </a:rPr>
              <a:t>pwr.t.test</a:t>
            </a:r>
            <a:r>
              <a:rPr lang="en-GB" b="0" i="0" dirty="0">
                <a:solidFill>
                  <a:srgbClr val="000000"/>
                </a:solidFill>
                <a:effectLst/>
                <a:latin typeface="Times New Roman" panose="02020603050405020304" pitchFamily="18" charset="0"/>
              </a:rPr>
              <a:t> in R uses the </a:t>
            </a:r>
            <a:r>
              <a:rPr lang="en-GB" dirty="0" err="1"/>
              <a:t>uniroot</a:t>
            </a:r>
            <a:r>
              <a:rPr lang="en-GB" dirty="0"/>
              <a:t>()</a:t>
            </a:r>
            <a:r>
              <a:rPr lang="en-GB" b="0" i="0" dirty="0">
                <a:solidFill>
                  <a:srgbClr val="000000"/>
                </a:solidFill>
                <a:effectLst/>
                <a:latin typeface="Times New Roman" panose="02020603050405020304" pitchFamily="18" charset="0"/>
              </a:rPr>
              <a:t> function to calculate n.</a:t>
            </a:r>
          </a:p>
          <a:p>
            <a:endParaRPr lang="en-GB" b="0" i="0" dirty="0">
              <a:solidFill>
                <a:srgbClr val="000000"/>
              </a:solidFill>
              <a:effectLst/>
              <a:latin typeface="Times New Roman" panose="02020603050405020304" pitchFamily="18" charset="0"/>
            </a:endParaRPr>
          </a:p>
          <a:p>
            <a:r>
              <a:rPr lang="en-GB" b="0" i="0" dirty="0">
                <a:solidFill>
                  <a:srgbClr val="000000"/>
                </a:solidFill>
                <a:effectLst/>
                <a:latin typeface="Times New Roman" panose="02020603050405020304" pitchFamily="18" charset="0"/>
              </a:rPr>
              <a:t>D=5/20=.25</a:t>
            </a:r>
            <a:endParaRPr lang="en-GB"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41</a:t>
            </a:fld>
            <a:endParaRPr lang="en-US" dirty="0"/>
          </a:p>
        </p:txBody>
      </p:sp>
    </p:spTree>
    <p:extLst>
      <p:ext uri="{BB962C8B-B14F-4D97-AF65-F5344CB8AC3E}">
        <p14:creationId xmlns:p14="http://schemas.microsoft.com/office/powerpoint/2010/main" val="2825239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42</a:t>
            </a:fld>
            <a:endParaRPr lang="en-US"/>
          </a:p>
        </p:txBody>
      </p:sp>
    </p:spTree>
    <p:extLst>
      <p:ext uri="{BB962C8B-B14F-4D97-AF65-F5344CB8AC3E}">
        <p14:creationId xmlns:p14="http://schemas.microsoft.com/office/powerpoint/2010/main" val="17729079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43</a:t>
            </a:fld>
            <a:endParaRPr lang="en-US"/>
          </a:p>
        </p:txBody>
      </p:sp>
    </p:spTree>
    <p:extLst>
      <p:ext uri="{BB962C8B-B14F-4D97-AF65-F5344CB8AC3E}">
        <p14:creationId xmlns:p14="http://schemas.microsoft.com/office/powerpoint/2010/main" val="51549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GB" dirty="0"/>
              <a:t>Factors such as time, cost, and how many subjects are actually available are constraints that often have to be taken account of when designing a study, but these should not dictate the sample size — there is no point in carrying out a study that is too small, only to come up with results that are inconclusive, since you will then need to carry out another study to confirm or refute your initial results</a:t>
            </a: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4</a:t>
            </a:fld>
            <a:endParaRPr lang="en-US"/>
          </a:p>
        </p:txBody>
      </p:sp>
    </p:spTree>
    <p:extLst>
      <p:ext uri="{BB962C8B-B14F-4D97-AF65-F5344CB8AC3E}">
        <p14:creationId xmlns:p14="http://schemas.microsoft.com/office/powerpoint/2010/main" val="1584654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46</a:t>
            </a:fld>
            <a:endParaRPr lang="en-US"/>
          </a:p>
        </p:txBody>
      </p:sp>
    </p:spTree>
    <p:extLst>
      <p:ext uri="{BB962C8B-B14F-4D97-AF65-F5344CB8AC3E}">
        <p14:creationId xmlns:p14="http://schemas.microsoft.com/office/powerpoint/2010/main" val="3029729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ES.h</a:t>
            </a:r>
            <a:r>
              <a:rPr lang="en-GB" dirty="0"/>
              <a:t> to c</a:t>
            </a:r>
            <a:r>
              <a:rPr lang="en-GB" dirty="0">
                <a:effectLst/>
              </a:rPr>
              <a:t>ompute effect size h for two proportions</a:t>
            </a:r>
          </a:p>
          <a:p>
            <a:r>
              <a:rPr lang="en-GB" dirty="0">
                <a:effectLst/>
              </a:rPr>
              <a:t>Pwr.2p.test </a:t>
            </a:r>
            <a:r>
              <a:rPr lang="en-GB" dirty="0">
                <a:effectLst/>
                <a:sym typeface="Wingdings" panose="05000000000000000000" pitchFamily="2" charset="2"/>
              </a:rPr>
              <a:t> for two proportions </a:t>
            </a:r>
            <a:endParaRPr lang="en-GB"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47</a:t>
            </a:fld>
            <a:endParaRPr lang="en-US" dirty="0"/>
          </a:p>
        </p:txBody>
      </p:sp>
    </p:spTree>
    <p:extLst>
      <p:ext uri="{BB962C8B-B14F-4D97-AF65-F5344CB8AC3E}">
        <p14:creationId xmlns:p14="http://schemas.microsoft.com/office/powerpoint/2010/main" val="5680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5</a:t>
            </a:fld>
            <a:endParaRPr lang="en-US"/>
          </a:p>
        </p:txBody>
      </p:sp>
    </p:spTree>
    <p:extLst>
      <p:ext uri="{BB962C8B-B14F-4D97-AF65-F5344CB8AC3E}">
        <p14:creationId xmlns:p14="http://schemas.microsoft.com/office/powerpoint/2010/main" val="1428272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6</a:t>
            </a:fld>
            <a:endParaRPr lang="en-US"/>
          </a:p>
        </p:txBody>
      </p:sp>
    </p:spTree>
    <p:extLst>
      <p:ext uri="{BB962C8B-B14F-4D97-AF65-F5344CB8AC3E}">
        <p14:creationId xmlns:p14="http://schemas.microsoft.com/office/powerpoint/2010/main" val="409328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7</a:t>
            </a:fld>
            <a:endParaRPr lang="en-US"/>
          </a:p>
        </p:txBody>
      </p:sp>
    </p:spTree>
    <p:extLst>
      <p:ext uri="{BB962C8B-B14F-4D97-AF65-F5344CB8AC3E}">
        <p14:creationId xmlns:p14="http://schemas.microsoft.com/office/powerpoint/2010/main" val="428493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type 1 error is also known as p value which is the “level of significance” we set prior to starting a study. For example, a </a:t>
            </a:r>
            <a:r>
              <a:rPr lang="en-GB" sz="1200" i="1" dirty="0"/>
              <a:t>p value of </a:t>
            </a:r>
            <a:r>
              <a:rPr lang="en-GB" sz="1200" dirty="0"/>
              <a:t>0.05 as significant means that we are ready to accept that the probability that the result is observed due to chance (and NOT due to our intervention) is 5% (5 out of 100 times) when actually no difference exists.</a:t>
            </a:r>
            <a:endParaRPr lang="en-US" sz="1200" dirty="0"/>
          </a:p>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8</a:t>
            </a:fld>
            <a:endParaRPr lang="en-US"/>
          </a:p>
        </p:txBody>
      </p:sp>
    </p:spTree>
    <p:extLst>
      <p:ext uri="{BB962C8B-B14F-4D97-AF65-F5344CB8AC3E}">
        <p14:creationId xmlns:p14="http://schemas.microsoft.com/office/powerpoint/2010/main" val="27925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9</a:t>
            </a:fld>
            <a:endParaRPr lang="en-US" dirty="0"/>
          </a:p>
        </p:txBody>
      </p:sp>
    </p:spTree>
    <p:extLst>
      <p:ext uri="{BB962C8B-B14F-4D97-AF65-F5344CB8AC3E}">
        <p14:creationId xmlns:p14="http://schemas.microsoft.com/office/powerpoint/2010/main" val="38715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E072-F488-F64D-BDB5-7F06DF94BC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A56B50-2F2A-054E-B562-FCC11FA99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3EE68-BEE3-1E41-BBEA-7A9FB97BBFEA}"/>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5" name="Footer Placeholder 4">
            <a:extLst>
              <a:ext uri="{FF2B5EF4-FFF2-40B4-BE49-F238E27FC236}">
                <a16:creationId xmlns:a16="http://schemas.microsoft.com/office/drawing/2014/main" id="{0962F2D4-61EE-2641-A77A-4A37856DC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1D4C3-13BD-8F49-9B6B-0617D9E0F11C}"/>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100345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071F-9E73-8246-B0D4-285AC2AC4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C4271-8F3B-2048-A495-43DE9A8F1E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BC62F-839B-9D49-BCAC-0A469ED42871}"/>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5" name="Footer Placeholder 4">
            <a:extLst>
              <a:ext uri="{FF2B5EF4-FFF2-40B4-BE49-F238E27FC236}">
                <a16:creationId xmlns:a16="http://schemas.microsoft.com/office/drawing/2014/main" id="{2EA2F872-1A9F-0E4F-A383-05E9F4BE1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31905-20E6-9242-A6A7-8A7E17901D62}"/>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250440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5234EC-E573-AC45-BFCC-94019A200B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13B556-FDA5-4045-A97F-957B4DC7F8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E7964-11EC-EE48-9BE7-9EDE03F6637F}"/>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5" name="Footer Placeholder 4">
            <a:extLst>
              <a:ext uri="{FF2B5EF4-FFF2-40B4-BE49-F238E27FC236}">
                <a16:creationId xmlns:a16="http://schemas.microsoft.com/office/drawing/2014/main" id="{F3ADF236-9C21-5042-9460-4BE5B7BFC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4FE66-A387-E548-BD72-A87BAF825D4E}"/>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373283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CEF0-192E-2F4C-B1D4-BEEA27E5A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D0939-D133-1B40-B2F2-3F7D101DFE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0BEC0-8034-AE41-B075-3373DBC88A14}"/>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5" name="Footer Placeholder 4">
            <a:extLst>
              <a:ext uri="{FF2B5EF4-FFF2-40B4-BE49-F238E27FC236}">
                <a16:creationId xmlns:a16="http://schemas.microsoft.com/office/drawing/2014/main" id="{6EC86FB7-C9F1-C049-8827-A2BDE5E4E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371A9-23F5-4948-A42A-9B2F93CACF8F}"/>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91739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A0DC-117C-A94F-8160-925A6148B3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F5118A-7A76-A845-B8F4-F0C60C196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81E649-7316-9640-9E31-84C31A5FC719}"/>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5" name="Footer Placeholder 4">
            <a:extLst>
              <a:ext uri="{FF2B5EF4-FFF2-40B4-BE49-F238E27FC236}">
                <a16:creationId xmlns:a16="http://schemas.microsoft.com/office/drawing/2014/main" id="{62BD4D56-AFBA-B246-8E0D-61574199F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F5034-B849-0D40-BE09-2FD2CBB8548B}"/>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281010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5F4A-1CB2-724D-A5DF-5EE967F2F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72FF75-DBAA-874C-85DD-2A5744806B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F1978A-7A4B-C845-955E-67DB3954D4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3CB27F-C130-1242-B04C-B74F94E1540B}"/>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6" name="Footer Placeholder 5">
            <a:extLst>
              <a:ext uri="{FF2B5EF4-FFF2-40B4-BE49-F238E27FC236}">
                <a16:creationId xmlns:a16="http://schemas.microsoft.com/office/drawing/2014/main" id="{D1927242-64FC-A247-945E-C7C061CA7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ADF41-3E1F-9E41-BCC6-5C98898E87E4}"/>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292544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5943-7C24-004B-B4ED-50EAC97C8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70DB30-2119-D444-9ADD-109B9C1F8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57E543-630E-4D4D-B623-9DBA7AC7B8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F52596-10C6-3242-B2EC-886A03264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947C95-5D84-D840-A9F9-8F6181045F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7FB745-A073-3A46-B211-2783C5A9F989}"/>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8" name="Footer Placeholder 7">
            <a:extLst>
              <a:ext uri="{FF2B5EF4-FFF2-40B4-BE49-F238E27FC236}">
                <a16:creationId xmlns:a16="http://schemas.microsoft.com/office/drawing/2014/main" id="{C6B8E8B4-ABE9-2449-AE5B-A87409EC51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80E346-F89E-1141-A8FC-0CDA5E9B20C5}"/>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231046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03DD-1E83-CA4D-8362-48D589EA6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7CB55D-4AD1-A940-AC3C-A0C0F7E13820}"/>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4" name="Footer Placeholder 3">
            <a:extLst>
              <a:ext uri="{FF2B5EF4-FFF2-40B4-BE49-F238E27FC236}">
                <a16:creationId xmlns:a16="http://schemas.microsoft.com/office/drawing/2014/main" id="{BBC41298-BE0C-D642-B17B-C822DDB18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9677C8-7A52-1047-8FB5-DF316D629EEF}"/>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31512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02A01-6298-7C42-8342-B9F7B00C9579}"/>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3" name="Footer Placeholder 2">
            <a:extLst>
              <a:ext uri="{FF2B5EF4-FFF2-40B4-BE49-F238E27FC236}">
                <a16:creationId xmlns:a16="http://schemas.microsoft.com/office/drawing/2014/main" id="{0D79EE3E-4609-9847-9E40-8C2DFC0D3C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B02AE1-0CA3-8346-BB4B-892FD0FC2270}"/>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398876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C155-CAC2-1E40-887A-AFD0964FB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797194-BB7D-864A-8A8E-870892335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07BA37-E79E-2047-BEBA-B9CD77EA1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C783F5-6DF1-CB45-9E08-6317EEC380D9}"/>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6" name="Footer Placeholder 5">
            <a:extLst>
              <a:ext uri="{FF2B5EF4-FFF2-40B4-BE49-F238E27FC236}">
                <a16:creationId xmlns:a16="http://schemas.microsoft.com/office/drawing/2014/main" id="{E47DFDC0-3EBF-E049-8A36-8D9DD7E55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02C95-2DFD-604C-A738-367D3C2000CB}"/>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401534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AE10-1821-9B44-AE4F-EB463750D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182A14-77F9-DC43-AC89-BC2A0A88B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23873-FB67-8243-A265-FDA102146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C36A73-C70A-3F41-902C-5A77A934E8DC}"/>
              </a:ext>
            </a:extLst>
          </p:cNvPr>
          <p:cNvSpPr>
            <a:spLocks noGrp="1"/>
          </p:cNvSpPr>
          <p:nvPr>
            <p:ph type="dt" sz="half" idx="10"/>
          </p:nvPr>
        </p:nvSpPr>
        <p:spPr/>
        <p:txBody>
          <a:bodyPr/>
          <a:lstStyle/>
          <a:p>
            <a:fld id="{1A51D2EF-053C-A343-A295-7973126C4A42}" type="datetimeFigureOut">
              <a:rPr lang="en-US" smtClean="0"/>
              <a:t>12/9/18</a:t>
            </a:fld>
            <a:endParaRPr lang="en-US"/>
          </a:p>
        </p:txBody>
      </p:sp>
      <p:sp>
        <p:nvSpPr>
          <p:cNvPr id="6" name="Footer Placeholder 5">
            <a:extLst>
              <a:ext uri="{FF2B5EF4-FFF2-40B4-BE49-F238E27FC236}">
                <a16:creationId xmlns:a16="http://schemas.microsoft.com/office/drawing/2014/main" id="{89071466-A8E0-3D49-AE65-86737582F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50CC5-75A0-AF4B-A236-BF5F3D48B3EC}"/>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197720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ECD60C-E0E1-C344-92EA-1E58DF803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EF441BD-A568-2042-9825-97C285B7A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183BCA-1D0A-AB43-A2CD-75C163A67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Candara Regular"/>
              </a:defRPr>
            </a:lvl1pPr>
          </a:lstStyle>
          <a:p>
            <a:fld id="{1A51D2EF-053C-A343-A295-7973126C4A42}" type="datetimeFigureOut">
              <a:rPr lang="en-US" smtClean="0"/>
              <a:pPr/>
              <a:t>12/9/18</a:t>
            </a:fld>
            <a:endParaRPr lang="en-US" dirty="0"/>
          </a:p>
        </p:txBody>
      </p:sp>
      <p:sp>
        <p:nvSpPr>
          <p:cNvPr id="5" name="Footer Placeholder 4">
            <a:extLst>
              <a:ext uri="{FF2B5EF4-FFF2-40B4-BE49-F238E27FC236}">
                <a16:creationId xmlns:a16="http://schemas.microsoft.com/office/drawing/2014/main" id="{3FD56DCB-9C0D-354A-B4B0-C80A16B4F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Candara Regular"/>
              </a:defRPr>
            </a:lvl1pPr>
          </a:lstStyle>
          <a:p>
            <a:endParaRPr lang="en-US" dirty="0"/>
          </a:p>
        </p:txBody>
      </p:sp>
      <p:sp>
        <p:nvSpPr>
          <p:cNvPr id="6" name="Slide Number Placeholder 5">
            <a:extLst>
              <a:ext uri="{FF2B5EF4-FFF2-40B4-BE49-F238E27FC236}">
                <a16:creationId xmlns:a16="http://schemas.microsoft.com/office/drawing/2014/main" id="{EC67BC8A-F3C5-4A48-812C-E5217E2F6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Candara Regular"/>
              </a:defRPr>
            </a:lvl1pPr>
          </a:lstStyle>
          <a:p>
            <a:fld id="{D724AAE2-36B0-824A-A40C-79EFEB2C0D80}" type="slidenum">
              <a:rPr lang="en-US" smtClean="0"/>
              <a:pPr/>
              <a:t>‹#›</a:t>
            </a:fld>
            <a:endParaRPr lang="en-US" dirty="0"/>
          </a:p>
        </p:txBody>
      </p:sp>
    </p:spTree>
    <p:extLst>
      <p:ext uri="{BB962C8B-B14F-4D97-AF65-F5344CB8AC3E}">
        <p14:creationId xmlns:p14="http://schemas.microsoft.com/office/powerpoint/2010/main" val="3013767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Candara Regular"/>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ndara Regular"/>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ndara Regular"/>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ndara Regular"/>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ndara Regular"/>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ndara Regula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ms10011/2018_1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C277-37BD-9A4A-BBE4-A656B521C262}"/>
              </a:ext>
            </a:extLst>
          </p:cNvPr>
          <p:cNvSpPr>
            <a:spLocks noGrp="1"/>
          </p:cNvSpPr>
          <p:nvPr>
            <p:ph type="ctrTitle"/>
          </p:nvPr>
        </p:nvSpPr>
        <p:spPr>
          <a:xfrm>
            <a:off x="3525079" y="2385391"/>
            <a:ext cx="5976730" cy="1402867"/>
          </a:xfrm>
        </p:spPr>
        <p:txBody>
          <a:bodyPr>
            <a:normAutofit/>
          </a:bodyPr>
          <a:lstStyle/>
          <a:p>
            <a:r>
              <a:rPr lang="en-US" sz="6600" b="1" dirty="0">
                <a:latin typeface="Candara" panose="020E0502030303020204" pitchFamily="34" charset="0"/>
              </a:rPr>
              <a:t>S</a:t>
            </a:r>
            <a:r>
              <a:rPr lang="en-US" sz="6600" dirty="0">
                <a:latin typeface="Candara" panose="020E0502030303020204" pitchFamily="34" charset="0"/>
              </a:rPr>
              <a:t>ample </a:t>
            </a:r>
            <a:r>
              <a:rPr lang="en-US" sz="6600" b="1" dirty="0">
                <a:latin typeface="Candara" panose="020E0502030303020204" pitchFamily="34" charset="0"/>
              </a:rPr>
              <a:t>S</a:t>
            </a:r>
            <a:r>
              <a:rPr lang="en-US" sz="6600" dirty="0">
                <a:latin typeface="Candara" panose="020E0502030303020204" pitchFamily="34" charset="0"/>
              </a:rPr>
              <a:t>ize </a:t>
            </a:r>
          </a:p>
        </p:txBody>
      </p:sp>
      <p:sp>
        <p:nvSpPr>
          <p:cNvPr id="3" name="Subtitle 2">
            <a:extLst>
              <a:ext uri="{FF2B5EF4-FFF2-40B4-BE49-F238E27FC236}">
                <a16:creationId xmlns:a16="http://schemas.microsoft.com/office/drawing/2014/main" id="{B233439F-1778-2E43-B78A-C11F0D135AA9}"/>
              </a:ext>
            </a:extLst>
          </p:cNvPr>
          <p:cNvSpPr>
            <a:spLocks noGrp="1"/>
          </p:cNvSpPr>
          <p:nvPr>
            <p:ph type="subTitle" idx="1"/>
          </p:nvPr>
        </p:nvSpPr>
        <p:spPr>
          <a:xfrm>
            <a:off x="8336522" y="5629836"/>
            <a:ext cx="4333461" cy="1228164"/>
          </a:xfrm>
        </p:spPr>
        <p:txBody>
          <a:bodyPr>
            <a:normAutofit fontScale="92500" lnSpcReduction="10000"/>
          </a:bodyPr>
          <a:lstStyle/>
          <a:p>
            <a:pPr algn="l"/>
            <a:r>
              <a:rPr lang="en-US" dirty="0">
                <a:latin typeface="Candara" panose="020E0502030303020204" pitchFamily="34" charset="0"/>
              </a:rPr>
              <a:t>COMS10011</a:t>
            </a:r>
          </a:p>
          <a:p>
            <a:pPr algn="l"/>
            <a:r>
              <a:rPr lang="en-US" dirty="0">
                <a:latin typeface="Candara" panose="020E0502030303020204" pitchFamily="34" charset="0"/>
              </a:rPr>
              <a:t>Luluah Albarrak</a:t>
            </a:r>
          </a:p>
          <a:p>
            <a:pPr algn="l"/>
            <a:r>
              <a:rPr lang="en-GB" dirty="0">
                <a:hlinkClick r:id="rId3"/>
              </a:rPr>
              <a:t>https://github.com/coms10011/</a:t>
            </a:r>
            <a:endParaRPr lang="en-US" dirty="0">
              <a:latin typeface="Candara" panose="020E0502030303020204" pitchFamily="34" charset="0"/>
            </a:endParaRPr>
          </a:p>
        </p:txBody>
      </p:sp>
      <p:sp>
        <p:nvSpPr>
          <p:cNvPr id="4" name="Title 1">
            <a:extLst>
              <a:ext uri="{FF2B5EF4-FFF2-40B4-BE49-F238E27FC236}">
                <a16:creationId xmlns:a16="http://schemas.microsoft.com/office/drawing/2014/main" id="{5A15A980-3CF6-CF45-ABE8-68BBF6C84E1E}"/>
              </a:ext>
            </a:extLst>
          </p:cNvPr>
          <p:cNvSpPr txBox="1">
            <a:spLocks/>
          </p:cNvSpPr>
          <p:nvPr/>
        </p:nvSpPr>
        <p:spPr>
          <a:xfrm>
            <a:off x="-1" y="-1086677"/>
            <a:ext cx="4691271" cy="59899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400" dirty="0">
                <a:latin typeface="Candara" panose="020E0502030303020204" pitchFamily="34" charset="0"/>
              </a:rPr>
              <a:t>18</a:t>
            </a:r>
          </a:p>
        </p:txBody>
      </p:sp>
      <p:sp>
        <p:nvSpPr>
          <p:cNvPr id="5" name="Title 1">
            <a:extLst>
              <a:ext uri="{FF2B5EF4-FFF2-40B4-BE49-F238E27FC236}">
                <a16:creationId xmlns:a16="http://schemas.microsoft.com/office/drawing/2014/main" id="{AB04F430-FCF9-1F44-97F0-83C86AACBC95}"/>
              </a:ext>
            </a:extLst>
          </p:cNvPr>
          <p:cNvSpPr txBox="1">
            <a:spLocks/>
          </p:cNvSpPr>
          <p:nvPr/>
        </p:nvSpPr>
        <p:spPr>
          <a:xfrm>
            <a:off x="5227985" y="2684324"/>
            <a:ext cx="5976730" cy="1402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atin typeface="Candara" panose="020E0502030303020204" pitchFamily="34" charset="0"/>
              </a:rPr>
              <a:t>Estimation, Type I &amp; II errors, power, effect size</a:t>
            </a:r>
          </a:p>
        </p:txBody>
      </p:sp>
      <p:sp>
        <p:nvSpPr>
          <p:cNvPr id="6" name="Rectangle 5">
            <a:extLst>
              <a:ext uri="{FF2B5EF4-FFF2-40B4-BE49-F238E27FC236}">
                <a16:creationId xmlns:a16="http://schemas.microsoft.com/office/drawing/2014/main" id="{0A387DBD-0823-954C-AA67-43311A8F436B}"/>
              </a:ext>
            </a:extLst>
          </p:cNvPr>
          <p:cNvSpPr/>
          <p:nvPr/>
        </p:nvSpPr>
        <p:spPr>
          <a:xfrm>
            <a:off x="0" y="4894730"/>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188749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A5AC-FE60-B049-B15C-C39EA537271D}"/>
              </a:ext>
            </a:extLst>
          </p:cNvPr>
          <p:cNvSpPr>
            <a:spLocks noGrp="1"/>
          </p:cNvSpPr>
          <p:nvPr>
            <p:ph type="title"/>
          </p:nvPr>
        </p:nvSpPr>
        <p:spPr/>
        <p:txBody>
          <a:bodyPr/>
          <a:lstStyle/>
          <a:p>
            <a:r>
              <a:rPr lang="en-US" b="1" dirty="0"/>
              <a:t>T</a:t>
            </a:r>
            <a:r>
              <a:rPr lang="en-US" dirty="0"/>
              <a:t>ype I &amp; </a:t>
            </a:r>
            <a:r>
              <a:rPr lang="en-US" b="1" dirty="0"/>
              <a:t>T</a:t>
            </a:r>
            <a:r>
              <a:rPr lang="en-US" dirty="0"/>
              <a:t>ype II </a:t>
            </a:r>
            <a:r>
              <a:rPr lang="en-US" b="1" dirty="0"/>
              <a:t>E</a:t>
            </a:r>
            <a:r>
              <a:rPr lang="en-US" dirty="0"/>
              <a:t>rrors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6BE39-EDC3-8846-A70A-BDBB5F1E2942}"/>
                  </a:ext>
                </a:extLst>
              </p:cNvPr>
              <p:cNvSpPr>
                <a:spLocks noGrp="1"/>
              </p:cNvSpPr>
              <p:nvPr>
                <p:ph idx="1"/>
              </p:nvPr>
            </p:nvSpPr>
            <p:spPr/>
            <p:txBody>
              <a:bodyPr/>
              <a:lstStyle/>
              <a:p>
                <a:pPr marL="0" indent="0" algn="ctr">
                  <a:buNone/>
                </a:pPr>
                <a:endParaRPr lang="en-US" dirty="0"/>
              </a:p>
              <a:p>
                <a:pPr marL="0" indent="0" algn="ctr">
                  <a:buNone/>
                </a:pPr>
                <a:r>
                  <a:rPr lang="en-US" dirty="0"/>
                  <a:t>We choose P(Type I Error) = </a:t>
                </a:r>
                <a14:m>
                  <m:oMath xmlns:m="http://schemas.openxmlformats.org/officeDocument/2006/math">
                    <m:r>
                      <a:rPr lang="en-US">
                        <a:latin typeface="Cambria Math" panose="02040503050406030204" pitchFamily="18" charset="0"/>
                        <a:ea typeface="Cambria Math" panose="02040503050406030204" pitchFamily="18" charset="0"/>
                      </a:rPr>
                      <m:t>𝛼</m:t>
                    </m:r>
                  </m:oMath>
                </a14:m>
                <a:r>
                  <a:rPr lang="en-US" dirty="0"/>
                  <a:t>  </a:t>
                </a:r>
                <a:br>
                  <a:rPr lang="en-US" dirty="0"/>
                </a:br>
                <a:r>
                  <a:rPr lang="en-US" dirty="0"/>
                  <a:t>Typically </a:t>
                </a:r>
                <a14:m>
                  <m:oMath xmlns:m="http://schemas.openxmlformats.org/officeDocument/2006/math">
                    <m:r>
                      <a:rPr lang="en-US">
                        <a:latin typeface="Cambria Math" panose="02040503050406030204" pitchFamily="18" charset="0"/>
                        <a:ea typeface="Cambria Math" panose="02040503050406030204" pitchFamily="18" charset="0"/>
                      </a:rPr>
                      <m:t>𝛼</m:t>
                    </m:r>
                  </m:oMath>
                </a14:m>
                <a:r>
                  <a:rPr lang="en-US" dirty="0"/>
                  <a:t> = .05   or  .01  or  .10 </a:t>
                </a:r>
                <a:br>
                  <a:rPr lang="en-US" dirty="0"/>
                </a:br>
                <a:endParaRPr lang="en-US" dirty="0"/>
              </a:p>
              <a:p>
                <a:pPr marL="0" indent="0" algn="ctr">
                  <a:buNone/>
                </a:pPr>
                <a:r>
                  <a:rPr lang="en-US" dirty="0"/>
                  <a:t>However we do NOT directly choose</a:t>
                </a:r>
                <a:br>
                  <a:rPr lang="en-US" dirty="0"/>
                </a:br>
                <a14:m>
                  <m:oMath xmlns:m="http://schemas.openxmlformats.org/officeDocument/2006/math">
                    <m:r>
                      <a:rPr lang="en-US">
                        <a:latin typeface="Cambria Math" panose="02040503050406030204" pitchFamily="18" charset="0"/>
                        <a:ea typeface="Cambria Math" panose="02040503050406030204" pitchFamily="18" charset="0"/>
                      </a:rPr>
                      <m:t>𝛽</m:t>
                    </m:r>
                  </m:oMath>
                </a14:m>
                <a:r>
                  <a:rPr lang="en-US" dirty="0"/>
                  <a:t> = P(Type II Error)</a:t>
                </a:r>
              </a:p>
              <a:p>
                <a:endParaRPr lang="en-US" dirty="0"/>
              </a:p>
            </p:txBody>
          </p:sp>
        </mc:Choice>
        <mc:Fallback xmlns="">
          <p:sp>
            <p:nvSpPr>
              <p:cNvPr id="3" name="Content Placeholder 2">
                <a:extLst>
                  <a:ext uri="{FF2B5EF4-FFF2-40B4-BE49-F238E27FC236}">
                    <a16:creationId xmlns:a16="http://schemas.microsoft.com/office/drawing/2014/main" id="{AD66BE39-EDC3-8846-A70A-BDBB5F1E294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452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BD2C85-EB70-4BE1-BE90-8E3B38605886}"/>
              </a:ext>
            </a:extLst>
          </p:cNvPr>
          <p:cNvPicPr>
            <a:picLocks noGrp="1" noChangeAspect="1"/>
          </p:cNvPicPr>
          <p:nvPr>
            <p:ph idx="1"/>
          </p:nvPr>
        </p:nvPicPr>
        <p:blipFill>
          <a:blip r:embed="rId3"/>
          <a:stretch>
            <a:fillRect/>
          </a:stretch>
        </p:blipFill>
        <p:spPr>
          <a:xfrm>
            <a:off x="2894944" y="1406524"/>
            <a:ext cx="6402111" cy="5195383"/>
          </a:xfrm>
        </p:spPr>
      </p:pic>
      <p:sp>
        <p:nvSpPr>
          <p:cNvPr id="4" name="Title 1">
            <a:extLst>
              <a:ext uri="{FF2B5EF4-FFF2-40B4-BE49-F238E27FC236}">
                <a16:creationId xmlns:a16="http://schemas.microsoft.com/office/drawing/2014/main" id="{8E83E834-15E2-4AB3-96DD-9065B097BC19}"/>
              </a:ext>
            </a:extLst>
          </p:cNvPr>
          <p:cNvSpPr>
            <a:spLocks noGrp="1"/>
          </p:cNvSpPr>
          <p:nvPr>
            <p:ph type="title"/>
          </p:nvPr>
        </p:nvSpPr>
        <p:spPr>
          <a:xfrm>
            <a:off x="838200" y="365125"/>
            <a:ext cx="10515600" cy="1325563"/>
          </a:xfrm>
        </p:spPr>
        <p:txBody>
          <a:bodyPr/>
          <a:lstStyle/>
          <a:p>
            <a:r>
              <a:rPr lang="en-US" b="1" dirty="0"/>
              <a:t>T</a:t>
            </a:r>
            <a:r>
              <a:rPr lang="en-US" dirty="0"/>
              <a:t>ype I &amp; </a:t>
            </a:r>
            <a:r>
              <a:rPr lang="en-US" b="1" dirty="0"/>
              <a:t>T</a:t>
            </a:r>
            <a:r>
              <a:rPr lang="en-US" dirty="0"/>
              <a:t>ype II </a:t>
            </a:r>
            <a:r>
              <a:rPr lang="en-US" b="1" dirty="0"/>
              <a:t>E</a:t>
            </a:r>
            <a:r>
              <a:rPr lang="en-US" dirty="0"/>
              <a:t>rrors</a:t>
            </a:r>
          </a:p>
        </p:txBody>
      </p:sp>
    </p:spTree>
    <p:extLst>
      <p:ext uri="{BB962C8B-B14F-4D97-AF65-F5344CB8AC3E}">
        <p14:creationId xmlns:p14="http://schemas.microsoft.com/office/powerpoint/2010/main" val="313026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FB46-0570-5D4C-975D-61FD92EB1FEF}"/>
              </a:ext>
            </a:extLst>
          </p:cNvPr>
          <p:cNvSpPr>
            <a:spLocks noGrp="1"/>
          </p:cNvSpPr>
          <p:nvPr>
            <p:ph type="title"/>
          </p:nvPr>
        </p:nvSpPr>
        <p:spPr/>
        <p:txBody>
          <a:bodyPr/>
          <a:lstStyle/>
          <a:p>
            <a:r>
              <a:rPr lang="en-US" b="1" dirty="0"/>
              <a:t>Q</a:t>
            </a:r>
            <a:r>
              <a:rPr lang="en-US" dirty="0"/>
              <a:t>uestion </a:t>
            </a:r>
          </a:p>
        </p:txBody>
      </p:sp>
      <p:sp>
        <p:nvSpPr>
          <p:cNvPr id="3" name="Content Placeholder 2">
            <a:extLst>
              <a:ext uri="{FF2B5EF4-FFF2-40B4-BE49-F238E27FC236}">
                <a16:creationId xmlns:a16="http://schemas.microsoft.com/office/drawing/2014/main" id="{A619AEDD-C8BB-4240-B020-57F6D608DBCF}"/>
              </a:ext>
            </a:extLst>
          </p:cNvPr>
          <p:cNvSpPr>
            <a:spLocks noGrp="1"/>
          </p:cNvSpPr>
          <p:nvPr>
            <p:ph idx="1"/>
          </p:nvPr>
        </p:nvSpPr>
        <p:spPr/>
        <p:txBody>
          <a:bodyPr/>
          <a:lstStyle/>
          <a:p>
            <a:pPr marL="0" indent="0" algn="ctr">
              <a:buNone/>
            </a:pPr>
            <a:r>
              <a:rPr lang="en-GB" dirty="0">
                <a:latin typeface="Candara" panose="020E0502030303020204" pitchFamily="34" charset="0"/>
              </a:rPr>
              <a:t>It has been shown many times that on a certain memory test, recognition is substantially better than recall. However, the probability value for the data from your sample was 0.12, so you were unable to reject the null hypothesis that recall and recognition produce the same results. What type of error did you make?</a:t>
            </a:r>
          </a:p>
          <a:p>
            <a:endParaRPr lang="en-GB" dirty="0">
              <a:latin typeface="Candara" panose="020E0502030303020204" pitchFamily="34" charset="0"/>
            </a:endParaRPr>
          </a:p>
          <a:p>
            <a:pPr marL="0" indent="0" algn="ctr">
              <a:buNone/>
            </a:pPr>
            <a:endParaRPr lang="en-GB" dirty="0">
              <a:latin typeface="Candara" panose="020E0502030303020204" pitchFamily="34" charset="0"/>
            </a:endParaRPr>
          </a:p>
          <a:p>
            <a:pPr marL="0" indent="0" algn="ctr">
              <a:buNone/>
            </a:pPr>
            <a:r>
              <a:rPr lang="en-GB" dirty="0">
                <a:latin typeface="Candara" panose="020E0502030303020204" pitchFamily="34" charset="0"/>
              </a:rPr>
              <a:t>Type I or Type II Error?</a:t>
            </a:r>
            <a:endParaRPr lang="en-US" dirty="0">
              <a:latin typeface="Candara" panose="020E0502030303020204" pitchFamily="34" charset="0"/>
            </a:endParaRPr>
          </a:p>
        </p:txBody>
      </p:sp>
    </p:spTree>
    <p:extLst>
      <p:ext uri="{BB962C8B-B14F-4D97-AF65-F5344CB8AC3E}">
        <p14:creationId xmlns:p14="http://schemas.microsoft.com/office/powerpoint/2010/main" val="161522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FB46-0570-5D4C-975D-61FD92EB1FEF}"/>
              </a:ext>
            </a:extLst>
          </p:cNvPr>
          <p:cNvSpPr>
            <a:spLocks noGrp="1"/>
          </p:cNvSpPr>
          <p:nvPr>
            <p:ph type="title"/>
          </p:nvPr>
        </p:nvSpPr>
        <p:spPr/>
        <p:txBody>
          <a:bodyPr/>
          <a:lstStyle/>
          <a:p>
            <a:r>
              <a:rPr lang="en-US" b="1" dirty="0"/>
              <a:t>Q</a:t>
            </a:r>
            <a:r>
              <a:rPr lang="en-US" dirty="0"/>
              <a:t>uestion </a:t>
            </a:r>
          </a:p>
        </p:txBody>
      </p:sp>
      <p:sp>
        <p:nvSpPr>
          <p:cNvPr id="3" name="Content Placeholder 2">
            <a:extLst>
              <a:ext uri="{FF2B5EF4-FFF2-40B4-BE49-F238E27FC236}">
                <a16:creationId xmlns:a16="http://schemas.microsoft.com/office/drawing/2014/main" id="{A619AEDD-C8BB-4240-B020-57F6D608DBCF}"/>
              </a:ext>
            </a:extLst>
          </p:cNvPr>
          <p:cNvSpPr>
            <a:spLocks noGrp="1"/>
          </p:cNvSpPr>
          <p:nvPr>
            <p:ph idx="1"/>
          </p:nvPr>
        </p:nvSpPr>
        <p:spPr/>
        <p:txBody>
          <a:bodyPr/>
          <a:lstStyle/>
          <a:p>
            <a:pPr marL="0" indent="0" algn="ctr">
              <a:buNone/>
            </a:pPr>
            <a:r>
              <a:rPr lang="en-GB" dirty="0">
                <a:latin typeface="Candara" panose="020E0502030303020204" pitchFamily="34" charset="0"/>
              </a:rPr>
              <a:t>It has been shown many times that on a certain memory test, recognition is substantially better than recall. However, the probability value for the data from your sample was 0.12, so you were unable to reject the null hypothesis that recall and recognition produce the same results. What type of error did you make?</a:t>
            </a:r>
          </a:p>
          <a:p>
            <a:endParaRPr lang="en-GB" dirty="0">
              <a:latin typeface="Candara" panose="020E0502030303020204" pitchFamily="34" charset="0"/>
            </a:endParaRPr>
          </a:p>
          <a:p>
            <a:pPr marL="0" indent="0" algn="ctr">
              <a:buNone/>
            </a:pPr>
            <a:endParaRPr lang="en-GB" dirty="0">
              <a:latin typeface="Candara" panose="020E0502030303020204" pitchFamily="34" charset="0"/>
            </a:endParaRPr>
          </a:p>
          <a:p>
            <a:pPr marL="0" indent="0" algn="ctr">
              <a:buNone/>
            </a:pPr>
            <a:r>
              <a:rPr lang="en-GB" dirty="0">
                <a:latin typeface="Candara" panose="020E0502030303020204" pitchFamily="34" charset="0"/>
              </a:rPr>
              <a:t>Type I or Type II Error?</a:t>
            </a:r>
            <a:endParaRPr lang="en-US" dirty="0">
              <a:latin typeface="Candara" panose="020E0502030303020204" pitchFamily="34" charset="0"/>
            </a:endParaRPr>
          </a:p>
        </p:txBody>
      </p:sp>
      <p:sp>
        <p:nvSpPr>
          <p:cNvPr id="4" name="TextBox 3">
            <a:extLst>
              <a:ext uri="{FF2B5EF4-FFF2-40B4-BE49-F238E27FC236}">
                <a16:creationId xmlns:a16="http://schemas.microsoft.com/office/drawing/2014/main" id="{CDD426D7-57BC-AF4D-9328-AF338E609265}"/>
              </a:ext>
            </a:extLst>
          </p:cNvPr>
          <p:cNvSpPr txBox="1"/>
          <p:nvPr/>
        </p:nvSpPr>
        <p:spPr>
          <a:xfrm>
            <a:off x="4878989" y="5530632"/>
            <a:ext cx="3172370" cy="646331"/>
          </a:xfrm>
          <a:prstGeom prst="rect">
            <a:avLst/>
          </a:prstGeom>
          <a:noFill/>
        </p:spPr>
        <p:txBody>
          <a:bodyPr wrap="square" rtlCol="0">
            <a:spAutoFit/>
          </a:bodyPr>
          <a:lstStyle/>
          <a:p>
            <a:r>
              <a:rPr lang="en-GB" sz="3600" b="1" dirty="0">
                <a:solidFill>
                  <a:srgbClr val="FF0000"/>
                </a:solidFill>
                <a:latin typeface="Candara" panose="020E0502030303020204" pitchFamily="34" charset="0"/>
              </a:rPr>
              <a:t>Type II Error</a:t>
            </a:r>
            <a:endParaRPr lang="en-US" sz="3600" dirty="0">
              <a:latin typeface="Candara Regular"/>
            </a:endParaRPr>
          </a:p>
        </p:txBody>
      </p:sp>
    </p:spTree>
    <p:extLst>
      <p:ext uri="{BB962C8B-B14F-4D97-AF65-F5344CB8AC3E}">
        <p14:creationId xmlns:p14="http://schemas.microsoft.com/office/powerpoint/2010/main" val="356454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B57C-9ADE-BB48-BE9E-CF04487DDBEF}"/>
              </a:ext>
            </a:extLst>
          </p:cNvPr>
          <p:cNvSpPr>
            <a:spLocks noGrp="1"/>
          </p:cNvSpPr>
          <p:nvPr>
            <p:ph type="title"/>
          </p:nvPr>
        </p:nvSpPr>
        <p:spPr/>
        <p:txBody>
          <a:bodyPr/>
          <a:lstStyle/>
          <a:p>
            <a:r>
              <a:rPr lang="en-US" b="1" dirty="0">
                <a:latin typeface="Candara" panose="020E0502030303020204" pitchFamily="34" charset="0"/>
              </a:rPr>
              <a:t>Q</a:t>
            </a:r>
            <a:r>
              <a:rPr lang="en-US" dirty="0">
                <a:latin typeface="Candara" panose="020E0502030303020204" pitchFamily="34" charset="0"/>
              </a:rPr>
              <a:t>uestion</a:t>
            </a:r>
            <a:r>
              <a:rPr lang="en-US" dirty="0"/>
              <a:t> </a:t>
            </a:r>
          </a:p>
        </p:txBody>
      </p:sp>
      <p:sp>
        <p:nvSpPr>
          <p:cNvPr id="3" name="Content Placeholder 2">
            <a:extLst>
              <a:ext uri="{FF2B5EF4-FFF2-40B4-BE49-F238E27FC236}">
                <a16:creationId xmlns:a16="http://schemas.microsoft.com/office/drawing/2014/main" id="{EC4DD25C-DDEA-9B49-8C6C-11CF299FFBF4}"/>
              </a:ext>
            </a:extLst>
          </p:cNvPr>
          <p:cNvSpPr>
            <a:spLocks noGrp="1"/>
          </p:cNvSpPr>
          <p:nvPr>
            <p:ph idx="1"/>
          </p:nvPr>
        </p:nvSpPr>
        <p:spPr/>
        <p:txBody>
          <a:bodyPr/>
          <a:lstStyle/>
          <a:p>
            <a:pPr marL="0" indent="0" algn="ctr">
              <a:buNone/>
            </a:pPr>
            <a:r>
              <a:rPr lang="en-GB" dirty="0">
                <a:latin typeface="Candara" panose="020E0502030303020204" pitchFamily="34" charset="0"/>
              </a:rPr>
              <a:t>In the population, there is no difference between men and women on a certain test. However, you found a difference in your sample. The probability value for the data was 0.03, so you rejected the null hypothesis. What type of error did you make?</a:t>
            </a:r>
          </a:p>
          <a:p>
            <a:endParaRPr lang="en-GB" dirty="0">
              <a:latin typeface="Candara" panose="020E0502030303020204" pitchFamily="34" charset="0"/>
            </a:endParaRPr>
          </a:p>
          <a:p>
            <a:pPr marL="0" indent="0" algn="ctr">
              <a:buNone/>
            </a:pPr>
            <a:r>
              <a:rPr lang="en-GB" dirty="0">
                <a:latin typeface="Candara" panose="020E0502030303020204" pitchFamily="34" charset="0"/>
              </a:rPr>
              <a:t>Type I or Type II Error?</a:t>
            </a:r>
            <a:endParaRPr lang="en-US" dirty="0">
              <a:latin typeface="Candara" panose="020E0502030303020204" pitchFamily="34" charset="0"/>
            </a:endParaRPr>
          </a:p>
        </p:txBody>
      </p:sp>
    </p:spTree>
    <p:extLst>
      <p:ext uri="{BB962C8B-B14F-4D97-AF65-F5344CB8AC3E}">
        <p14:creationId xmlns:p14="http://schemas.microsoft.com/office/powerpoint/2010/main" val="3709284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B57C-9ADE-BB48-BE9E-CF04487DDBEF}"/>
              </a:ext>
            </a:extLst>
          </p:cNvPr>
          <p:cNvSpPr>
            <a:spLocks noGrp="1"/>
          </p:cNvSpPr>
          <p:nvPr>
            <p:ph type="title"/>
          </p:nvPr>
        </p:nvSpPr>
        <p:spPr/>
        <p:txBody>
          <a:bodyPr/>
          <a:lstStyle/>
          <a:p>
            <a:r>
              <a:rPr lang="en-US" b="1" dirty="0">
                <a:latin typeface="Candara" panose="020E0502030303020204" pitchFamily="34" charset="0"/>
              </a:rPr>
              <a:t>Q</a:t>
            </a:r>
            <a:r>
              <a:rPr lang="en-US" dirty="0">
                <a:latin typeface="Candara" panose="020E0502030303020204" pitchFamily="34" charset="0"/>
              </a:rPr>
              <a:t>uestion</a:t>
            </a:r>
            <a:r>
              <a:rPr lang="en-US" dirty="0"/>
              <a:t> </a:t>
            </a:r>
          </a:p>
        </p:txBody>
      </p:sp>
      <p:sp>
        <p:nvSpPr>
          <p:cNvPr id="3" name="Content Placeholder 2">
            <a:extLst>
              <a:ext uri="{FF2B5EF4-FFF2-40B4-BE49-F238E27FC236}">
                <a16:creationId xmlns:a16="http://schemas.microsoft.com/office/drawing/2014/main" id="{EC4DD25C-DDEA-9B49-8C6C-11CF299FFBF4}"/>
              </a:ext>
            </a:extLst>
          </p:cNvPr>
          <p:cNvSpPr>
            <a:spLocks noGrp="1"/>
          </p:cNvSpPr>
          <p:nvPr>
            <p:ph idx="1"/>
          </p:nvPr>
        </p:nvSpPr>
        <p:spPr/>
        <p:txBody>
          <a:bodyPr/>
          <a:lstStyle/>
          <a:p>
            <a:pPr marL="0" indent="0" algn="ctr">
              <a:buNone/>
            </a:pPr>
            <a:r>
              <a:rPr lang="en-GB" dirty="0">
                <a:latin typeface="Candara" panose="020E0502030303020204" pitchFamily="34" charset="0"/>
              </a:rPr>
              <a:t>In the population, there is no difference between men and women on a certain test. However, you found a difference in your sample. The probability value for the data was 0.03, so you rejected the null hypothesis. What type of error did you make?</a:t>
            </a:r>
          </a:p>
          <a:p>
            <a:endParaRPr lang="en-GB" dirty="0">
              <a:latin typeface="Candara" panose="020E0502030303020204" pitchFamily="34" charset="0"/>
            </a:endParaRPr>
          </a:p>
          <a:p>
            <a:pPr marL="0" indent="0" algn="ctr">
              <a:buNone/>
            </a:pPr>
            <a:r>
              <a:rPr lang="en-GB" dirty="0">
                <a:latin typeface="Candara" panose="020E0502030303020204" pitchFamily="34" charset="0"/>
              </a:rPr>
              <a:t>Type I or Type II Error?</a:t>
            </a:r>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C184167A-9652-1341-BEDD-73EFB656EC3F}"/>
              </a:ext>
            </a:extLst>
          </p:cNvPr>
          <p:cNvSpPr/>
          <p:nvPr/>
        </p:nvSpPr>
        <p:spPr>
          <a:xfrm>
            <a:off x="4785577" y="4906879"/>
            <a:ext cx="2492605" cy="646331"/>
          </a:xfrm>
          <a:prstGeom prst="rect">
            <a:avLst/>
          </a:prstGeom>
        </p:spPr>
        <p:txBody>
          <a:bodyPr wrap="none">
            <a:spAutoFit/>
          </a:bodyPr>
          <a:lstStyle/>
          <a:p>
            <a:r>
              <a:rPr lang="en-GB" sz="3600" b="1" dirty="0">
                <a:solidFill>
                  <a:srgbClr val="FF0000"/>
                </a:solidFill>
                <a:latin typeface="Candara" panose="020E0502030303020204" pitchFamily="34" charset="0"/>
              </a:rPr>
              <a:t>Type I Error</a:t>
            </a:r>
            <a:endParaRPr lang="en-US" sz="3600" dirty="0">
              <a:latin typeface="Candara Regular"/>
            </a:endParaRPr>
          </a:p>
        </p:txBody>
      </p:sp>
    </p:spTree>
    <p:extLst>
      <p:ext uri="{BB962C8B-B14F-4D97-AF65-F5344CB8AC3E}">
        <p14:creationId xmlns:p14="http://schemas.microsoft.com/office/powerpoint/2010/main" val="304721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8BF4-284C-2A4A-8F2D-EDF88B347F28}"/>
              </a:ext>
            </a:extLst>
          </p:cNvPr>
          <p:cNvSpPr>
            <a:spLocks noGrp="1"/>
          </p:cNvSpPr>
          <p:nvPr>
            <p:ph type="title"/>
          </p:nvPr>
        </p:nvSpPr>
        <p:spPr/>
        <p:txBody>
          <a:bodyPr/>
          <a:lstStyle/>
          <a:p>
            <a:r>
              <a:rPr lang="en-US" b="1" dirty="0">
                <a:latin typeface="Candara" panose="020E0502030303020204" pitchFamily="34" charset="0"/>
              </a:rPr>
              <a:t>H</a:t>
            </a:r>
            <a:r>
              <a:rPr lang="en-US" dirty="0">
                <a:latin typeface="Candara" panose="020E0502030303020204" pitchFamily="34" charset="0"/>
              </a:rPr>
              <a:t>ow p-value affects sample size? </a:t>
            </a:r>
          </a:p>
        </p:txBody>
      </p:sp>
      <p:sp>
        <p:nvSpPr>
          <p:cNvPr id="3" name="Content Placeholder 2">
            <a:extLst>
              <a:ext uri="{FF2B5EF4-FFF2-40B4-BE49-F238E27FC236}">
                <a16:creationId xmlns:a16="http://schemas.microsoft.com/office/drawing/2014/main" id="{76F72BEE-46F3-9B41-945B-ACA5E2B6AD82}"/>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As the p-value </a:t>
            </a:r>
            <a:r>
              <a:rPr lang="en-GB" b="1" dirty="0"/>
              <a:t>decreases</a:t>
            </a:r>
            <a:r>
              <a:rPr lang="en-GB" dirty="0"/>
              <a:t>, the necessary sample size</a:t>
            </a:r>
            <a:r>
              <a:rPr lang="en-GB" b="1" dirty="0"/>
              <a:t> increases</a:t>
            </a:r>
            <a:r>
              <a:rPr lang="en-GB" dirty="0"/>
              <a:t>.</a:t>
            </a:r>
          </a:p>
          <a:p>
            <a:endParaRPr lang="en-US" dirty="0"/>
          </a:p>
        </p:txBody>
      </p:sp>
    </p:spTree>
    <p:extLst>
      <p:ext uri="{BB962C8B-B14F-4D97-AF65-F5344CB8AC3E}">
        <p14:creationId xmlns:p14="http://schemas.microsoft.com/office/powerpoint/2010/main" val="305798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3A79F60-5797-2541-9249-2CCAC22759A6}"/>
              </a:ext>
            </a:extLst>
          </p:cNvPr>
          <p:cNvSpPr/>
          <p:nvPr/>
        </p:nvSpPr>
        <p:spPr>
          <a:xfrm>
            <a:off x="3872755" y="2284678"/>
            <a:ext cx="7888942" cy="415198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5AD9236A-0029-664B-989C-36D870617ADD}"/>
              </a:ext>
            </a:extLst>
          </p:cNvPr>
          <p:cNvSpPr/>
          <p:nvPr/>
        </p:nvSpPr>
        <p:spPr>
          <a:xfrm>
            <a:off x="891987" y="4249271"/>
            <a:ext cx="2987487" cy="2531572"/>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6" name="Rectangle 15">
            <a:extLst>
              <a:ext uri="{FF2B5EF4-FFF2-40B4-BE49-F238E27FC236}">
                <a16:creationId xmlns:a16="http://schemas.microsoft.com/office/drawing/2014/main" id="{8D87A81F-33AB-6E47-88B9-FC6BA2D0A6AB}"/>
              </a:ext>
            </a:extLst>
          </p:cNvPr>
          <p:cNvSpPr/>
          <p:nvPr/>
        </p:nvSpPr>
        <p:spPr>
          <a:xfrm>
            <a:off x="879663" y="1403823"/>
            <a:ext cx="2987487" cy="1638743"/>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159817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7743-9A86-B648-A419-2F804B813C69}"/>
              </a:ext>
            </a:extLst>
          </p:cNvPr>
          <p:cNvSpPr>
            <a:spLocks noGrp="1"/>
          </p:cNvSpPr>
          <p:nvPr>
            <p:ph type="title"/>
          </p:nvPr>
        </p:nvSpPr>
        <p:spPr/>
        <p:txBody>
          <a:bodyPr/>
          <a:lstStyle/>
          <a:p>
            <a:r>
              <a:rPr lang="en-US" b="1" dirty="0">
                <a:latin typeface="Candara" panose="020E0502030303020204" pitchFamily="34" charset="0"/>
              </a:rPr>
              <a:t>P</a:t>
            </a:r>
            <a:r>
              <a:rPr lang="en-US" dirty="0">
                <a:latin typeface="Candara" panose="020E0502030303020204" pitchFamily="34" charset="0"/>
              </a:rPr>
              <a:t>ower</a:t>
            </a:r>
            <a:r>
              <a:rPr lang="en-US" dirty="0"/>
              <a:t> </a:t>
            </a:r>
          </a:p>
        </p:txBody>
      </p:sp>
      <p:sp>
        <p:nvSpPr>
          <p:cNvPr id="3" name="Content Placeholder 2">
            <a:extLst>
              <a:ext uri="{FF2B5EF4-FFF2-40B4-BE49-F238E27FC236}">
                <a16:creationId xmlns:a16="http://schemas.microsoft.com/office/drawing/2014/main" id="{B145D50C-2761-9C4D-A51A-FCCA4829AB3F}"/>
              </a:ext>
            </a:extLst>
          </p:cNvPr>
          <p:cNvSpPr>
            <a:spLocks noGrp="1"/>
          </p:cNvSpPr>
          <p:nvPr>
            <p:ph idx="1"/>
          </p:nvPr>
        </p:nvSpPr>
        <p:spPr>
          <a:xfrm>
            <a:off x="490817" y="4394473"/>
            <a:ext cx="11210365" cy="2142692"/>
          </a:xfrm>
        </p:spPr>
        <p:txBody>
          <a:bodyPr>
            <a:normAutofit/>
          </a:bodyPr>
          <a:lstStyle/>
          <a:p>
            <a:pPr marL="0" indent="0" algn="ctr">
              <a:buNone/>
            </a:pPr>
            <a:r>
              <a:rPr lang="en-GB" dirty="0"/>
              <a:t>The </a:t>
            </a:r>
            <a:r>
              <a:rPr lang="en-GB" b="1" dirty="0"/>
              <a:t>power</a:t>
            </a:r>
            <a:r>
              <a:rPr lang="en-GB" dirty="0"/>
              <a:t> of a hypothesis test is the probability of making the correct decision if the alternative hypothesis is true. That is, the </a:t>
            </a:r>
            <a:r>
              <a:rPr lang="en-GB" b="1" dirty="0"/>
              <a:t>power</a:t>
            </a:r>
            <a:r>
              <a:rPr lang="en-GB" dirty="0"/>
              <a:t> of a hypothesis test is the probability of rejecting the null hypothesis </a:t>
            </a:r>
            <a:r>
              <a:rPr lang="en-GB" i="1" dirty="0"/>
              <a:t>H</a:t>
            </a:r>
            <a:r>
              <a:rPr lang="en-GB" baseline="-25000" dirty="0"/>
              <a:t>0</a:t>
            </a:r>
            <a:r>
              <a:rPr lang="en-GB" dirty="0"/>
              <a:t> when the alternative hypothesis </a:t>
            </a:r>
            <a:r>
              <a:rPr lang="en-GB" i="1" dirty="0"/>
              <a:t>H</a:t>
            </a:r>
            <a:r>
              <a:rPr lang="en-GB" i="1" baseline="-25000" dirty="0"/>
              <a:t>A</a:t>
            </a:r>
            <a:r>
              <a:rPr lang="en-GB" dirty="0"/>
              <a:t> is true.</a:t>
            </a:r>
          </a:p>
          <a:p>
            <a:endParaRPr lang="en-GB" dirty="0"/>
          </a:p>
        </p:txBody>
      </p:sp>
      <p:pic>
        <p:nvPicPr>
          <p:cNvPr id="4" name="Picture 3">
            <a:extLst>
              <a:ext uri="{FF2B5EF4-FFF2-40B4-BE49-F238E27FC236}">
                <a16:creationId xmlns:a16="http://schemas.microsoft.com/office/drawing/2014/main" id="{AA96A780-BEE7-7547-A41A-24E18720C83B}"/>
              </a:ext>
            </a:extLst>
          </p:cNvPr>
          <p:cNvPicPr>
            <a:picLocks noChangeAspect="1"/>
          </p:cNvPicPr>
          <p:nvPr/>
        </p:nvPicPr>
        <p:blipFill>
          <a:blip r:embed="rId3"/>
          <a:stretch>
            <a:fillRect/>
          </a:stretch>
        </p:blipFill>
        <p:spPr>
          <a:xfrm>
            <a:off x="3547170" y="753654"/>
            <a:ext cx="4900118" cy="325229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6BAC001-57F3-584B-AC38-CB5760ECB276}"/>
                  </a:ext>
                </a:extLst>
              </p:cNvPr>
              <p:cNvSpPr txBox="1"/>
              <p:nvPr/>
            </p:nvSpPr>
            <p:spPr>
              <a:xfrm>
                <a:off x="7208403" y="1636954"/>
                <a:ext cx="96759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smtClean="0">
                          <a:latin typeface="Cambria Math" panose="02040503050406030204" pitchFamily="18" charset="0"/>
                          <a:ea typeface="Cambria Math" panose="02040503050406030204" pitchFamily="18" charset="0"/>
                        </a:rPr>
                        <m:t> 1−</m:t>
                      </m:r>
                      <m:r>
                        <a:rPr lang="en-GB" sz="1600" smtClean="0">
                          <a:latin typeface="Cambria Math" panose="02040503050406030204" pitchFamily="18" charset="0"/>
                          <a:ea typeface="Cambria Math" panose="02040503050406030204" pitchFamily="18" charset="0"/>
                        </a:rPr>
                        <m:t>𝛽</m:t>
                      </m:r>
                    </m:oMath>
                  </m:oMathPara>
                </a14:m>
                <a:endParaRPr lang="en-US" sz="1600" dirty="0">
                  <a:latin typeface="Candara Regular"/>
                  <a:ea typeface="Cambria Math" panose="02040503050406030204" pitchFamily="18" charset="0"/>
                </a:endParaRPr>
              </a:p>
              <a:p>
                <a:r>
                  <a:rPr lang="en-US" sz="1600" dirty="0">
                    <a:latin typeface="Candara Regular"/>
                    <a:ea typeface="Cambria Math" panose="02040503050406030204" pitchFamily="18" charset="0"/>
                  </a:rPr>
                  <a:t>    Power</a:t>
                </a:r>
              </a:p>
            </p:txBody>
          </p:sp>
        </mc:Choice>
        <mc:Fallback xmlns="">
          <p:sp>
            <p:nvSpPr>
              <p:cNvPr id="5" name="TextBox 4">
                <a:extLst>
                  <a:ext uri="{FF2B5EF4-FFF2-40B4-BE49-F238E27FC236}">
                    <a16:creationId xmlns:a16="http://schemas.microsoft.com/office/drawing/2014/main" id="{E6BAC001-57F3-584B-AC38-CB5760ECB276}"/>
                  </a:ext>
                </a:extLst>
              </p:cNvPr>
              <p:cNvSpPr txBox="1">
                <a:spLocks noRot="1" noChangeAspect="1" noMove="1" noResize="1" noEditPoints="1" noAdjustHandles="1" noChangeArrowheads="1" noChangeShapeType="1" noTextEdit="1"/>
              </p:cNvSpPr>
              <p:nvPr/>
            </p:nvSpPr>
            <p:spPr>
              <a:xfrm>
                <a:off x="7208403" y="1636954"/>
                <a:ext cx="967598" cy="584775"/>
              </a:xfrm>
              <a:prstGeom prst="rect">
                <a:avLst/>
              </a:prstGeom>
              <a:blipFill>
                <a:blip r:embed="rId4"/>
                <a:stretch>
                  <a:fillRect b="-10638"/>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FDE4ECC-0AF9-3043-9A8B-EFE384F88E8D}"/>
              </a:ext>
            </a:extLst>
          </p:cNvPr>
          <p:cNvSpPr/>
          <p:nvPr/>
        </p:nvSpPr>
        <p:spPr>
          <a:xfrm>
            <a:off x="7328493" y="1583219"/>
            <a:ext cx="799134" cy="5847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361991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78FD-4DFD-7543-92C0-837BF39E6982}"/>
              </a:ext>
            </a:extLst>
          </p:cNvPr>
          <p:cNvSpPr>
            <a:spLocks noGrp="1"/>
          </p:cNvSpPr>
          <p:nvPr>
            <p:ph type="title"/>
          </p:nvPr>
        </p:nvSpPr>
        <p:spPr/>
        <p:txBody>
          <a:bodyPr/>
          <a:lstStyle/>
          <a:p>
            <a:r>
              <a:rPr lang="en-US" b="1" dirty="0"/>
              <a:t>P</a:t>
            </a:r>
            <a:r>
              <a:rPr lang="en-US" dirty="0"/>
              <a:t>ower </a:t>
            </a:r>
          </a:p>
        </p:txBody>
      </p:sp>
      <p:sp>
        <p:nvSpPr>
          <p:cNvPr id="3" name="Content Placeholder 2">
            <a:extLst>
              <a:ext uri="{FF2B5EF4-FFF2-40B4-BE49-F238E27FC236}">
                <a16:creationId xmlns:a16="http://schemas.microsoft.com/office/drawing/2014/main" id="{9EAD4159-63B1-9349-9FD5-1DD7489ADA7A}"/>
              </a:ext>
            </a:extLst>
          </p:cNvPr>
          <p:cNvSpPr>
            <a:spLocks noGrp="1"/>
          </p:cNvSpPr>
          <p:nvPr>
            <p:ph idx="1"/>
          </p:nvPr>
        </p:nvSpPr>
        <p:spPr/>
        <p:txBody>
          <a:bodyPr/>
          <a:lstStyle/>
          <a:p>
            <a:pPr marL="0" indent="0" algn="ctr">
              <a:buNone/>
            </a:pPr>
            <a:endParaRPr lang="en-GB" dirty="0"/>
          </a:p>
          <a:p>
            <a:pPr marL="0" indent="0" algn="ctr">
              <a:buNone/>
            </a:pPr>
            <a:r>
              <a:rPr lang="en-GB" dirty="0"/>
              <a:t>Higher power is better (the closer the power is to 1.0 or 100%).</a:t>
            </a:r>
          </a:p>
          <a:p>
            <a:pPr marL="0" indent="0">
              <a:buNone/>
            </a:pPr>
            <a:endParaRPr lang="en-GB" dirty="0"/>
          </a:p>
          <a:p>
            <a:pPr marL="0" indent="0" algn="ctr">
              <a:buNone/>
            </a:pPr>
            <a:r>
              <a:rPr lang="en-GB" dirty="0"/>
              <a:t>The ideal power is considered to be 80% </a:t>
            </a:r>
            <a:r>
              <a:rPr lang="en-GB" dirty="0">
                <a:sym typeface="Wingdings" pitchFamily="2" charset="2"/>
              </a:rPr>
              <a:t> we are accepting that one in five times (20%) we will miss the difference.</a:t>
            </a:r>
            <a:endParaRPr lang="en-US" dirty="0"/>
          </a:p>
          <a:p>
            <a:endParaRPr lang="en-US" dirty="0"/>
          </a:p>
        </p:txBody>
      </p:sp>
    </p:spTree>
    <p:extLst>
      <p:ext uri="{BB962C8B-B14F-4D97-AF65-F5344CB8AC3E}">
        <p14:creationId xmlns:p14="http://schemas.microsoft.com/office/powerpoint/2010/main" val="154292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86A2-2C74-384B-A1C8-70F230D7E807}"/>
              </a:ext>
            </a:extLst>
          </p:cNvPr>
          <p:cNvSpPr>
            <a:spLocks noGrp="1"/>
          </p:cNvSpPr>
          <p:nvPr>
            <p:ph type="title"/>
          </p:nvPr>
        </p:nvSpPr>
        <p:spPr/>
        <p:txBody>
          <a:bodyPr/>
          <a:lstStyle/>
          <a:p>
            <a:r>
              <a:rPr lang="en-US" b="1" dirty="0">
                <a:latin typeface="Candara" panose="020E0502030303020204" pitchFamily="34" charset="0"/>
              </a:rPr>
              <a:t>R</a:t>
            </a:r>
            <a:r>
              <a:rPr lang="en-US" dirty="0">
                <a:latin typeface="Candara" panose="020E0502030303020204" pitchFamily="34" charset="0"/>
              </a:rPr>
              <a:t>andom </a:t>
            </a:r>
            <a:r>
              <a:rPr lang="en-US" b="1" dirty="0">
                <a:latin typeface="Candara" panose="020E0502030303020204" pitchFamily="34" charset="0"/>
              </a:rPr>
              <a:t>S</a:t>
            </a:r>
            <a:r>
              <a:rPr lang="en-US" dirty="0">
                <a:latin typeface="Candara" panose="020E0502030303020204" pitchFamily="34" charset="0"/>
              </a:rPr>
              <a:t>ample </a:t>
            </a:r>
          </a:p>
        </p:txBody>
      </p:sp>
      <p:sp>
        <p:nvSpPr>
          <p:cNvPr id="3" name="Content Placeholder 2">
            <a:extLst>
              <a:ext uri="{FF2B5EF4-FFF2-40B4-BE49-F238E27FC236}">
                <a16:creationId xmlns:a16="http://schemas.microsoft.com/office/drawing/2014/main" id="{ACB04EB8-2139-A54C-958A-3F181172B8F3}"/>
              </a:ext>
            </a:extLst>
          </p:cNvPr>
          <p:cNvSpPr>
            <a:spLocks noGrp="1"/>
          </p:cNvSpPr>
          <p:nvPr>
            <p:ph idx="1"/>
          </p:nvPr>
        </p:nvSpPr>
        <p:spPr>
          <a:xfrm>
            <a:off x="838200" y="1690688"/>
            <a:ext cx="6531974" cy="4657103"/>
          </a:xfrm>
        </p:spPr>
        <p:txBody>
          <a:bodyPr>
            <a:normAutofit/>
          </a:bodyPr>
          <a:lstStyle/>
          <a:p>
            <a:pPr marL="0" indent="0" algn="ctr">
              <a:buNone/>
            </a:pPr>
            <a:endParaRPr lang="en-US" dirty="0">
              <a:latin typeface="Candara" panose="020E0502030303020204" pitchFamily="34" charset="0"/>
            </a:endParaRPr>
          </a:p>
          <a:p>
            <a:pPr marL="0" indent="0" algn="ctr">
              <a:buNone/>
            </a:pPr>
            <a:r>
              <a:rPr lang="en-US" dirty="0">
                <a:latin typeface="Candara" panose="020E0502030303020204" pitchFamily="34" charset="0"/>
              </a:rPr>
              <a:t>Population: is a set of all units of interest. </a:t>
            </a:r>
          </a:p>
          <a:p>
            <a:pPr marL="0" indent="0" algn="ctr">
              <a:buNone/>
            </a:pPr>
            <a:endParaRPr lang="en-US" dirty="0">
              <a:latin typeface="Candara" panose="020E0502030303020204" pitchFamily="34" charset="0"/>
            </a:endParaRPr>
          </a:p>
          <a:p>
            <a:pPr marL="0" indent="0" algn="ctr">
              <a:buNone/>
            </a:pPr>
            <a:r>
              <a:rPr lang="en-US" dirty="0">
                <a:latin typeface="Candara" panose="020E0502030303020204" pitchFamily="34" charset="0"/>
              </a:rPr>
              <a:t>Sample: a subset of the population.</a:t>
            </a:r>
          </a:p>
          <a:p>
            <a:pPr marL="0" indent="0" algn="ctr">
              <a:buNone/>
            </a:pPr>
            <a:endParaRPr lang="en-US" dirty="0">
              <a:latin typeface="Candara" panose="020E0502030303020204" pitchFamily="34" charset="0"/>
            </a:endParaRPr>
          </a:p>
          <a:p>
            <a:pPr marL="0" indent="0" algn="ctr">
              <a:buNone/>
            </a:pPr>
            <a:r>
              <a:rPr lang="en-US" dirty="0">
                <a:latin typeface="Candara" panose="020E0502030303020204" pitchFamily="34" charset="0"/>
              </a:rPr>
              <a:t>Random sample: a sample collected in such a way that every member of the population is equally likely to be selected.</a:t>
            </a:r>
          </a:p>
          <a:p>
            <a:pPr algn="ctr"/>
            <a:endParaRPr lang="en-US" dirty="0">
              <a:latin typeface="Candara" panose="020E0502030303020204" pitchFamily="34" charset="0"/>
            </a:endParaRPr>
          </a:p>
          <a:p>
            <a:pPr marL="0" indent="0" algn="ctr">
              <a:buNone/>
            </a:pPr>
            <a:endParaRPr lang="en-US" dirty="0">
              <a:latin typeface="Candara" panose="020E0502030303020204" pitchFamily="34" charset="0"/>
            </a:endParaRPr>
          </a:p>
        </p:txBody>
      </p:sp>
      <p:cxnSp>
        <p:nvCxnSpPr>
          <p:cNvPr id="7" name="Straight Arrow Connector 6">
            <a:extLst>
              <a:ext uri="{FF2B5EF4-FFF2-40B4-BE49-F238E27FC236}">
                <a16:creationId xmlns:a16="http://schemas.microsoft.com/office/drawing/2014/main" id="{8F9B163D-E892-7C48-BF96-162D96DBFA1F}"/>
              </a:ext>
            </a:extLst>
          </p:cNvPr>
          <p:cNvCxnSpPr>
            <a:cxnSpLocks/>
          </p:cNvCxnSpPr>
          <p:nvPr/>
        </p:nvCxnSpPr>
        <p:spPr>
          <a:xfrm flipH="1">
            <a:off x="9303419" y="3466214"/>
            <a:ext cx="627544" cy="1297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1D39BA40-D9EC-E64C-BF67-CCFF058247E3}"/>
              </a:ext>
            </a:extLst>
          </p:cNvPr>
          <p:cNvGrpSpPr/>
          <p:nvPr/>
        </p:nvGrpSpPr>
        <p:grpSpPr>
          <a:xfrm>
            <a:off x="9057353" y="653228"/>
            <a:ext cx="2792971" cy="3065820"/>
            <a:chOff x="7324820" y="3551061"/>
            <a:chExt cx="2792971" cy="3065820"/>
          </a:xfrm>
        </p:grpSpPr>
        <p:sp>
          <p:nvSpPr>
            <p:cNvPr id="4" name="Oval 3">
              <a:extLst>
                <a:ext uri="{FF2B5EF4-FFF2-40B4-BE49-F238E27FC236}">
                  <a16:creationId xmlns:a16="http://schemas.microsoft.com/office/drawing/2014/main" id="{E02DB4E9-15E4-714B-A710-2F44DE0FE2B2}"/>
                </a:ext>
              </a:extLst>
            </p:cNvPr>
            <p:cNvSpPr/>
            <p:nvPr/>
          </p:nvSpPr>
          <p:spPr>
            <a:xfrm>
              <a:off x="7324820" y="3638897"/>
              <a:ext cx="2792971" cy="28890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ndara Regular"/>
              </a:endParaRPr>
            </a:p>
          </p:txBody>
        </p:sp>
        <p:pic>
          <p:nvPicPr>
            <p:cNvPr id="9" name="Graphic 8" descr="Group">
              <a:extLst>
                <a:ext uri="{FF2B5EF4-FFF2-40B4-BE49-F238E27FC236}">
                  <a16:creationId xmlns:a16="http://schemas.microsoft.com/office/drawing/2014/main" id="{17B4FCD9-7500-FE42-A202-F688999B02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1427" y="3551061"/>
              <a:ext cx="1234038" cy="1234038"/>
            </a:xfrm>
            <a:prstGeom prst="rect">
              <a:avLst/>
            </a:prstGeom>
          </p:spPr>
        </p:pic>
        <p:pic>
          <p:nvPicPr>
            <p:cNvPr id="11" name="Graphic 10" descr="Group">
              <a:extLst>
                <a:ext uri="{FF2B5EF4-FFF2-40B4-BE49-F238E27FC236}">
                  <a16:creationId xmlns:a16="http://schemas.microsoft.com/office/drawing/2014/main" id="{D09818B9-4887-A34E-9492-19BD9DA852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4161" y="4338999"/>
              <a:ext cx="1334162" cy="1334162"/>
            </a:xfrm>
            <a:prstGeom prst="rect">
              <a:avLst/>
            </a:prstGeom>
          </p:spPr>
        </p:pic>
        <p:pic>
          <p:nvPicPr>
            <p:cNvPr id="13" name="Graphic 12" descr="Group">
              <a:extLst>
                <a:ext uri="{FF2B5EF4-FFF2-40B4-BE49-F238E27FC236}">
                  <a16:creationId xmlns:a16="http://schemas.microsoft.com/office/drawing/2014/main" id="{4CCAB21B-D3BC-A34C-8676-3F10726FD6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6376" y="4316964"/>
              <a:ext cx="1288654" cy="1288654"/>
            </a:xfrm>
            <a:prstGeom prst="rect">
              <a:avLst/>
            </a:prstGeom>
          </p:spPr>
        </p:pic>
        <p:pic>
          <p:nvPicPr>
            <p:cNvPr id="17" name="Graphic 16" descr="Group">
              <a:extLst>
                <a:ext uri="{FF2B5EF4-FFF2-40B4-BE49-F238E27FC236}">
                  <a16:creationId xmlns:a16="http://schemas.microsoft.com/office/drawing/2014/main" id="{7559E5A8-0900-064D-9557-CF732A57A4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7575" y="5206377"/>
              <a:ext cx="1410504" cy="1410504"/>
            </a:xfrm>
            <a:prstGeom prst="rect">
              <a:avLst/>
            </a:prstGeom>
          </p:spPr>
        </p:pic>
      </p:grpSp>
      <p:sp>
        <p:nvSpPr>
          <p:cNvPr id="6" name="TextBox 5">
            <a:extLst>
              <a:ext uri="{FF2B5EF4-FFF2-40B4-BE49-F238E27FC236}">
                <a16:creationId xmlns:a16="http://schemas.microsoft.com/office/drawing/2014/main" id="{41E30C85-1140-0146-A67D-D0A88584A449}"/>
              </a:ext>
            </a:extLst>
          </p:cNvPr>
          <p:cNvSpPr txBox="1"/>
          <p:nvPr/>
        </p:nvSpPr>
        <p:spPr>
          <a:xfrm>
            <a:off x="7792068" y="4382225"/>
            <a:ext cx="1099777" cy="369332"/>
          </a:xfrm>
          <a:prstGeom prst="rect">
            <a:avLst/>
          </a:prstGeom>
          <a:noFill/>
        </p:spPr>
        <p:txBody>
          <a:bodyPr wrap="square" rtlCol="0">
            <a:spAutoFit/>
          </a:bodyPr>
          <a:lstStyle/>
          <a:p>
            <a:r>
              <a:rPr lang="en-US" dirty="0">
                <a:latin typeface="Candara Regular"/>
              </a:rPr>
              <a:t>Sample </a:t>
            </a:r>
          </a:p>
        </p:txBody>
      </p:sp>
      <p:sp>
        <p:nvSpPr>
          <p:cNvPr id="8" name="TextBox 7">
            <a:extLst>
              <a:ext uri="{FF2B5EF4-FFF2-40B4-BE49-F238E27FC236}">
                <a16:creationId xmlns:a16="http://schemas.microsoft.com/office/drawing/2014/main" id="{E7FA12E3-E451-E646-81BF-585CE88BCF28}"/>
              </a:ext>
            </a:extLst>
          </p:cNvPr>
          <p:cNvSpPr txBox="1"/>
          <p:nvPr/>
        </p:nvSpPr>
        <p:spPr>
          <a:xfrm>
            <a:off x="8372767" y="676529"/>
            <a:ext cx="1558196" cy="369332"/>
          </a:xfrm>
          <a:prstGeom prst="rect">
            <a:avLst/>
          </a:prstGeom>
          <a:noFill/>
        </p:spPr>
        <p:txBody>
          <a:bodyPr wrap="square" rtlCol="0">
            <a:spAutoFit/>
          </a:bodyPr>
          <a:lstStyle/>
          <a:p>
            <a:r>
              <a:rPr lang="en-US" dirty="0">
                <a:latin typeface="Candara Regular"/>
              </a:rPr>
              <a:t>Population </a:t>
            </a:r>
          </a:p>
        </p:txBody>
      </p:sp>
      <p:pic>
        <p:nvPicPr>
          <p:cNvPr id="18" name="Graphic 17" descr="Group">
            <a:extLst>
              <a:ext uri="{FF2B5EF4-FFF2-40B4-BE49-F238E27FC236}">
                <a16:creationId xmlns:a16="http://schemas.microsoft.com/office/drawing/2014/main" id="{83D58039-D56B-0844-B748-E846C54972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3777" y="4674564"/>
            <a:ext cx="1234038" cy="1234038"/>
          </a:xfrm>
          <a:prstGeom prst="rect">
            <a:avLst/>
          </a:prstGeom>
        </p:spPr>
      </p:pic>
      <p:sp>
        <p:nvSpPr>
          <p:cNvPr id="20" name="Oval 19">
            <a:extLst>
              <a:ext uri="{FF2B5EF4-FFF2-40B4-BE49-F238E27FC236}">
                <a16:creationId xmlns:a16="http://schemas.microsoft.com/office/drawing/2014/main" id="{EF71602B-CD4F-C444-A6E9-9CD7EA944A7B}"/>
              </a:ext>
            </a:extLst>
          </p:cNvPr>
          <p:cNvSpPr/>
          <p:nvPr/>
        </p:nvSpPr>
        <p:spPr>
          <a:xfrm>
            <a:off x="8220440" y="4674564"/>
            <a:ext cx="1340711" cy="1341711"/>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116766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78FD-4DFD-7543-92C0-837BF39E6982}"/>
              </a:ext>
            </a:extLst>
          </p:cNvPr>
          <p:cNvSpPr>
            <a:spLocks noGrp="1"/>
          </p:cNvSpPr>
          <p:nvPr>
            <p:ph type="title"/>
          </p:nvPr>
        </p:nvSpPr>
        <p:spPr/>
        <p:txBody>
          <a:bodyPr/>
          <a:lstStyle/>
          <a:p>
            <a:r>
              <a:rPr lang="en-US" b="1" dirty="0"/>
              <a:t>P</a:t>
            </a:r>
            <a:r>
              <a:rPr lang="en-US" dirty="0"/>
              <a:t>ower </a:t>
            </a:r>
          </a:p>
        </p:txBody>
      </p:sp>
      <p:sp>
        <p:nvSpPr>
          <p:cNvPr id="3" name="Content Placeholder 2">
            <a:extLst>
              <a:ext uri="{FF2B5EF4-FFF2-40B4-BE49-F238E27FC236}">
                <a16:creationId xmlns:a16="http://schemas.microsoft.com/office/drawing/2014/main" id="{9EAD4159-63B1-9349-9FD5-1DD7489ADA7A}"/>
              </a:ext>
            </a:extLst>
          </p:cNvPr>
          <p:cNvSpPr>
            <a:spLocks noGrp="1"/>
          </p:cNvSpPr>
          <p:nvPr>
            <p:ph idx="1"/>
          </p:nvPr>
        </p:nvSpPr>
        <p:spPr>
          <a:xfrm>
            <a:off x="838200" y="1825624"/>
            <a:ext cx="10515600" cy="4682751"/>
          </a:xfrm>
        </p:spPr>
        <p:txBody>
          <a:bodyPr>
            <a:normAutofit/>
          </a:bodyPr>
          <a:lstStyle/>
          <a:p>
            <a:pPr marL="0" indent="0" algn="ctr">
              <a:buNone/>
            </a:pPr>
            <a:r>
              <a:rPr lang="en-GB" dirty="0"/>
              <a:t>To increase power (and hence decrease type 2 error rate):</a:t>
            </a:r>
          </a:p>
        </p:txBody>
      </p:sp>
      <p:sp>
        <p:nvSpPr>
          <p:cNvPr id="4" name="Rectangle 3">
            <a:extLst>
              <a:ext uri="{FF2B5EF4-FFF2-40B4-BE49-F238E27FC236}">
                <a16:creationId xmlns:a16="http://schemas.microsoft.com/office/drawing/2014/main" id="{0F5F077F-19D5-AB4C-BC60-8A2A6AD94603}"/>
              </a:ext>
            </a:extLst>
          </p:cNvPr>
          <p:cNvSpPr/>
          <p:nvPr/>
        </p:nvSpPr>
        <p:spPr>
          <a:xfrm>
            <a:off x="950262" y="2743199"/>
            <a:ext cx="2559600" cy="195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spcBef>
                <a:spcPts val="1000"/>
              </a:spcBef>
            </a:pPr>
            <a:r>
              <a:rPr lang="en-GB" sz="2800" dirty="0">
                <a:solidFill>
                  <a:prstClr val="black"/>
                </a:solidFill>
                <a:latin typeface="Candara Regular"/>
              </a:rPr>
              <a:t>Increase the sample size</a:t>
            </a:r>
          </a:p>
          <a:p>
            <a:pPr algn="ctr"/>
            <a:endParaRPr lang="en-US" dirty="0">
              <a:latin typeface="Candara Regular"/>
            </a:endParaRPr>
          </a:p>
        </p:txBody>
      </p:sp>
      <p:sp>
        <p:nvSpPr>
          <p:cNvPr id="5" name="Rectangle 4">
            <a:extLst>
              <a:ext uri="{FF2B5EF4-FFF2-40B4-BE49-F238E27FC236}">
                <a16:creationId xmlns:a16="http://schemas.microsoft.com/office/drawing/2014/main" id="{A9D033A1-9290-DF42-8713-E5A075739586}"/>
              </a:ext>
            </a:extLst>
          </p:cNvPr>
          <p:cNvSpPr/>
          <p:nvPr/>
        </p:nvSpPr>
        <p:spPr>
          <a:xfrm>
            <a:off x="9240286" y="2738859"/>
            <a:ext cx="2559600" cy="195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spcBef>
                <a:spcPts val="1000"/>
              </a:spcBef>
            </a:pPr>
            <a:r>
              <a:rPr lang="en-GB" sz="2800" dirty="0">
                <a:solidFill>
                  <a:prstClr val="black"/>
                </a:solidFill>
                <a:latin typeface="Candara Regular"/>
              </a:rPr>
              <a:t>Consider a larger effect size</a:t>
            </a:r>
            <a:endParaRPr lang="ar-SA" sz="2800" dirty="0">
              <a:solidFill>
                <a:prstClr val="black"/>
              </a:solidFill>
              <a:latin typeface="Candara Regular"/>
            </a:endParaRPr>
          </a:p>
        </p:txBody>
      </p:sp>
      <p:sp>
        <p:nvSpPr>
          <p:cNvPr id="6" name="Rectangle 5">
            <a:extLst>
              <a:ext uri="{FF2B5EF4-FFF2-40B4-BE49-F238E27FC236}">
                <a16:creationId xmlns:a16="http://schemas.microsoft.com/office/drawing/2014/main" id="{7D6581BF-9F2A-3945-89CF-7379D57C0545}"/>
              </a:ext>
            </a:extLst>
          </p:cNvPr>
          <p:cNvSpPr/>
          <p:nvPr/>
        </p:nvSpPr>
        <p:spPr>
          <a:xfrm>
            <a:off x="6454588" y="2743201"/>
            <a:ext cx="2559600" cy="195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spcBef>
                <a:spcPts val="1000"/>
              </a:spcBef>
            </a:pPr>
            <a:r>
              <a:rPr lang="en-GB" sz="2800" dirty="0">
                <a:solidFill>
                  <a:prstClr val="black"/>
                </a:solidFill>
                <a:latin typeface="Candara Regular"/>
              </a:rPr>
              <a:t>Increase </a:t>
            </a:r>
            <a:r>
              <a:rPr lang="el-GR" sz="2800" dirty="0">
                <a:solidFill>
                  <a:prstClr val="black"/>
                </a:solidFill>
                <a:latin typeface="Candara Regular"/>
              </a:rPr>
              <a:t>α</a:t>
            </a:r>
            <a:endParaRPr lang="en-GB" sz="2800" dirty="0">
              <a:solidFill>
                <a:prstClr val="black"/>
              </a:solidFill>
              <a:latin typeface="Candara Regular"/>
            </a:endParaRPr>
          </a:p>
          <a:p>
            <a:pPr algn="ctr"/>
            <a:endParaRPr lang="en-US" dirty="0">
              <a:latin typeface="Candara Regular"/>
            </a:endParaRPr>
          </a:p>
        </p:txBody>
      </p:sp>
      <p:sp>
        <p:nvSpPr>
          <p:cNvPr id="7" name="Rectangle 6">
            <a:extLst>
              <a:ext uri="{FF2B5EF4-FFF2-40B4-BE49-F238E27FC236}">
                <a16:creationId xmlns:a16="http://schemas.microsoft.com/office/drawing/2014/main" id="{46A7D948-516E-5448-822A-0DBE3EEF789D}"/>
              </a:ext>
            </a:extLst>
          </p:cNvPr>
          <p:cNvSpPr/>
          <p:nvPr/>
        </p:nvSpPr>
        <p:spPr>
          <a:xfrm>
            <a:off x="3711388" y="2738859"/>
            <a:ext cx="2563906" cy="19543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spcBef>
                <a:spcPts val="1000"/>
              </a:spcBef>
            </a:pPr>
            <a:r>
              <a:rPr lang="en-GB" sz="2800" dirty="0">
                <a:solidFill>
                  <a:prstClr val="black"/>
                </a:solidFill>
                <a:latin typeface="Candara Regular"/>
              </a:rPr>
              <a:t>Decrease the standard deviation of the sample</a:t>
            </a:r>
            <a:endParaRPr lang="en-US" dirty="0">
              <a:latin typeface="Candara Regular"/>
            </a:endParaRPr>
          </a:p>
        </p:txBody>
      </p:sp>
    </p:spTree>
    <p:extLst>
      <p:ext uri="{BB962C8B-B14F-4D97-AF65-F5344CB8AC3E}">
        <p14:creationId xmlns:p14="http://schemas.microsoft.com/office/powerpoint/2010/main" val="3804586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6FB7-7764-1F40-BB01-444EB85960B9}"/>
              </a:ext>
            </a:extLst>
          </p:cNvPr>
          <p:cNvSpPr>
            <a:spLocks noGrp="1"/>
          </p:cNvSpPr>
          <p:nvPr>
            <p:ph type="title"/>
          </p:nvPr>
        </p:nvSpPr>
        <p:spPr/>
        <p:txBody>
          <a:bodyPr/>
          <a:lstStyle/>
          <a:p>
            <a:r>
              <a:rPr lang="en-US" b="1" dirty="0"/>
              <a:t>H</a:t>
            </a:r>
            <a:r>
              <a:rPr lang="en-US" dirty="0"/>
              <a:t>ow power affects sample size?</a:t>
            </a:r>
          </a:p>
        </p:txBody>
      </p:sp>
      <p:sp>
        <p:nvSpPr>
          <p:cNvPr id="3" name="Content Placeholder 2">
            <a:extLst>
              <a:ext uri="{FF2B5EF4-FFF2-40B4-BE49-F238E27FC236}">
                <a16:creationId xmlns:a16="http://schemas.microsoft.com/office/drawing/2014/main" id="{43F9213E-752E-9349-8136-BFDE2E16E989}"/>
              </a:ext>
            </a:extLst>
          </p:cNvPr>
          <p:cNvSpPr>
            <a:spLocks noGrp="1"/>
          </p:cNvSpPr>
          <p:nvPr>
            <p:ph idx="1"/>
          </p:nvPr>
        </p:nvSpPr>
        <p:spPr>
          <a:xfrm>
            <a:off x="838200" y="1825625"/>
            <a:ext cx="9793941" cy="4351338"/>
          </a:xfrm>
        </p:spPr>
        <p:txBody>
          <a:bodyPr/>
          <a:lstStyle/>
          <a:p>
            <a:pPr marL="0" indent="0" algn="ctr">
              <a:buNone/>
            </a:pPr>
            <a:endParaRPr lang="en-GB" dirty="0"/>
          </a:p>
          <a:p>
            <a:pPr marL="0" indent="0" algn="ctr">
              <a:buNone/>
            </a:pPr>
            <a:endParaRPr lang="en-GB" dirty="0"/>
          </a:p>
          <a:p>
            <a:pPr marL="0" indent="0" algn="ctr">
              <a:buNone/>
            </a:pPr>
            <a:r>
              <a:rPr lang="en-GB" dirty="0"/>
              <a:t>As the power </a:t>
            </a:r>
            <a:r>
              <a:rPr lang="en-GB" b="1" dirty="0"/>
              <a:t>increases, </a:t>
            </a:r>
            <a:r>
              <a:rPr lang="en-GB" dirty="0"/>
              <a:t>the necessary sample size </a:t>
            </a:r>
            <a:r>
              <a:rPr lang="en-GB" b="1" dirty="0"/>
              <a:t>increases</a:t>
            </a:r>
            <a:r>
              <a:rPr lang="en-GB" dirty="0"/>
              <a:t>.</a:t>
            </a:r>
          </a:p>
          <a:p>
            <a:pPr marL="0" indent="0" algn="ctr">
              <a:buNone/>
            </a:pPr>
            <a:endParaRPr lang="en-GB" dirty="0"/>
          </a:p>
        </p:txBody>
      </p:sp>
    </p:spTree>
    <p:extLst>
      <p:ext uri="{BB962C8B-B14F-4D97-AF65-F5344CB8AC3E}">
        <p14:creationId xmlns:p14="http://schemas.microsoft.com/office/powerpoint/2010/main" val="1570071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C69FD9-F091-FC45-BFEC-91007BEF1509}"/>
              </a:ext>
            </a:extLst>
          </p:cNvPr>
          <p:cNvSpPr/>
          <p:nvPr/>
        </p:nvSpPr>
        <p:spPr>
          <a:xfrm>
            <a:off x="3843617" y="2325612"/>
            <a:ext cx="7888942" cy="415198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DDD195D1-A6DE-6643-BC8F-28EEAB855276}"/>
              </a:ext>
            </a:extLst>
          </p:cNvPr>
          <p:cNvSpPr/>
          <p:nvPr/>
        </p:nvSpPr>
        <p:spPr>
          <a:xfrm>
            <a:off x="856130" y="1662652"/>
            <a:ext cx="2987487" cy="2531572"/>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6" name="Rectangle 15">
            <a:extLst>
              <a:ext uri="{FF2B5EF4-FFF2-40B4-BE49-F238E27FC236}">
                <a16:creationId xmlns:a16="http://schemas.microsoft.com/office/drawing/2014/main" id="{7297A38B-2FFF-B941-9D53-4943D3854F8C}"/>
              </a:ext>
            </a:extLst>
          </p:cNvPr>
          <p:cNvSpPr/>
          <p:nvPr/>
        </p:nvSpPr>
        <p:spPr>
          <a:xfrm>
            <a:off x="878540" y="5424769"/>
            <a:ext cx="2987487" cy="1346863"/>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3625245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A962-6F2D-1849-9878-CA9AB116046B}"/>
              </a:ext>
            </a:extLst>
          </p:cNvPr>
          <p:cNvSpPr>
            <a:spLocks noGrp="1"/>
          </p:cNvSpPr>
          <p:nvPr>
            <p:ph type="title"/>
          </p:nvPr>
        </p:nvSpPr>
        <p:spPr/>
        <p:txBody>
          <a:bodyPr/>
          <a:lstStyle/>
          <a:p>
            <a:r>
              <a:rPr lang="en-US" b="1" dirty="0"/>
              <a:t>S</a:t>
            </a:r>
            <a:r>
              <a:rPr lang="en-US" dirty="0"/>
              <a:t>mallest </a:t>
            </a:r>
            <a:r>
              <a:rPr lang="en-US" b="1" dirty="0"/>
              <a:t>E</a:t>
            </a:r>
            <a:r>
              <a:rPr lang="en-US" dirty="0"/>
              <a:t>ffect of </a:t>
            </a:r>
            <a:r>
              <a:rPr lang="en-US" b="1" dirty="0"/>
              <a:t>I</a:t>
            </a:r>
            <a:r>
              <a:rPr lang="en-US" dirty="0"/>
              <a:t>nterest</a:t>
            </a:r>
          </a:p>
        </p:txBody>
      </p:sp>
      <p:sp>
        <p:nvSpPr>
          <p:cNvPr id="3" name="Content Placeholder 2">
            <a:extLst>
              <a:ext uri="{FF2B5EF4-FFF2-40B4-BE49-F238E27FC236}">
                <a16:creationId xmlns:a16="http://schemas.microsoft.com/office/drawing/2014/main" id="{BF8F0B46-D620-9B4E-832E-2D36E958F402}"/>
              </a:ext>
            </a:extLst>
          </p:cNvPr>
          <p:cNvSpPr>
            <a:spLocks noGrp="1"/>
          </p:cNvSpPr>
          <p:nvPr>
            <p:ph idx="1"/>
          </p:nvPr>
        </p:nvSpPr>
        <p:spPr/>
        <p:txBody>
          <a:bodyPr>
            <a:normAutofit/>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The smallest effect of interest is the minimal difference between the studied groups that the investigator wishes to detect. </a:t>
            </a:r>
          </a:p>
          <a:p>
            <a:endParaRPr lang="en-GB" dirty="0"/>
          </a:p>
        </p:txBody>
      </p:sp>
    </p:spTree>
    <p:extLst>
      <p:ext uri="{BB962C8B-B14F-4D97-AF65-F5344CB8AC3E}">
        <p14:creationId xmlns:p14="http://schemas.microsoft.com/office/powerpoint/2010/main" val="2850590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A962-6F2D-1849-9878-CA9AB116046B}"/>
              </a:ext>
            </a:extLst>
          </p:cNvPr>
          <p:cNvSpPr>
            <a:spLocks noGrp="1"/>
          </p:cNvSpPr>
          <p:nvPr>
            <p:ph type="title"/>
          </p:nvPr>
        </p:nvSpPr>
        <p:spPr/>
        <p:txBody>
          <a:bodyPr/>
          <a:lstStyle/>
          <a:p>
            <a:r>
              <a:rPr lang="en-US" b="1" dirty="0"/>
              <a:t>S</a:t>
            </a:r>
            <a:r>
              <a:rPr lang="en-US" dirty="0"/>
              <a:t>mallest </a:t>
            </a:r>
            <a:r>
              <a:rPr lang="en-US" b="1" dirty="0"/>
              <a:t>E</a:t>
            </a:r>
            <a:r>
              <a:rPr lang="en-US" dirty="0"/>
              <a:t>ffect of </a:t>
            </a:r>
            <a:r>
              <a:rPr lang="en-US" b="1" dirty="0"/>
              <a:t>I</a:t>
            </a:r>
            <a:r>
              <a:rPr lang="en-US" dirty="0"/>
              <a:t>nterest</a:t>
            </a:r>
          </a:p>
        </p:txBody>
      </p:sp>
      <p:sp>
        <p:nvSpPr>
          <p:cNvPr id="3" name="Content Placeholder 2">
            <a:extLst>
              <a:ext uri="{FF2B5EF4-FFF2-40B4-BE49-F238E27FC236}">
                <a16:creationId xmlns:a16="http://schemas.microsoft.com/office/drawing/2014/main" id="{BF8F0B46-D620-9B4E-832E-2D36E958F402}"/>
              </a:ext>
            </a:extLst>
          </p:cNvPr>
          <p:cNvSpPr>
            <a:spLocks noGrp="1"/>
          </p:cNvSpPr>
          <p:nvPr>
            <p:ph idx="1"/>
          </p:nvPr>
        </p:nvSpPr>
        <p:spPr/>
        <p:txBody>
          <a:bodyPr>
            <a:normAutofit/>
          </a:bodyPr>
          <a:lstStyle/>
          <a:p>
            <a:pPr marL="0" indent="0" algn="ctr">
              <a:buNone/>
            </a:pPr>
            <a:r>
              <a:rPr lang="en-GB" dirty="0"/>
              <a:t>For </a:t>
            </a:r>
            <a:r>
              <a:rPr lang="en-GB" b="1" dirty="0"/>
              <a:t>continuous</a:t>
            </a:r>
            <a:r>
              <a:rPr lang="en-GB" dirty="0"/>
              <a:t> outcome variables, the minimal scientifically relevant difference is a </a:t>
            </a:r>
            <a:r>
              <a:rPr lang="en-GB" b="1" dirty="0"/>
              <a:t>numerical</a:t>
            </a:r>
            <a:r>
              <a:rPr lang="en-GB" dirty="0"/>
              <a:t> difference. For example, if body weight is the outcome of a trial, an investigator could choose a difference of 5</a:t>
            </a:r>
            <a:r>
              <a:rPr lang="en-GB" u="sng" dirty="0"/>
              <a:t> </a:t>
            </a:r>
            <a:r>
              <a:rPr lang="en-GB" dirty="0"/>
              <a:t>kg as the minimal scientifically relevant difference.</a:t>
            </a:r>
          </a:p>
          <a:p>
            <a:endParaRPr lang="en-GB" dirty="0"/>
          </a:p>
          <a:p>
            <a:pPr marL="0" indent="0" algn="ctr">
              <a:buNone/>
            </a:pPr>
            <a:r>
              <a:rPr lang="en-GB" dirty="0"/>
              <a:t>For </a:t>
            </a:r>
            <a:r>
              <a:rPr lang="en-GB" b="1" dirty="0"/>
              <a:t>binary</a:t>
            </a:r>
            <a:r>
              <a:rPr lang="en-GB" dirty="0"/>
              <a:t> outcome variables, the minimal difference is expressed in </a:t>
            </a:r>
            <a:r>
              <a:rPr lang="en-GB" b="1" dirty="0"/>
              <a:t>rates</a:t>
            </a:r>
            <a:r>
              <a:rPr lang="en-GB" dirty="0"/>
              <a:t>. For example, in the case of studying the effect of a drug on weight loss (yes/no), an investigator could choose a difference of 10% between the treatment group and control group as the minimal scientifically relevant difference .</a:t>
            </a:r>
            <a:endParaRPr lang="en-US" dirty="0"/>
          </a:p>
        </p:txBody>
      </p:sp>
    </p:spTree>
    <p:extLst>
      <p:ext uri="{BB962C8B-B14F-4D97-AF65-F5344CB8AC3E}">
        <p14:creationId xmlns:p14="http://schemas.microsoft.com/office/powerpoint/2010/main" val="3045483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9518-1C09-B041-A663-FD8CEE1C49D8}"/>
              </a:ext>
            </a:extLst>
          </p:cNvPr>
          <p:cNvSpPr>
            <a:spLocks noGrp="1"/>
          </p:cNvSpPr>
          <p:nvPr>
            <p:ph type="title"/>
          </p:nvPr>
        </p:nvSpPr>
        <p:spPr/>
        <p:txBody>
          <a:bodyPr/>
          <a:lstStyle/>
          <a:p>
            <a:r>
              <a:rPr lang="en-US" b="1" dirty="0"/>
              <a:t>H</a:t>
            </a:r>
            <a:r>
              <a:rPr lang="en-US" dirty="0"/>
              <a:t>ow effect of interest affects sample size?</a:t>
            </a:r>
          </a:p>
        </p:txBody>
      </p:sp>
      <p:sp>
        <p:nvSpPr>
          <p:cNvPr id="3" name="Content Placeholder 2">
            <a:extLst>
              <a:ext uri="{FF2B5EF4-FFF2-40B4-BE49-F238E27FC236}">
                <a16:creationId xmlns:a16="http://schemas.microsoft.com/office/drawing/2014/main" id="{6C7B8C26-EE1D-3840-B68B-6AEE3A73DBD8}"/>
              </a:ext>
            </a:extLst>
          </p:cNvPr>
          <p:cNvSpPr>
            <a:spLocks noGrp="1"/>
          </p:cNvSpPr>
          <p:nvPr>
            <p:ph idx="1"/>
          </p:nvPr>
        </p:nvSpPr>
        <p:spPr/>
        <p:txBody>
          <a:bodyPr/>
          <a:lstStyle/>
          <a:p>
            <a:pPr algn="ctr"/>
            <a:endParaRPr lang="en-GB" dirty="0"/>
          </a:p>
          <a:p>
            <a:pPr algn="ctr"/>
            <a:endParaRPr lang="en-GB" dirty="0"/>
          </a:p>
          <a:p>
            <a:pPr marL="0" indent="0" algn="ctr">
              <a:buNone/>
            </a:pPr>
            <a:r>
              <a:rPr lang="en-GB" dirty="0"/>
              <a:t>As the effects of interest between the study groups </a:t>
            </a:r>
            <a:r>
              <a:rPr lang="en-GB" b="1" dirty="0"/>
              <a:t>increases</a:t>
            </a:r>
            <a:r>
              <a:rPr lang="en-GB" dirty="0"/>
              <a:t>, the necessary sample size </a:t>
            </a:r>
            <a:r>
              <a:rPr lang="en-GB" b="1" dirty="0"/>
              <a:t>decreases</a:t>
            </a:r>
            <a:r>
              <a:rPr lang="en-GB" dirty="0"/>
              <a:t>.</a:t>
            </a:r>
          </a:p>
          <a:p>
            <a:pPr algn="ctr"/>
            <a:endParaRPr lang="en-US" dirty="0"/>
          </a:p>
        </p:txBody>
      </p:sp>
    </p:spTree>
    <p:extLst>
      <p:ext uri="{BB962C8B-B14F-4D97-AF65-F5344CB8AC3E}">
        <p14:creationId xmlns:p14="http://schemas.microsoft.com/office/powerpoint/2010/main" val="19721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D2F6EF6-804C-4943-8649-FE6198BDEAC5}"/>
              </a:ext>
            </a:extLst>
          </p:cNvPr>
          <p:cNvSpPr/>
          <p:nvPr/>
        </p:nvSpPr>
        <p:spPr>
          <a:xfrm>
            <a:off x="891988" y="1662651"/>
            <a:ext cx="2987487" cy="3809393"/>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8C0D71EB-9AE2-FC45-A8DA-9995D1D05394}"/>
              </a:ext>
            </a:extLst>
          </p:cNvPr>
          <p:cNvSpPr/>
          <p:nvPr/>
        </p:nvSpPr>
        <p:spPr>
          <a:xfrm>
            <a:off x="3879475" y="1727569"/>
            <a:ext cx="7828430" cy="4727019"/>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43812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2072-6825-DA40-A02E-DFA925A47621}"/>
              </a:ext>
            </a:extLst>
          </p:cNvPr>
          <p:cNvSpPr>
            <a:spLocks noGrp="1"/>
          </p:cNvSpPr>
          <p:nvPr>
            <p:ph type="title"/>
          </p:nvPr>
        </p:nvSpPr>
        <p:spPr/>
        <p:txBody>
          <a:bodyPr/>
          <a:lstStyle/>
          <a:p>
            <a:r>
              <a:rPr lang="en-US" b="1" dirty="0"/>
              <a:t>V</a:t>
            </a:r>
            <a:r>
              <a:rPr lang="en-US" dirty="0"/>
              <a:t>ariability </a:t>
            </a:r>
          </a:p>
        </p:txBody>
      </p:sp>
      <p:sp>
        <p:nvSpPr>
          <p:cNvPr id="3" name="Content Placeholder 2">
            <a:extLst>
              <a:ext uri="{FF2B5EF4-FFF2-40B4-BE49-F238E27FC236}">
                <a16:creationId xmlns:a16="http://schemas.microsoft.com/office/drawing/2014/main" id="{B5910111-4476-6D41-B9A9-8F2F4E402A89}"/>
              </a:ext>
            </a:extLst>
          </p:cNvPr>
          <p:cNvSpPr>
            <a:spLocks noGrp="1"/>
          </p:cNvSpPr>
          <p:nvPr>
            <p:ph idx="1"/>
          </p:nvPr>
        </p:nvSpPr>
        <p:spPr/>
        <p:txBody>
          <a:bodyPr>
            <a:normAutofit/>
          </a:bodyPr>
          <a:lstStyle/>
          <a:p>
            <a:pPr marL="0" indent="0" algn="ctr" fontAlgn="base">
              <a:buNone/>
            </a:pPr>
            <a:r>
              <a:rPr lang="en-GB" dirty="0"/>
              <a:t>Sample size calculation is based on using the population variance of a given outcome variable that is estimated by means of the </a:t>
            </a:r>
            <a:r>
              <a:rPr lang="en-GB" u="sng" dirty="0"/>
              <a:t>standard deviation (SD) </a:t>
            </a:r>
            <a:r>
              <a:rPr lang="en-GB" dirty="0"/>
              <a:t>in case of a continuous outcome. </a:t>
            </a:r>
          </a:p>
          <a:p>
            <a:pPr fontAlgn="base"/>
            <a:endParaRPr lang="en-GB" dirty="0"/>
          </a:p>
          <a:p>
            <a:pPr marL="0" indent="0" algn="ctr" fontAlgn="base">
              <a:buNone/>
            </a:pPr>
            <a:r>
              <a:rPr lang="en-GB" dirty="0"/>
              <a:t>Because the variance is usually an unknown quantity, investigators often use an estimate obtained from a pilot study or use information from a previous study. </a:t>
            </a:r>
          </a:p>
          <a:p>
            <a:pPr marL="0" indent="0">
              <a:buNone/>
            </a:pPr>
            <a:br>
              <a:rPr lang="en-GB" dirty="0"/>
            </a:br>
            <a:endParaRPr lang="en-US" dirty="0"/>
          </a:p>
        </p:txBody>
      </p:sp>
    </p:spTree>
    <p:extLst>
      <p:ext uri="{BB962C8B-B14F-4D97-AF65-F5344CB8AC3E}">
        <p14:creationId xmlns:p14="http://schemas.microsoft.com/office/powerpoint/2010/main" val="129597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9518-1C09-B041-A663-FD8CEE1C49D8}"/>
              </a:ext>
            </a:extLst>
          </p:cNvPr>
          <p:cNvSpPr>
            <a:spLocks noGrp="1"/>
          </p:cNvSpPr>
          <p:nvPr>
            <p:ph type="title"/>
          </p:nvPr>
        </p:nvSpPr>
        <p:spPr/>
        <p:txBody>
          <a:bodyPr/>
          <a:lstStyle/>
          <a:p>
            <a:r>
              <a:rPr lang="en-US" b="1" dirty="0"/>
              <a:t>H</a:t>
            </a:r>
            <a:r>
              <a:rPr lang="en-US" dirty="0"/>
              <a:t>ow variance affects sample size?</a:t>
            </a:r>
          </a:p>
        </p:txBody>
      </p:sp>
      <p:sp>
        <p:nvSpPr>
          <p:cNvPr id="3" name="Content Placeholder 2">
            <a:extLst>
              <a:ext uri="{FF2B5EF4-FFF2-40B4-BE49-F238E27FC236}">
                <a16:creationId xmlns:a16="http://schemas.microsoft.com/office/drawing/2014/main" id="{6C7B8C26-EE1D-3840-B68B-6AEE3A73DBD8}"/>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dirty="0"/>
              <a:t>As the variance </a:t>
            </a:r>
            <a:r>
              <a:rPr lang="en-GB" b="1" dirty="0"/>
              <a:t>increases</a:t>
            </a:r>
            <a:r>
              <a:rPr lang="en-GB" dirty="0"/>
              <a:t>, the necessary sample size </a:t>
            </a:r>
            <a:r>
              <a:rPr lang="en-GB" b="1" dirty="0"/>
              <a:t>increases</a:t>
            </a:r>
            <a:r>
              <a:rPr lang="en-GB" dirty="0"/>
              <a:t>.</a:t>
            </a:r>
          </a:p>
        </p:txBody>
      </p:sp>
    </p:spTree>
    <p:extLst>
      <p:ext uri="{BB962C8B-B14F-4D97-AF65-F5344CB8AC3E}">
        <p14:creationId xmlns:p14="http://schemas.microsoft.com/office/powerpoint/2010/main" val="72064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A23F83-1AD1-B94E-A432-964B6F728523}"/>
              </a:ext>
            </a:extLst>
          </p:cNvPr>
          <p:cNvSpPr/>
          <p:nvPr/>
        </p:nvSpPr>
        <p:spPr>
          <a:xfrm>
            <a:off x="784414" y="1662651"/>
            <a:ext cx="3913093" cy="5195349"/>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5A3BFE14-3DE2-5644-8899-68FA98F5A5B8}"/>
              </a:ext>
            </a:extLst>
          </p:cNvPr>
          <p:cNvSpPr/>
          <p:nvPr/>
        </p:nvSpPr>
        <p:spPr>
          <a:xfrm>
            <a:off x="4697506" y="1815051"/>
            <a:ext cx="6956611" cy="325711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6" name="Rectangle 15">
            <a:extLst>
              <a:ext uri="{FF2B5EF4-FFF2-40B4-BE49-F238E27FC236}">
                <a16:creationId xmlns:a16="http://schemas.microsoft.com/office/drawing/2014/main" id="{C0737F3D-A682-0B40-B6D1-20FAD407C077}"/>
              </a:ext>
            </a:extLst>
          </p:cNvPr>
          <p:cNvSpPr/>
          <p:nvPr/>
        </p:nvSpPr>
        <p:spPr>
          <a:xfrm>
            <a:off x="7602069" y="5063851"/>
            <a:ext cx="1322292" cy="103028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192942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86A2-2C74-384B-A1C8-70F230D7E807}"/>
              </a:ext>
            </a:extLst>
          </p:cNvPr>
          <p:cNvSpPr>
            <a:spLocks noGrp="1"/>
          </p:cNvSpPr>
          <p:nvPr>
            <p:ph type="title"/>
          </p:nvPr>
        </p:nvSpPr>
        <p:spPr/>
        <p:txBody>
          <a:bodyPr/>
          <a:lstStyle/>
          <a:p>
            <a:r>
              <a:rPr lang="en-US" b="1" dirty="0"/>
              <a:t>R</a:t>
            </a:r>
            <a:r>
              <a:rPr lang="en-US" dirty="0"/>
              <a:t>andom </a:t>
            </a:r>
            <a:r>
              <a:rPr lang="en-US" b="1" dirty="0"/>
              <a:t>S</a:t>
            </a:r>
            <a:r>
              <a:rPr lang="en-US" dirty="0"/>
              <a:t>ample </a:t>
            </a:r>
          </a:p>
        </p:txBody>
      </p:sp>
      <p:sp>
        <p:nvSpPr>
          <p:cNvPr id="3" name="Content Placeholder 2">
            <a:extLst>
              <a:ext uri="{FF2B5EF4-FFF2-40B4-BE49-F238E27FC236}">
                <a16:creationId xmlns:a16="http://schemas.microsoft.com/office/drawing/2014/main" id="{ACB04EB8-2139-A54C-958A-3F181172B8F3}"/>
              </a:ext>
            </a:extLst>
          </p:cNvPr>
          <p:cNvSpPr>
            <a:spLocks noGrp="1"/>
          </p:cNvSpPr>
          <p:nvPr>
            <p:ph idx="1"/>
          </p:nvPr>
        </p:nvSpPr>
        <p:spPr>
          <a:xfrm>
            <a:off x="838200" y="1690688"/>
            <a:ext cx="10134600" cy="4657103"/>
          </a:xfrm>
        </p:spPr>
        <p:txBody>
          <a:bodyPr>
            <a:normAutofit/>
          </a:bodyPr>
          <a:lstStyle/>
          <a:p>
            <a:endParaRPr lang="en-US" dirty="0"/>
          </a:p>
          <a:p>
            <a:endParaRPr lang="en-US" dirty="0"/>
          </a:p>
          <a:p>
            <a:pPr marL="0" indent="0" algn="ctr">
              <a:buNone/>
            </a:pPr>
            <a:r>
              <a:rPr lang="en-GB" dirty="0"/>
              <a:t>The</a:t>
            </a:r>
            <a:r>
              <a:rPr lang="en-GB" b="1" dirty="0"/>
              <a:t> goal </a:t>
            </a:r>
            <a:r>
              <a:rPr lang="en-GB" dirty="0"/>
              <a:t>is to make estimates and predictions about a population based on information from a sample. In particular, we want to estimate the population mean µ , and the population standard deviation </a:t>
            </a:r>
            <a:r>
              <a:rPr lang="el-GR" dirty="0"/>
              <a:t>σ.</a:t>
            </a:r>
            <a:r>
              <a:rPr lang="en-US" dirty="0"/>
              <a:t> </a:t>
            </a:r>
          </a:p>
        </p:txBody>
      </p:sp>
      <p:sp>
        <p:nvSpPr>
          <p:cNvPr id="8" name="TextBox 7">
            <a:extLst>
              <a:ext uri="{FF2B5EF4-FFF2-40B4-BE49-F238E27FC236}">
                <a16:creationId xmlns:a16="http://schemas.microsoft.com/office/drawing/2014/main" id="{E7FA12E3-E451-E646-81BF-585CE88BCF28}"/>
              </a:ext>
            </a:extLst>
          </p:cNvPr>
          <p:cNvSpPr txBox="1"/>
          <p:nvPr/>
        </p:nvSpPr>
        <p:spPr>
          <a:xfrm>
            <a:off x="10193702" y="413963"/>
            <a:ext cx="1558196" cy="369332"/>
          </a:xfrm>
          <a:prstGeom prst="rect">
            <a:avLst/>
          </a:prstGeom>
          <a:noFill/>
        </p:spPr>
        <p:txBody>
          <a:bodyPr wrap="square" rtlCol="0">
            <a:spAutoFit/>
          </a:bodyPr>
          <a:lstStyle/>
          <a:p>
            <a:r>
              <a:rPr lang="en-US" sz="1400" dirty="0">
                <a:latin typeface="Candara Regular"/>
              </a:rPr>
              <a:t>Population</a:t>
            </a:r>
            <a:r>
              <a:rPr lang="en-US" dirty="0">
                <a:latin typeface="Candara Regular"/>
              </a:rPr>
              <a:t> </a:t>
            </a:r>
          </a:p>
        </p:txBody>
      </p:sp>
      <p:cxnSp>
        <p:nvCxnSpPr>
          <p:cNvPr id="14" name="Straight Arrow Connector 13">
            <a:extLst>
              <a:ext uri="{FF2B5EF4-FFF2-40B4-BE49-F238E27FC236}">
                <a16:creationId xmlns:a16="http://schemas.microsoft.com/office/drawing/2014/main" id="{34045D12-F4E1-9A4B-B57F-A46FB127EA93}"/>
              </a:ext>
            </a:extLst>
          </p:cNvPr>
          <p:cNvCxnSpPr>
            <a:cxnSpLocks/>
          </p:cNvCxnSpPr>
          <p:nvPr/>
        </p:nvCxnSpPr>
        <p:spPr>
          <a:xfrm flipH="1">
            <a:off x="9047682" y="1419031"/>
            <a:ext cx="950845" cy="2716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B8E3A50-8A0A-F14E-92A0-5A075DC2AC75}"/>
              </a:ext>
            </a:extLst>
          </p:cNvPr>
          <p:cNvGrpSpPr/>
          <p:nvPr/>
        </p:nvGrpSpPr>
        <p:grpSpPr>
          <a:xfrm>
            <a:off x="10041057" y="734457"/>
            <a:ext cx="1312743" cy="1369632"/>
            <a:chOff x="7324820" y="3551061"/>
            <a:chExt cx="2792971" cy="3065820"/>
          </a:xfrm>
        </p:grpSpPr>
        <p:sp>
          <p:nvSpPr>
            <p:cNvPr id="16" name="Oval 15">
              <a:extLst>
                <a:ext uri="{FF2B5EF4-FFF2-40B4-BE49-F238E27FC236}">
                  <a16:creationId xmlns:a16="http://schemas.microsoft.com/office/drawing/2014/main" id="{B23CE8D7-177A-0C45-8C42-97AED907F240}"/>
                </a:ext>
              </a:extLst>
            </p:cNvPr>
            <p:cNvSpPr/>
            <p:nvPr/>
          </p:nvSpPr>
          <p:spPr>
            <a:xfrm>
              <a:off x="7324820" y="3638897"/>
              <a:ext cx="2792971" cy="28890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ndara Regular"/>
              </a:endParaRPr>
            </a:p>
          </p:txBody>
        </p:sp>
        <p:pic>
          <p:nvPicPr>
            <p:cNvPr id="18" name="Graphic 17" descr="Group">
              <a:extLst>
                <a:ext uri="{FF2B5EF4-FFF2-40B4-BE49-F238E27FC236}">
                  <a16:creationId xmlns:a16="http://schemas.microsoft.com/office/drawing/2014/main" id="{0464B118-3912-014A-870E-C64F868A0B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1427" y="3551061"/>
              <a:ext cx="1234038" cy="1234038"/>
            </a:xfrm>
            <a:prstGeom prst="rect">
              <a:avLst/>
            </a:prstGeom>
          </p:spPr>
        </p:pic>
        <p:pic>
          <p:nvPicPr>
            <p:cNvPr id="20" name="Graphic 19" descr="Group">
              <a:extLst>
                <a:ext uri="{FF2B5EF4-FFF2-40B4-BE49-F238E27FC236}">
                  <a16:creationId xmlns:a16="http://schemas.microsoft.com/office/drawing/2014/main" id="{89A6A8E3-79B9-0640-95A9-C155BA4C87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4161" y="4338999"/>
              <a:ext cx="1334162" cy="1334162"/>
            </a:xfrm>
            <a:prstGeom prst="rect">
              <a:avLst/>
            </a:prstGeom>
          </p:spPr>
        </p:pic>
        <p:pic>
          <p:nvPicPr>
            <p:cNvPr id="21" name="Graphic 20" descr="Group">
              <a:extLst>
                <a:ext uri="{FF2B5EF4-FFF2-40B4-BE49-F238E27FC236}">
                  <a16:creationId xmlns:a16="http://schemas.microsoft.com/office/drawing/2014/main" id="{7F177157-C58B-E949-9B77-0391D0CA07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8906" y="4316964"/>
              <a:ext cx="1288654" cy="1288654"/>
            </a:xfrm>
            <a:prstGeom prst="rect">
              <a:avLst/>
            </a:prstGeom>
          </p:spPr>
        </p:pic>
        <p:pic>
          <p:nvPicPr>
            <p:cNvPr id="22" name="Graphic 21" descr="Group">
              <a:extLst>
                <a:ext uri="{FF2B5EF4-FFF2-40B4-BE49-F238E27FC236}">
                  <a16:creationId xmlns:a16="http://schemas.microsoft.com/office/drawing/2014/main" id="{18D50F9B-6806-F64E-BC3A-B83764E3A9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7575" y="5206377"/>
              <a:ext cx="1410504" cy="1410504"/>
            </a:xfrm>
            <a:prstGeom prst="rect">
              <a:avLst/>
            </a:prstGeom>
          </p:spPr>
        </p:pic>
      </p:grpSp>
      <p:sp>
        <p:nvSpPr>
          <p:cNvPr id="23" name="TextBox 22">
            <a:extLst>
              <a:ext uri="{FF2B5EF4-FFF2-40B4-BE49-F238E27FC236}">
                <a16:creationId xmlns:a16="http://schemas.microsoft.com/office/drawing/2014/main" id="{90C69AF6-DFBD-E342-88C0-4D7F177C0B2C}"/>
              </a:ext>
            </a:extLst>
          </p:cNvPr>
          <p:cNvSpPr txBox="1"/>
          <p:nvPr/>
        </p:nvSpPr>
        <p:spPr>
          <a:xfrm>
            <a:off x="8386747" y="1166180"/>
            <a:ext cx="1829431" cy="307777"/>
          </a:xfrm>
          <a:prstGeom prst="rect">
            <a:avLst/>
          </a:prstGeom>
          <a:noFill/>
        </p:spPr>
        <p:txBody>
          <a:bodyPr wrap="square" rtlCol="0">
            <a:spAutoFit/>
          </a:bodyPr>
          <a:lstStyle/>
          <a:p>
            <a:r>
              <a:rPr lang="en-US" sz="1400" dirty="0">
                <a:latin typeface="Candara Regular"/>
              </a:rPr>
              <a:t>Sample </a:t>
            </a:r>
          </a:p>
        </p:txBody>
      </p:sp>
      <p:pic>
        <p:nvPicPr>
          <p:cNvPr id="25" name="Graphic 24" descr="Group">
            <a:extLst>
              <a:ext uri="{FF2B5EF4-FFF2-40B4-BE49-F238E27FC236}">
                <a16:creationId xmlns:a16="http://schemas.microsoft.com/office/drawing/2014/main" id="{A2809A76-CD27-EC4D-866B-9C05177FDB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4276" y="1502223"/>
            <a:ext cx="580018" cy="580018"/>
          </a:xfrm>
          <a:prstGeom prst="rect">
            <a:avLst/>
          </a:prstGeom>
        </p:spPr>
      </p:pic>
      <p:sp>
        <p:nvSpPr>
          <p:cNvPr id="26" name="Oval 25">
            <a:extLst>
              <a:ext uri="{FF2B5EF4-FFF2-40B4-BE49-F238E27FC236}">
                <a16:creationId xmlns:a16="http://schemas.microsoft.com/office/drawing/2014/main" id="{1D0E4E3F-67CB-C74A-AF1E-8F029D934790}"/>
              </a:ext>
            </a:extLst>
          </p:cNvPr>
          <p:cNvSpPr/>
          <p:nvPr/>
        </p:nvSpPr>
        <p:spPr>
          <a:xfrm>
            <a:off x="8417332" y="1504690"/>
            <a:ext cx="630157" cy="599399"/>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775491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3601-B891-DA40-B8E6-99FA1A13F454}"/>
              </a:ext>
            </a:extLst>
          </p:cNvPr>
          <p:cNvSpPr>
            <a:spLocks noGrp="1"/>
          </p:cNvSpPr>
          <p:nvPr>
            <p:ph type="title"/>
          </p:nvPr>
        </p:nvSpPr>
        <p:spPr/>
        <p:txBody>
          <a:bodyPr/>
          <a:lstStyle/>
          <a:p>
            <a:r>
              <a:rPr lang="en-US" b="1" dirty="0"/>
              <a:t>E</a:t>
            </a:r>
            <a:r>
              <a:rPr lang="en-US" dirty="0"/>
              <a:t>ffect </a:t>
            </a:r>
            <a:r>
              <a:rPr lang="en-US" b="1" dirty="0"/>
              <a:t>S</a:t>
            </a:r>
            <a:r>
              <a:rPr lang="en-US" dirty="0"/>
              <a:t>ize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699B0F-A49F-2949-B03E-28D14B4B8AA4}"/>
                  </a:ext>
                </a:extLst>
              </p:cNvPr>
              <p:cNvSpPr>
                <a:spLocks noGrp="1"/>
              </p:cNvSpPr>
              <p:nvPr>
                <p:ph idx="1"/>
              </p:nvPr>
            </p:nvSpPr>
            <p:spPr/>
            <p:txBody>
              <a:bodyPr>
                <a:normAutofit/>
              </a:bodyPr>
              <a:lstStyle/>
              <a:p>
                <a:pPr marL="0" indent="0" algn="ctr">
                  <a:buNone/>
                </a:pPr>
                <a:r>
                  <a:rPr lang="en-GB" dirty="0"/>
                  <a:t>The smallest effect of interest and the variability are combined and expressed as a multiple of the SD of the observations; known as the standardised difference. </a:t>
                </a:r>
              </a:p>
              <a:p>
                <a:endParaRPr lang="en-GB" dirty="0"/>
              </a:p>
              <a:p>
                <a:pPr marL="0" indent="0" algn="ctr">
                  <a:buNone/>
                </a:pPr>
                <a:r>
                  <a:rPr lang="en-GB" dirty="0"/>
                  <a:t>The standardised difference is also referred to as the </a:t>
                </a:r>
                <a:r>
                  <a:rPr lang="en-GB" u="sng" dirty="0"/>
                  <a:t>effect size.</a:t>
                </a:r>
                <a:endParaRPr lang="en-GB" dirty="0"/>
              </a:p>
              <a:p>
                <a:endParaRPr lang="en-GB" dirty="0"/>
              </a:p>
              <a:p>
                <a:pPr marL="0" indent="0">
                  <a:buNone/>
                </a:pPr>
                <a14:m>
                  <m:oMath xmlns:m="http://schemas.openxmlformats.org/officeDocument/2006/math">
                    <m:r>
                      <m:rPr>
                        <m:sty m:val="p"/>
                      </m:rPr>
                      <a:rPr lang="en-GB" sz="2400">
                        <a:latin typeface="Cambria Math" panose="02040503050406030204" pitchFamily="18" charset="0"/>
                        <a:ea typeface="Cambria Math" panose="02040503050406030204" pitchFamily="18" charset="0"/>
                      </a:rPr>
                      <m:t>Effect</m:t>
                    </m:r>
                    <m:r>
                      <a:rPr lang="en-GB" sz="2400">
                        <a:latin typeface="Cambria Math" panose="02040503050406030204" pitchFamily="18" charset="0"/>
                        <a:ea typeface="Cambria Math" panose="02040503050406030204" pitchFamily="18" charset="0"/>
                      </a:rPr>
                      <m:t> </m:t>
                    </m:r>
                    <m:r>
                      <m:rPr>
                        <m:sty m:val="p"/>
                      </m:rPr>
                      <a:rPr lang="en-GB" sz="2400" smtClean="0">
                        <a:latin typeface="Cambria Math" panose="02040503050406030204" pitchFamily="18" charset="0"/>
                        <a:ea typeface="Cambria Math" panose="02040503050406030204" pitchFamily="18" charset="0"/>
                      </a:rPr>
                      <m:t>S</m:t>
                    </m:r>
                    <m:r>
                      <m:rPr>
                        <m:sty m:val="p"/>
                      </m:rPr>
                      <a:rPr lang="en-GB" sz="2400">
                        <a:latin typeface="Cambria Math" panose="02040503050406030204" pitchFamily="18" charset="0"/>
                        <a:ea typeface="Cambria Math" panose="02040503050406030204" pitchFamily="18" charset="0"/>
                      </a:rPr>
                      <m:t>ize</m:t>
                    </m:r>
                  </m:oMath>
                </a14:m>
                <a:r>
                  <a:rPr lang="en-GB" sz="2400" dirty="0">
                    <a:latin typeface="Candara" panose="020E0502030303020204" pitchFamily="34" charset="0"/>
                    <a:ea typeface="Cambria Math" panose="020405030504060302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77699B0F-A49F-2949-B03E-28D14B4B8AA4}"/>
                  </a:ext>
                </a:extLst>
              </p:cNvPr>
              <p:cNvSpPr>
                <a:spLocks noGrp="1" noRot="1" noChangeAspect="1" noMove="1" noResize="1" noEditPoints="1" noAdjustHandles="1" noChangeArrowheads="1" noChangeShapeType="1" noTextEdit="1"/>
              </p:cNvSpPr>
              <p:nvPr>
                <p:ph idx="1"/>
              </p:nvPr>
            </p:nvSpPr>
            <p:spPr>
              <a:blipFill>
                <a:blip r:embed="rId3"/>
                <a:stretch>
                  <a:fillRect l="-241" t="-2632" r="-9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729A12B-80FA-3349-B052-F5D6621027B4}"/>
                  </a:ext>
                </a:extLst>
              </p:cNvPr>
              <p:cNvSpPr/>
              <p:nvPr/>
            </p:nvSpPr>
            <p:spPr>
              <a:xfrm>
                <a:off x="2662429" y="4576665"/>
                <a:ext cx="8063426" cy="709490"/>
              </a:xfrm>
              <a:prstGeom prst="rect">
                <a:avLst/>
              </a:prstGeom>
            </p:spPr>
            <p:txBody>
              <a:bodyPr wrap="none">
                <a:spAutoFit/>
              </a:bodyPr>
              <a:lstStyle/>
              <a:p>
                <a:r>
                  <a:rPr lang="en-GB" dirty="0">
                    <a:latin typeface="Candara" panose="020E0502030303020204" pitchFamily="34" charset="0"/>
                    <a:ea typeface="Cambria Math" panose="02040503050406030204" pitchFamily="18" charset="0"/>
                  </a:rPr>
                  <a:t> </a:t>
                </a:r>
                <a14:m>
                  <m:oMath xmlns:m="http://schemas.openxmlformats.org/officeDocument/2006/math">
                    <m:f>
                      <m:fPr>
                        <m:ctrlPr>
                          <a:rPr lang="en-GB" sz="2400" i="1">
                            <a:latin typeface="Cambria Math" panose="02040503050406030204" pitchFamily="18" charset="0"/>
                            <a:ea typeface="Cambria Math" panose="02040503050406030204" pitchFamily="18" charset="0"/>
                          </a:rPr>
                        </m:ctrlPr>
                      </m:fPr>
                      <m:num>
                        <m:r>
                          <m:rPr>
                            <m:nor/>
                          </m:rPr>
                          <a:rPr lang="en-GB" sz="2400">
                            <a:latin typeface="Candara" panose="020E0502030303020204" pitchFamily="34" charset="0"/>
                            <a:ea typeface="Cambria Math" panose="02040503050406030204" pitchFamily="18" charset="0"/>
                          </a:rPr>
                          <m:t> </m:t>
                        </m:r>
                        <m:r>
                          <m:rPr>
                            <m:nor/>
                          </m:rPr>
                          <a:rPr lang="en-GB" sz="2400">
                            <a:latin typeface="Candara" panose="020E0502030303020204" pitchFamily="34" charset="0"/>
                            <a:ea typeface="Cambria Math" panose="02040503050406030204" pitchFamily="18" charset="0"/>
                          </a:rPr>
                          <m:t>Difference</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between</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the</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means</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in</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the</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two</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treatment</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groups</m:t>
                        </m:r>
                      </m:num>
                      <m:den>
                        <m:r>
                          <m:rPr>
                            <m:nor/>
                          </m:rPr>
                          <a:rPr lang="en-GB" sz="2400">
                            <a:latin typeface="Candara" panose="020E0502030303020204" pitchFamily="34" charset="0"/>
                            <a:ea typeface="Cambria Math" panose="02040503050406030204" pitchFamily="18" charset="0"/>
                          </a:rPr>
                          <m:t>S</m:t>
                        </m:r>
                        <m:r>
                          <m:rPr>
                            <m:nor/>
                          </m:rPr>
                          <a:rPr lang="en-GB" sz="2400" dirty="0">
                            <a:latin typeface="Candara" panose="020E0502030303020204" pitchFamily="34" charset="0"/>
                            <a:ea typeface="Cambria Math" panose="02040503050406030204" pitchFamily="18" charset="0"/>
                          </a:rPr>
                          <m:t>tandard</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Deviation</m:t>
                        </m:r>
                      </m:den>
                    </m:f>
                  </m:oMath>
                </a14:m>
                <a:endParaRPr lang="en-US" dirty="0">
                  <a:latin typeface="Candara" panose="020E0502030303020204" pitchFamily="34" charset="0"/>
                  <a:ea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3729A12B-80FA-3349-B052-F5D6621027B4}"/>
                  </a:ext>
                </a:extLst>
              </p:cNvPr>
              <p:cNvSpPr>
                <a:spLocks noRot="1" noChangeAspect="1" noMove="1" noResize="1" noEditPoints="1" noAdjustHandles="1" noChangeArrowheads="1" noChangeShapeType="1" noTextEdit="1"/>
              </p:cNvSpPr>
              <p:nvPr/>
            </p:nvSpPr>
            <p:spPr>
              <a:xfrm>
                <a:off x="2662429" y="4576665"/>
                <a:ext cx="8063426" cy="709490"/>
              </a:xfrm>
              <a:prstGeom prst="rect">
                <a:avLst/>
              </a:prstGeom>
              <a:blipFill>
                <a:blip r:embed="rId4"/>
                <a:stretch>
                  <a:fillRect l="-157" t="-8929" b="-25000"/>
                </a:stretch>
              </a:blipFill>
            </p:spPr>
            <p:txBody>
              <a:bodyPr/>
              <a:lstStyle/>
              <a:p>
                <a:r>
                  <a:rPr lang="en-US">
                    <a:noFill/>
                  </a:rPr>
                  <a:t> </a:t>
                </a:r>
              </a:p>
            </p:txBody>
          </p:sp>
        </mc:Fallback>
      </mc:AlternateContent>
    </p:spTree>
    <p:extLst>
      <p:ext uri="{BB962C8B-B14F-4D97-AF65-F5344CB8AC3E}">
        <p14:creationId xmlns:p14="http://schemas.microsoft.com/office/powerpoint/2010/main" val="372870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3B80-8B1E-AE47-B2D9-EDB7A179C645}"/>
              </a:ext>
            </a:extLst>
          </p:cNvPr>
          <p:cNvSpPr>
            <a:spLocks noGrp="1"/>
          </p:cNvSpPr>
          <p:nvPr>
            <p:ph type="title"/>
          </p:nvPr>
        </p:nvSpPr>
        <p:spPr/>
        <p:txBody>
          <a:bodyPr/>
          <a:lstStyle/>
          <a:p>
            <a:r>
              <a:rPr lang="en-US" b="1" dirty="0">
                <a:latin typeface="Candara" panose="020E0502030303020204" pitchFamily="34" charset="0"/>
              </a:rPr>
              <a:t>E</a:t>
            </a:r>
            <a:r>
              <a:rPr lang="en-US" dirty="0">
                <a:latin typeface="Candara" panose="020E0502030303020204" pitchFamily="34" charset="0"/>
              </a:rPr>
              <a:t>ffect </a:t>
            </a:r>
            <a:r>
              <a:rPr lang="en-US" b="1" dirty="0">
                <a:latin typeface="Candara" panose="020E0502030303020204" pitchFamily="34" charset="0"/>
              </a:rPr>
              <a:t>S</a:t>
            </a:r>
            <a:r>
              <a:rPr lang="en-US" dirty="0">
                <a:latin typeface="Candara" panose="020E0502030303020204" pitchFamily="34" charset="0"/>
              </a:rPr>
              <a:t>ize </a:t>
            </a:r>
          </a:p>
        </p:txBody>
      </p:sp>
      <p:sp>
        <p:nvSpPr>
          <p:cNvPr id="3" name="Content Placeholder 2">
            <a:extLst>
              <a:ext uri="{FF2B5EF4-FFF2-40B4-BE49-F238E27FC236}">
                <a16:creationId xmlns:a16="http://schemas.microsoft.com/office/drawing/2014/main" id="{513E1980-5319-9A4F-AC42-CDB42663780B}"/>
              </a:ext>
            </a:extLst>
          </p:cNvPr>
          <p:cNvSpPr>
            <a:spLocks noGrp="1"/>
          </p:cNvSpPr>
          <p:nvPr>
            <p:ph idx="1"/>
          </p:nvPr>
        </p:nvSpPr>
        <p:spPr/>
        <p:txBody>
          <a:bodyPr/>
          <a:lstStyle/>
          <a:p>
            <a:pPr marL="0" indent="0" algn="ctr">
              <a:buNone/>
            </a:pPr>
            <a:r>
              <a:rPr lang="en-GB" dirty="0"/>
              <a:t>Effect size is a way of quantifying the difference between two or more groups, or a measure of the difference in the outcomes of the experimental and control groups. </a:t>
            </a:r>
          </a:p>
          <a:p>
            <a:pPr marL="0" indent="0" algn="ctr">
              <a:buNone/>
            </a:pPr>
            <a:endParaRPr lang="en-GB" dirty="0"/>
          </a:p>
          <a:p>
            <a:pPr marL="0" indent="0" algn="ctr">
              <a:buNone/>
            </a:pPr>
            <a:r>
              <a:rPr lang="en-GB" dirty="0"/>
              <a:t>For example, if one group has a new treatment and the other has not (control group), then the effect size is a measure of the effectiveness of the treatment. </a:t>
            </a:r>
          </a:p>
        </p:txBody>
      </p:sp>
    </p:spTree>
    <p:extLst>
      <p:ext uri="{BB962C8B-B14F-4D97-AF65-F5344CB8AC3E}">
        <p14:creationId xmlns:p14="http://schemas.microsoft.com/office/powerpoint/2010/main" val="1071459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DB78-C572-6D45-A90A-7455780EB0BA}"/>
              </a:ext>
            </a:extLst>
          </p:cNvPr>
          <p:cNvSpPr>
            <a:spLocks noGrp="1"/>
          </p:cNvSpPr>
          <p:nvPr>
            <p:ph type="title"/>
          </p:nvPr>
        </p:nvSpPr>
        <p:spPr/>
        <p:txBody>
          <a:bodyPr/>
          <a:lstStyle/>
          <a:p>
            <a:r>
              <a:rPr lang="en-US" b="1" dirty="0"/>
              <a:t>E</a:t>
            </a:r>
            <a:r>
              <a:rPr lang="en-US" dirty="0"/>
              <a:t>ffect </a:t>
            </a:r>
            <a:r>
              <a:rPr lang="en-US" b="1" dirty="0"/>
              <a:t>S</a:t>
            </a:r>
            <a:r>
              <a:rPr lang="en-US" dirty="0"/>
              <a:t>ize </a:t>
            </a:r>
          </a:p>
        </p:txBody>
      </p:sp>
      <p:sp>
        <p:nvSpPr>
          <p:cNvPr id="3" name="Content Placeholder 2">
            <a:extLst>
              <a:ext uri="{FF2B5EF4-FFF2-40B4-BE49-F238E27FC236}">
                <a16:creationId xmlns:a16="http://schemas.microsoft.com/office/drawing/2014/main" id="{B3917F56-757E-2C4F-B692-7B85AD230434}"/>
              </a:ext>
            </a:extLst>
          </p:cNvPr>
          <p:cNvSpPr>
            <a:spLocks noGrp="1"/>
          </p:cNvSpPr>
          <p:nvPr>
            <p:ph idx="1"/>
          </p:nvPr>
        </p:nvSpPr>
        <p:spPr>
          <a:xfrm>
            <a:off x="838200" y="2548638"/>
            <a:ext cx="10515600" cy="2618785"/>
          </a:xfrm>
        </p:spPr>
        <p:txBody>
          <a:bodyPr>
            <a:normAutofit/>
          </a:bodyPr>
          <a:lstStyle/>
          <a:p>
            <a:pPr marL="0" indent="0" algn="ctr">
              <a:buNone/>
            </a:pPr>
            <a:r>
              <a:rPr lang="en-GB" dirty="0"/>
              <a:t>A statistically significant result  does not mean it is substantive in effect. For example, two treatments could be shown to be significantly different, but their clinical effects may be so small as to be unimportant. </a:t>
            </a:r>
          </a:p>
          <a:p>
            <a:pPr marL="0" indent="0" algn="ctr">
              <a:buNone/>
            </a:pPr>
            <a:endParaRPr lang="en-GB" dirty="0"/>
          </a:p>
        </p:txBody>
      </p:sp>
    </p:spTree>
    <p:extLst>
      <p:ext uri="{BB962C8B-B14F-4D97-AF65-F5344CB8AC3E}">
        <p14:creationId xmlns:p14="http://schemas.microsoft.com/office/powerpoint/2010/main" val="3331344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8488-1DC1-0B42-91FD-756414057E20}"/>
              </a:ext>
            </a:extLst>
          </p:cNvPr>
          <p:cNvSpPr>
            <a:spLocks noGrp="1"/>
          </p:cNvSpPr>
          <p:nvPr>
            <p:ph type="title"/>
          </p:nvPr>
        </p:nvSpPr>
        <p:spPr/>
        <p:txBody>
          <a:bodyPr/>
          <a:lstStyle/>
          <a:p>
            <a:r>
              <a:rPr lang="en-US" b="1" dirty="0"/>
              <a:t>C</a:t>
            </a:r>
            <a:r>
              <a:rPr lang="en-US" dirty="0"/>
              <a:t>ohen’s d Effect Size</a:t>
            </a:r>
          </a:p>
        </p:txBody>
      </p:sp>
      <p:sp>
        <p:nvSpPr>
          <p:cNvPr id="3" name="Content Placeholder 2">
            <a:extLst>
              <a:ext uri="{FF2B5EF4-FFF2-40B4-BE49-F238E27FC236}">
                <a16:creationId xmlns:a16="http://schemas.microsoft.com/office/drawing/2014/main" id="{4AC7985D-B73F-6D47-A18A-166AFEF6913C}"/>
              </a:ext>
            </a:extLst>
          </p:cNvPr>
          <p:cNvSpPr>
            <a:spLocks noGrp="1"/>
          </p:cNvSpPr>
          <p:nvPr>
            <p:ph idx="1"/>
          </p:nvPr>
        </p:nvSpPr>
        <p:spPr>
          <a:xfrm>
            <a:off x="838200" y="1690688"/>
            <a:ext cx="10515600" cy="3060606"/>
          </a:xfrm>
        </p:spPr>
        <p:txBody>
          <a:bodyPr>
            <a:normAutofit fontScale="92500"/>
          </a:bodyPr>
          <a:lstStyle/>
          <a:p>
            <a:pPr marL="0" indent="0" algn="ctr">
              <a:buNone/>
            </a:pPr>
            <a:r>
              <a:rPr lang="en-GB" dirty="0"/>
              <a:t>Depending on the type of study, effect size is estimated with different measures. </a:t>
            </a:r>
          </a:p>
          <a:p>
            <a:pPr marL="0" indent="0" algn="ctr">
              <a:buNone/>
            </a:pPr>
            <a:r>
              <a:rPr lang="en-GB" dirty="0"/>
              <a:t>The most straightforward effect size measure is the difference between two means.</a:t>
            </a:r>
            <a:endParaRPr lang="en-US" i="1" dirty="0"/>
          </a:p>
          <a:p>
            <a:pPr marL="0" indent="0" algn="ctr">
              <a:buNone/>
            </a:pPr>
            <a:r>
              <a:rPr lang="en-GB" dirty="0"/>
              <a:t>Cohen’s d is a good example of a standardized effect size measurement.</a:t>
            </a:r>
          </a:p>
          <a:p>
            <a:pPr marL="0" indent="0" algn="ctr">
              <a:buNone/>
            </a:pPr>
            <a:r>
              <a:rPr lang="en-GB" dirty="0"/>
              <a:t>Cohen (1988) proposed a simple categorisation of small, moderate and large effect size.</a:t>
            </a:r>
          </a:p>
        </p:txBody>
      </p:sp>
      <p:graphicFrame>
        <p:nvGraphicFramePr>
          <p:cNvPr id="5" name="Table 4">
            <a:extLst>
              <a:ext uri="{FF2B5EF4-FFF2-40B4-BE49-F238E27FC236}">
                <a16:creationId xmlns:a16="http://schemas.microsoft.com/office/drawing/2014/main" id="{2EAD7ECE-927E-984C-A77B-A559280862D8}"/>
              </a:ext>
            </a:extLst>
          </p:cNvPr>
          <p:cNvGraphicFramePr>
            <a:graphicFrameLocks noGrp="1"/>
          </p:cNvGraphicFramePr>
          <p:nvPr>
            <p:extLst/>
          </p:nvPr>
        </p:nvGraphicFramePr>
        <p:xfrm>
          <a:off x="8516470" y="4614232"/>
          <a:ext cx="2653554" cy="2243768"/>
        </p:xfrm>
        <a:graphic>
          <a:graphicData uri="http://schemas.openxmlformats.org/drawingml/2006/table">
            <a:tbl>
              <a:tblPr firstRow="1" bandRow="1">
                <a:tableStyleId>{5940675A-B579-460E-94D1-54222C63F5DA}</a:tableStyleId>
              </a:tblPr>
              <a:tblGrid>
                <a:gridCol w="1307862">
                  <a:extLst>
                    <a:ext uri="{9D8B030D-6E8A-4147-A177-3AD203B41FA5}">
                      <a16:colId xmlns:a16="http://schemas.microsoft.com/office/drawing/2014/main" val="1895414335"/>
                    </a:ext>
                  </a:extLst>
                </a:gridCol>
                <a:gridCol w="1345692">
                  <a:extLst>
                    <a:ext uri="{9D8B030D-6E8A-4147-A177-3AD203B41FA5}">
                      <a16:colId xmlns:a16="http://schemas.microsoft.com/office/drawing/2014/main" val="1265328140"/>
                    </a:ext>
                  </a:extLst>
                </a:gridCol>
              </a:tblGrid>
              <a:tr h="560942">
                <a:tc>
                  <a:txBody>
                    <a:bodyPr/>
                    <a:lstStyle/>
                    <a:p>
                      <a:pPr algn="ctr"/>
                      <a:r>
                        <a:rPr lang="en-US" b="0" i="0" dirty="0">
                          <a:latin typeface="Candara Regular"/>
                        </a:rPr>
                        <a:t>Effect </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i="0" dirty="0">
                          <a:latin typeface="Candara Regular"/>
                        </a:rPr>
                        <a:t>Cohen’s d</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448180958"/>
                  </a:ext>
                </a:extLst>
              </a:tr>
              <a:tr h="560942">
                <a:tc>
                  <a:txBody>
                    <a:bodyPr/>
                    <a:lstStyle/>
                    <a:p>
                      <a:pPr algn="ctr"/>
                      <a:r>
                        <a:rPr lang="en-US" b="0" i="0" dirty="0">
                          <a:latin typeface="Candara Regular"/>
                        </a:rPr>
                        <a:t>Small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i="0" dirty="0">
                          <a:latin typeface="Candara Regular"/>
                        </a:rPr>
                        <a:t>0.20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245507355"/>
                  </a:ext>
                </a:extLst>
              </a:tr>
              <a:tr h="560942">
                <a:tc>
                  <a:txBody>
                    <a:bodyPr/>
                    <a:lstStyle/>
                    <a:p>
                      <a:pPr algn="ctr"/>
                      <a:r>
                        <a:rPr lang="en-US" b="0" i="0" dirty="0">
                          <a:latin typeface="Candara Regular"/>
                        </a:rPr>
                        <a:t>Medium </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b="0" i="0" dirty="0">
                          <a:latin typeface="Candara Regular"/>
                        </a:rPr>
                        <a:t>0.50</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1310553249"/>
                  </a:ext>
                </a:extLst>
              </a:tr>
              <a:tr h="560942">
                <a:tc>
                  <a:txBody>
                    <a:bodyPr/>
                    <a:lstStyle/>
                    <a:p>
                      <a:pPr algn="ctr"/>
                      <a:r>
                        <a:rPr lang="en-US" b="0" i="0" dirty="0">
                          <a:latin typeface="Candara Regular"/>
                        </a:rPr>
                        <a:t>Large </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b="0" i="0" dirty="0">
                          <a:latin typeface="Candara Regular"/>
                        </a:rPr>
                        <a:t>0.80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792420776"/>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B86870-ABFE-9241-8B10-2C97C0DF2383}"/>
                  </a:ext>
                </a:extLst>
              </p:cNvPr>
              <p:cNvSpPr/>
              <p:nvPr/>
            </p:nvSpPr>
            <p:spPr>
              <a:xfrm>
                <a:off x="2678537" y="4990945"/>
                <a:ext cx="2897510" cy="1050544"/>
              </a:xfrm>
              <a:prstGeom prst="rect">
                <a:avLst/>
              </a:prstGeom>
            </p:spPr>
            <p:txBody>
              <a:bodyPr wrap="square">
                <a:spAutoFit/>
              </a:bodyPr>
              <a:lstStyle/>
              <a:p>
                <a:pPr algn="ctr"/>
                <a:r>
                  <a:rPr lang="en-GB" sz="4000" dirty="0">
                    <a:latin typeface="Candara Regular"/>
                  </a:rPr>
                  <a:t>d= </a:t>
                </a:r>
                <a14:m>
                  <m:oMath xmlns:m="http://schemas.openxmlformats.org/officeDocument/2006/math">
                    <m:f>
                      <m:fPr>
                        <m:ctrlPr>
                          <a:rPr lang="en-GB" sz="4000" i="1">
                            <a:latin typeface="Cambria Math" panose="02040503050406030204" pitchFamily="18" charset="0"/>
                          </a:rPr>
                        </m:ctrlPr>
                      </m:fPr>
                      <m:num>
                        <m:sSub>
                          <m:sSubPr>
                            <m:ctrlPr>
                              <a:rPr lang="en-GB" sz="4000" i="1">
                                <a:latin typeface="Cambria Math" panose="02040503050406030204" pitchFamily="18" charset="0"/>
                              </a:rPr>
                            </m:ctrlPr>
                          </m:sSubPr>
                          <m:e>
                            <m:r>
                              <a:rPr lang="en-GB" sz="4000">
                                <a:latin typeface="Cambria Math" panose="02040503050406030204" pitchFamily="18" charset="0"/>
                                <a:ea typeface="Cambria Math" panose="02040503050406030204" pitchFamily="18" charset="0"/>
                              </a:rPr>
                              <m:t>𝜇</m:t>
                            </m:r>
                          </m:e>
                          <m:sub>
                            <m:r>
                              <a:rPr lang="en-GB" sz="4000">
                                <a:latin typeface="Cambria Math" panose="02040503050406030204" pitchFamily="18" charset="0"/>
                              </a:rPr>
                              <m:t>1</m:t>
                            </m:r>
                          </m:sub>
                        </m:sSub>
                        <m:r>
                          <a:rPr lang="en-GB" sz="4000">
                            <a:latin typeface="Cambria Math" panose="02040503050406030204" pitchFamily="18" charset="0"/>
                          </a:rPr>
                          <m:t>− </m:t>
                        </m:r>
                        <m:sSub>
                          <m:sSubPr>
                            <m:ctrlPr>
                              <a:rPr lang="en-GB" sz="4000" i="1">
                                <a:latin typeface="Cambria Math" panose="02040503050406030204" pitchFamily="18" charset="0"/>
                              </a:rPr>
                            </m:ctrlPr>
                          </m:sSubPr>
                          <m:e>
                            <m:r>
                              <a:rPr lang="en-GB" sz="4000">
                                <a:latin typeface="Cambria Math" panose="02040503050406030204" pitchFamily="18" charset="0"/>
                                <a:ea typeface="Cambria Math" panose="02040503050406030204" pitchFamily="18" charset="0"/>
                              </a:rPr>
                              <m:t>𝜇</m:t>
                            </m:r>
                          </m:e>
                          <m:sub>
                            <m:r>
                              <a:rPr lang="en-GB" sz="4000">
                                <a:latin typeface="Cambria Math" panose="02040503050406030204" pitchFamily="18" charset="0"/>
                              </a:rPr>
                              <m:t>2</m:t>
                            </m:r>
                          </m:sub>
                        </m:sSub>
                      </m:num>
                      <m:den>
                        <m:sSub>
                          <m:sSubPr>
                            <m:ctrlPr>
                              <a:rPr lang="en-GB" sz="4000" i="1" smtClean="0">
                                <a:latin typeface="Cambria Math" panose="02040503050406030204" pitchFamily="18" charset="0"/>
                              </a:rPr>
                            </m:ctrlPr>
                          </m:sSubPr>
                          <m:e>
                            <m:r>
                              <a:rPr lang="en-GB" sz="4000" smtClean="0">
                                <a:latin typeface="Cambria Math" panose="02040503050406030204" pitchFamily="18" charset="0"/>
                              </a:rPr>
                              <m:t>𝑆𝐷</m:t>
                            </m:r>
                          </m:e>
                          <m:sub>
                            <m:r>
                              <a:rPr lang="en-GB" sz="4000" smtClean="0">
                                <a:latin typeface="Cambria Math" panose="02040503050406030204" pitchFamily="18" charset="0"/>
                              </a:rPr>
                              <m:t>𝑝𝑜𝑜𝑙𝑒𝑑</m:t>
                            </m:r>
                          </m:sub>
                        </m:sSub>
                      </m:den>
                    </m:f>
                  </m:oMath>
                </a14:m>
                <a:endParaRPr lang="en-GB" sz="4800" dirty="0">
                  <a:latin typeface="Candara Regular"/>
                </a:endParaRPr>
              </a:p>
            </p:txBody>
          </p:sp>
        </mc:Choice>
        <mc:Fallback xmlns="">
          <p:sp>
            <p:nvSpPr>
              <p:cNvPr id="4" name="Rectangle 3">
                <a:extLst>
                  <a:ext uri="{FF2B5EF4-FFF2-40B4-BE49-F238E27FC236}">
                    <a16:creationId xmlns:a16="http://schemas.microsoft.com/office/drawing/2014/main" id="{A5B86870-ABFE-9241-8B10-2C97C0DF2383}"/>
                  </a:ext>
                </a:extLst>
              </p:cNvPr>
              <p:cNvSpPr>
                <a:spLocks noRot="1" noChangeAspect="1" noMove="1" noResize="1" noEditPoints="1" noAdjustHandles="1" noChangeArrowheads="1" noChangeShapeType="1" noTextEdit="1"/>
              </p:cNvSpPr>
              <p:nvPr/>
            </p:nvSpPr>
            <p:spPr>
              <a:xfrm>
                <a:off x="2678537" y="4990945"/>
                <a:ext cx="2897510" cy="1050544"/>
              </a:xfrm>
              <a:prstGeom prst="rect">
                <a:avLst/>
              </a:prstGeom>
              <a:blipFill>
                <a:blip r:embed="rId3"/>
                <a:stretch>
                  <a:fillRect t="-7143" b="-7143"/>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B6F3B53B-1BD0-5E42-90CB-15B6FCFBF276}"/>
              </a:ext>
            </a:extLst>
          </p:cNvPr>
          <p:cNvSpPr/>
          <p:nvPr/>
        </p:nvSpPr>
        <p:spPr>
          <a:xfrm>
            <a:off x="2875760" y="4751294"/>
            <a:ext cx="2700287" cy="160727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62158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63B1-477A-EC48-A34D-B0423C9BB000}"/>
              </a:ext>
            </a:extLst>
          </p:cNvPr>
          <p:cNvSpPr>
            <a:spLocks noGrp="1"/>
          </p:cNvSpPr>
          <p:nvPr>
            <p:ph type="ctrTitle"/>
          </p:nvPr>
        </p:nvSpPr>
        <p:spPr>
          <a:xfrm>
            <a:off x="3693458" y="4267198"/>
            <a:ext cx="9000565" cy="2294965"/>
          </a:xfrm>
        </p:spPr>
        <p:txBody>
          <a:bodyPr/>
          <a:lstStyle/>
          <a:p>
            <a:r>
              <a:rPr lang="en-US" b="1" dirty="0"/>
              <a:t>S</a:t>
            </a:r>
            <a:r>
              <a:rPr lang="en-US" dirty="0"/>
              <a:t>ample </a:t>
            </a:r>
            <a:r>
              <a:rPr lang="en-US" b="1" dirty="0"/>
              <a:t>S</a:t>
            </a:r>
            <a:r>
              <a:rPr lang="en-US" dirty="0"/>
              <a:t>ize </a:t>
            </a:r>
            <a:r>
              <a:rPr lang="en-US" b="1" dirty="0"/>
              <a:t>E</a:t>
            </a:r>
            <a:r>
              <a:rPr lang="en-US" dirty="0"/>
              <a:t>stimation </a:t>
            </a:r>
          </a:p>
        </p:txBody>
      </p:sp>
      <p:sp>
        <p:nvSpPr>
          <p:cNvPr id="3" name="Rectangle 2">
            <a:extLst>
              <a:ext uri="{FF2B5EF4-FFF2-40B4-BE49-F238E27FC236}">
                <a16:creationId xmlns:a16="http://schemas.microsoft.com/office/drawing/2014/main" id="{FC1283F2-8C70-894E-8230-2F5F100DB60D}"/>
              </a:ext>
            </a:extLst>
          </p:cNvPr>
          <p:cNvSpPr/>
          <p:nvPr/>
        </p:nvSpPr>
        <p:spPr>
          <a:xfrm>
            <a:off x="0" y="4894730"/>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529932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A7F0395-A8FF-2844-9A7A-2C93087AD1D8}"/>
              </a:ext>
            </a:extLst>
          </p:cNvPr>
          <p:cNvSpPr/>
          <p:nvPr/>
        </p:nvSpPr>
        <p:spPr>
          <a:xfrm>
            <a:off x="748556" y="1662651"/>
            <a:ext cx="7983068" cy="5195349"/>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729976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F12D-D9B7-724B-97C4-5238940074CD}"/>
              </a:ext>
            </a:extLst>
          </p:cNvPr>
          <p:cNvSpPr>
            <a:spLocks noGrp="1"/>
          </p:cNvSpPr>
          <p:nvPr>
            <p:ph type="title"/>
          </p:nvPr>
        </p:nvSpPr>
        <p:spPr/>
        <p:txBody>
          <a:bodyPr>
            <a:normAutofit/>
          </a:bodyPr>
          <a:lstStyle/>
          <a:p>
            <a:r>
              <a:rPr lang="en-US" b="1" dirty="0"/>
              <a:t>S</a:t>
            </a:r>
            <a:r>
              <a:rPr lang="en-US" dirty="0"/>
              <a:t>ample </a:t>
            </a:r>
            <a:r>
              <a:rPr lang="en-US" b="1" dirty="0"/>
              <a:t>S</a:t>
            </a:r>
            <a:r>
              <a:rPr lang="en-US" dirty="0"/>
              <a:t>ize for </a:t>
            </a:r>
            <a:r>
              <a:rPr lang="en-US" b="1" dirty="0"/>
              <a:t>C</a:t>
            </a:r>
            <a:r>
              <a:rPr lang="en-US" dirty="0"/>
              <a:t>ontinuous </a:t>
            </a:r>
            <a:r>
              <a:rPr lang="en-US" b="1" dirty="0"/>
              <a:t>D</a:t>
            </a:r>
            <a:r>
              <a:rPr lang="en-US" dirty="0"/>
              <a:t>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E88D84-C7FA-C04F-BA37-46B31A79D325}"/>
                  </a:ext>
                </a:extLst>
              </p:cNvPr>
              <p:cNvSpPr>
                <a:spLocks noGrp="1"/>
              </p:cNvSpPr>
              <p:nvPr>
                <p:ph idx="1"/>
              </p:nvPr>
            </p:nvSpPr>
            <p:spPr>
              <a:xfrm>
                <a:off x="838200" y="1825625"/>
                <a:ext cx="10515600" cy="4351338"/>
              </a:xfrm>
            </p:spPr>
            <p:txBody>
              <a:bodyPr>
                <a:normAutofit fontScale="92500" lnSpcReduction="20000"/>
              </a:bodyPr>
              <a:lstStyle/>
              <a:p>
                <a:pPr marL="0" indent="0" algn="ctr">
                  <a:buNone/>
                </a:pPr>
                <a:r>
                  <a:rPr lang="en-GB" dirty="0"/>
                  <a:t>There are several methods used to calculate the sample size depending on the type of data or study design. </a:t>
                </a:r>
              </a:p>
              <a:p>
                <a:endParaRPr lang="en-GB" dirty="0"/>
              </a:p>
              <a:p>
                <a:pPr marL="0" indent="0" algn="ctr">
                  <a:buNone/>
                </a:pPr>
                <a:r>
                  <a:rPr lang="en-GB" dirty="0"/>
                  <a:t>The sample size for </a:t>
                </a:r>
                <a:r>
                  <a:rPr lang="en-GB" u="sng" dirty="0"/>
                  <a:t>continuous data </a:t>
                </a:r>
                <a:r>
                  <a:rPr lang="en-GB" dirty="0"/>
                  <a:t>when comparing </a:t>
                </a:r>
                <a:r>
                  <a:rPr lang="en-GB" u="sng" dirty="0"/>
                  <a:t>two means (independent</a:t>
                </a:r>
                <a:r>
                  <a:rPr lang="en-GB" dirty="0"/>
                  <a:t>) is calculated using the following formula:</a:t>
                </a:r>
              </a:p>
              <a:p>
                <a:pPr fontAlgn="ctr"/>
                <a:endParaRPr lang="en-GB" dirty="0"/>
              </a:p>
              <a:p>
                <a:pPr marL="0" indent="0" fontAlgn="ctr">
                  <a:buNone/>
                </a:pPr>
                <a14:m>
                  <m:oMathPara xmlns:m="http://schemas.openxmlformats.org/officeDocument/2006/math">
                    <m:oMathParaPr>
                      <m:jc m:val="center"/>
                    </m:oMathParaPr>
                    <m:oMath xmlns:m="http://schemas.openxmlformats.org/officeDocument/2006/math">
                      <m:r>
                        <a:rPr lang="en-GB">
                          <a:latin typeface="Cambria Math" panose="02040503050406030204" pitchFamily="18" charset="0"/>
                        </a:rPr>
                        <m:t>𝑛</m:t>
                      </m:r>
                      <m:r>
                        <a:rPr lang="en-GB">
                          <a:latin typeface="Cambria Math" panose="02040503050406030204" pitchFamily="18" charset="0"/>
                        </a:rPr>
                        <m:t>= </m:t>
                      </m:r>
                      <m:f>
                        <m:fPr>
                          <m:ctrlPr>
                            <a:rPr lang="en-GB" i="1">
                              <a:latin typeface="Cambria Math" panose="02040503050406030204" pitchFamily="18" charset="0"/>
                            </a:rPr>
                          </m:ctrlPr>
                        </m:fPr>
                        <m:num>
                          <m:sSup>
                            <m:sSupPr>
                              <m:ctrlPr>
                                <a:rPr lang="en-GB" i="1">
                                  <a:latin typeface="Cambria Math" panose="02040503050406030204" pitchFamily="18" charset="0"/>
                                  <a:ea typeface="Cambria Math" panose="02040503050406030204" pitchFamily="18" charset="0"/>
                                </a:rPr>
                              </m:ctrlPr>
                            </m:sSupPr>
                            <m:e>
                              <m:r>
                                <a:rPr lang="en-GB">
                                  <a:latin typeface="Cambria Math" panose="02040503050406030204" pitchFamily="18" charset="0"/>
                                </a:rPr>
                                <m:t>2</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ea typeface="Cambria Math" panose="02040503050406030204" pitchFamily="18" charset="0"/>
                                            </a:rPr>
                                            <m:t>𝛼</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𝛽</m:t>
                                          </m:r>
                                        </m:sub>
                                      </m:sSub>
                                    </m:e>
                                  </m:d>
                                </m:e>
                                <m:sup>
                                  <m:r>
                                    <a:rPr lang="en-GB">
                                      <a:latin typeface="Cambria Math" panose="02040503050406030204" pitchFamily="18" charset="0"/>
                                    </a:rPr>
                                    <m:t>2</m:t>
                                  </m:r>
                                </m:sup>
                              </m:sSup>
                              <m:r>
                                <a:rPr lang="en-GB">
                                  <a:latin typeface="Cambria Math" panose="02040503050406030204" pitchFamily="18" charset="0"/>
                                  <a:ea typeface="Cambria Math" panose="02040503050406030204" pitchFamily="18" charset="0"/>
                                </a:rPr>
                                <m:t>𝜎</m:t>
                              </m:r>
                            </m:e>
                            <m:sup>
                              <m:r>
                                <a:rPr lang="en-GB">
                                  <a:latin typeface="Cambria Math" panose="02040503050406030204" pitchFamily="18" charset="0"/>
                                  <a:ea typeface="Cambria Math" panose="02040503050406030204" pitchFamily="18" charset="0"/>
                                </a:rPr>
                                <m:t>2</m:t>
                              </m:r>
                            </m:sup>
                          </m:sSup>
                        </m:num>
                        <m:den>
                          <m:sSup>
                            <m:sSupPr>
                              <m:ctrlPr>
                                <a:rPr lang="en-GB" i="1">
                                  <a:latin typeface="Cambria Math" panose="02040503050406030204" pitchFamily="18" charset="0"/>
                                  <a:ea typeface="Cambria Math" panose="02040503050406030204" pitchFamily="18" charset="0"/>
                                </a:rPr>
                              </m:ctrlPr>
                            </m:sSupPr>
                            <m:e>
                              <m:r>
                                <a:rPr lang="el-GR">
                                  <a:latin typeface="Cambria Math" panose="02040503050406030204" pitchFamily="18" charset="0"/>
                                  <a:ea typeface="Cambria Math" panose="02040503050406030204" pitchFamily="18" charset="0"/>
                                </a:rPr>
                                <m:t>𝛿</m:t>
                              </m:r>
                            </m:e>
                            <m:sup>
                              <m:r>
                                <a:rPr lang="en-GB">
                                  <a:latin typeface="Cambria Math" panose="02040503050406030204" pitchFamily="18" charset="0"/>
                                  <a:ea typeface="Cambria Math" panose="02040503050406030204" pitchFamily="18" charset="0"/>
                                </a:rPr>
                                <m:t>2</m:t>
                              </m:r>
                            </m:sup>
                          </m:sSup>
                        </m:den>
                      </m:f>
                    </m:oMath>
                  </m:oMathPara>
                </a14:m>
                <a:endParaRPr lang="en-GB" dirty="0"/>
              </a:p>
              <a:p>
                <a:pPr fontAlgn="ctr"/>
                <a:endParaRPr lang="en-GB" dirty="0"/>
              </a:p>
              <a:p>
                <a:pPr marL="0" indent="0" algn="ctr" fontAlgn="ctr">
                  <a:buNone/>
                </a:pPr>
                <a:r>
                  <a:rPr lang="en-GB" dirty="0"/>
                  <a:t>The number, n, is the sample size required in each group.</a:t>
                </a:r>
                <a:br>
                  <a:rPr lang="en-GB" dirty="0"/>
                </a:br>
                <a:br>
                  <a:rPr lang="en-GB" dirty="0"/>
                </a:br>
                <a:endParaRPr lang="ar-SA" dirty="0"/>
              </a:p>
              <a:p>
                <a:endParaRPr lang="en-US" dirty="0"/>
              </a:p>
            </p:txBody>
          </p:sp>
        </mc:Choice>
        <mc:Fallback xmlns="">
          <p:sp>
            <p:nvSpPr>
              <p:cNvPr id="3" name="Content Placeholder 2">
                <a:extLst>
                  <a:ext uri="{FF2B5EF4-FFF2-40B4-BE49-F238E27FC236}">
                    <a16:creationId xmlns:a16="http://schemas.microsoft.com/office/drawing/2014/main" id="{56E88D84-C7FA-C04F-BA37-46B31A79D32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t="-3801" b="-380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2F73A397-5EC1-CD40-8F1E-41DE1BEE7970}"/>
              </a:ext>
            </a:extLst>
          </p:cNvPr>
          <p:cNvSpPr/>
          <p:nvPr/>
        </p:nvSpPr>
        <p:spPr>
          <a:xfrm>
            <a:off x="4207974" y="3747247"/>
            <a:ext cx="3776052" cy="1201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769394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E0B9-26E8-BB4F-AB79-A624E7C83C42}"/>
              </a:ext>
            </a:extLst>
          </p:cNvPr>
          <p:cNvSpPr>
            <a:spLocks noGrp="1"/>
          </p:cNvSpPr>
          <p:nvPr>
            <p:ph type="title"/>
          </p:nvPr>
        </p:nvSpPr>
        <p:spPr/>
        <p:txBody>
          <a:bodyPr/>
          <a:lstStyle/>
          <a:p>
            <a:r>
              <a:rPr lang="en-US" b="1" dirty="0"/>
              <a:t>E</a:t>
            </a:r>
            <a:r>
              <a:rPr lang="en-US" dirty="0"/>
              <a:t>xample </a:t>
            </a:r>
          </a:p>
        </p:txBody>
      </p:sp>
      <p:sp>
        <p:nvSpPr>
          <p:cNvPr id="3" name="Content Placeholder 2">
            <a:extLst>
              <a:ext uri="{FF2B5EF4-FFF2-40B4-BE49-F238E27FC236}">
                <a16:creationId xmlns:a16="http://schemas.microsoft.com/office/drawing/2014/main" id="{37704568-D7D9-D04D-8093-9A4CCAC5349A}"/>
              </a:ext>
            </a:extLst>
          </p:cNvPr>
          <p:cNvSpPr>
            <a:spLocks noGrp="1"/>
          </p:cNvSpPr>
          <p:nvPr>
            <p:ph idx="1"/>
          </p:nvPr>
        </p:nvSpPr>
        <p:spPr/>
        <p:txBody>
          <a:bodyPr>
            <a:normAutofit/>
          </a:bodyPr>
          <a:lstStyle/>
          <a:p>
            <a:pPr marL="0" indent="0" algn="ctr">
              <a:buNone/>
            </a:pPr>
            <a:r>
              <a:rPr lang="en-GB" dirty="0"/>
              <a:t>In a sample of inactive overweight men aged between 50 and 60</a:t>
            </a:r>
            <a:r>
              <a:rPr lang="en-US" dirty="0"/>
              <a:t>, suppose we wish to compare the mean </a:t>
            </a:r>
            <a:r>
              <a:rPr lang="en-GB" dirty="0"/>
              <a:t>blood pressure </a:t>
            </a:r>
            <a:r>
              <a:rPr lang="en-US" dirty="0"/>
              <a:t>of </a:t>
            </a:r>
            <a:r>
              <a:rPr lang="en-GB" dirty="0"/>
              <a:t>Group 1 who underwent a calorie-controlled diet</a:t>
            </a:r>
            <a:r>
              <a:rPr lang="en-US" dirty="0"/>
              <a:t> to </a:t>
            </a:r>
            <a:r>
              <a:rPr lang="en-GB" dirty="0"/>
              <a:t>Group 2 undertook the exercise-training programme. </a:t>
            </a:r>
          </a:p>
          <a:p>
            <a:pPr marL="0" indent="0">
              <a:buNone/>
            </a:pPr>
            <a:endParaRPr lang="en-US" dirty="0"/>
          </a:p>
          <a:p>
            <a:pPr marL="0" indent="0">
              <a:buNone/>
            </a:pPr>
            <a:r>
              <a:rPr lang="en-US" dirty="0"/>
              <a:t>Let,  </a:t>
            </a:r>
            <a:br>
              <a:rPr lang="en-US" dirty="0"/>
            </a:br>
            <a:r>
              <a:rPr lang="en-US" dirty="0"/>
              <a:t>	𝜇</a:t>
            </a:r>
            <a:r>
              <a:rPr lang="en-US" baseline="-25000" dirty="0"/>
              <a:t>1</a:t>
            </a:r>
            <a:r>
              <a:rPr lang="en-US" dirty="0"/>
              <a:t>=𝑚𝑒𝑎𝑛 </a:t>
            </a:r>
            <a:r>
              <a:rPr lang="en-GB" dirty="0"/>
              <a:t>blood pressure </a:t>
            </a:r>
            <a:r>
              <a:rPr lang="en-US" dirty="0"/>
              <a:t>𝑜𝑓 group 1</a:t>
            </a:r>
            <a:br>
              <a:rPr lang="en-US" dirty="0"/>
            </a:br>
            <a:r>
              <a:rPr lang="en-US" dirty="0"/>
              <a:t>	𝜇</a:t>
            </a:r>
            <a:r>
              <a:rPr lang="en-US" baseline="-25000" dirty="0"/>
              <a:t>2</a:t>
            </a:r>
            <a:r>
              <a:rPr lang="en-US" dirty="0"/>
              <a:t>=𝑚𝑒𝑎𝑛 </a:t>
            </a:r>
            <a:r>
              <a:rPr lang="en-GB" dirty="0"/>
              <a:t>blood pressure </a:t>
            </a:r>
            <a:r>
              <a:rPr lang="en-US" dirty="0"/>
              <a:t>𝑜𝑓 group 2</a:t>
            </a:r>
          </a:p>
          <a:p>
            <a:endParaRPr lang="en-US" dirty="0"/>
          </a:p>
        </p:txBody>
      </p:sp>
    </p:spTree>
    <p:extLst>
      <p:ext uri="{BB962C8B-B14F-4D97-AF65-F5344CB8AC3E}">
        <p14:creationId xmlns:p14="http://schemas.microsoft.com/office/powerpoint/2010/main" val="950376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F20D-601C-484B-9DB5-FA22A7565375}"/>
              </a:ext>
            </a:extLst>
          </p:cNvPr>
          <p:cNvSpPr>
            <a:spLocks noGrp="1"/>
          </p:cNvSpPr>
          <p:nvPr>
            <p:ph type="title"/>
          </p:nvPr>
        </p:nvSpPr>
        <p:spPr/>
        <p:txBody>
          <a:bodyPr/>
          <a:lstStyle/>
          <a:p>
            <a:r>
              <a:rPr lang="en-US" b="1" dirty="0"/>
              <a:t>E</a:t>
            </a:r>
            <a:r>
              <a:rPr lang="en-US" dirty="0"/>
              <a:t>xample </a:t>
            </a:r>
          </a:p>
        </p:txBody>
      </p:sp>
      <p:sp>
        <p:nvSpPr>
          <p:cNvPr id="3" name="Content Placeholder 2">
            <a:extLst>
              <a:ext uri="{FF2B5EF4-FFF2-40B4-BE49-F238E27FC236}">
                <a16:creationId xmlns:a16="http://schemas.microsoft.com/office/drawing/2014/main" id="{42A0C29C-20DB-9246-BAB8-0940A84550C4}"/>
              </a:ext>
            </a:extLst>
          </p:cNvPr>
          <p:cNvSpPr>
            <a:spLocks noGrp="1"/>
          </p:cNvSpPr>
          <p:nvPr>
            <p:ph idx="1"/>
          </p:nvPr>
        </p:nvSpPr>
        <p:spPr>
          <a:xfrm>
            <a:off x="838200" y="1825624"/>
            <a:ext cx="10515600" cy="4646893"/>
          </a:xfrm>
        </p:spPr>
        <p:txBody>
          <a:bodyPr>
            <a:normAutofit/>
          </a:bodyPr>
          <a:lstStyle/>
          <a:p>
            <a:pPr marL="0" indent="0">
              <a:buNone/>
            </a:pPr>
            <a:r>
              <a:rPr lang="en-US" dirty="0"/>
              <a:t>Then, </a:t>
            </a:r>
          </a:p>
          <a:p>
            <a:pPr marL="0" indent="0">
              <a:buNone/>
            </a:pPr>
            <a:r>
              <a:rPr lang="en-US" dirty="0"/>
              <a:t>	𝐻</a:t>
            </a:r>
            <a:r>
              <a:rPr lang="en-US" baseline="-25000" dirty="0"/>
              <a:t>0</a:t>
            </a:r>
            <a:r>
              <a:rPr lang="en-US" dirty="0"/>
              <a:t>: 𝜇</a:t>
            </a:r>
            <a:r>
              <a:rPr lang="en-US" baseline="-25000" dirty="0"/>
              <a:t>1 </a:t>
            </a:r>
            <a:r>
              <a:rPr lang="en-US" dirty="0"/>
              <a:t>= 𝜇</a:t>
            </a:r>
            <a:r>
              <a:rPr lang="en-US" baseline="-25000" dirty="0"/>
              <a:t>2 </a:t>
            </a:r>
          </a:p>
          <a:p>
            <a:pPr marL="0" indent="0">
              <a:buNone/>
            </a:pPr>
            <a:r>
              <a:rPr lang="en-US" dirty="0"/>
              <a:t>	𝐻</a:t>
            </a:r>
            <a:r>
              <a:rPr lang="en-US" baseline="-25000" dirty="0"/>
              <a:t>a</a:t>
            </a:r>
            <a:r>
              <a:rPr lang="en-US" dirty="0"/>
              <a:t>: 𝜇</a:t>
            </a:r>
            <a:r>
              <a:rPr lang="en-US" baseline="-25000" dirty="0"/>
              <a:t>1 </a:t>
            </a:r>
            <a:r>
              <a:rPr lang="en-US" dirty="0"/>
              <a:t>≠ 𝜇</a:t>
            </a:r>
            <a:r>
              <a:rPr lang="en-US" baseline="-25000" dirty="0"/>
              <a:t>2 </a:t>
            </a:r>
          </a:p>
          <a:p>
            <a:pPr marL="0" indent="0" algn="ctr">
              <a:buNone/>
            </a:pPr>
            <a:br>
              <a:rPr lang="en-US" dirty="0"/>
            </a:br>
            <a:r>
              <a:rPr lang="en-US" dirty="0"/>
              <a:t>Suppose researchers would like to have a power of 80% to detect a difference of 5 </a:t>
            </a:r>
            <a:r>
              <a:rPr lang="en-GB" dirty="0"/>
              <a:t>mmHg </a:t>
            </a:r>
            <a:r>
              <a:rPr lang="en-US" dirty="0"/>
              <a:t>between these two population means at the 𝛼=.05 level. </a:t>
            </a:r>
            <a:r>
              <a:rPr lang="en-GB" dirty="0"/>
              <a:t>The standard deviation (based on data in a published paper) would be approximately  20 mmHg.</a:t>
            </a:r>
          </a:p>
          <a:p>
            <a:pPr marL="0" indent="0" algn="ctr">
              <a:buNone/>
            </a:pPr>
            <a:endParaRPr lang="en-US" dirty="0"/>
          </a:p>
          <a:p>
            <a:pPr marL="0" indent="0" algn="ctr">
              <a:buNone/>
            </a:pPr>
            <a:r>
              <a:rPr lang="en-US" dirty="0"/>
              <a:t>What samples sizes (𝑛</a:t>
            </a:r>
            <a:r>
              <a:rPr lang="en-US" baseline="-25000" dirty="0"/>
              <a:t>1</a:t>
            </a:r>
            <a:r>
              <a:rPr lang="en-US" dirty="0"/>
              <a:t>) and (𝑛</a:t>
            </a:r>
            <a:r>
              <a:rPr lang="en-US" baseline="-25000" dirty="0"/>
              <a:t>2</a:t>
            </a:r>
            <a:r>
              <a:rPr lang="en-US" dirty="0"/>
              <a:t>) should they use?</a:t>
            </a:r>
          </a:p>
          <a:p>
            <a:endParaRPr lang="en-US" dirty="0"/>
          </a:p>
        </p:txBody>
      </p:sp>
    </p:spTree>
    <p:extLst>
      <p:ext uri="{BB962C8B-B14F-4D97-AF65-F5344CB8AC3E}">
        <p14:creationId xmlns:p14="http://schemas.microsoft.com/office/powerpoint/2010/main" val="1785063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F20D-601C-484B-9DB5-FA22A7565375}"/>
              </a:ext>
            </a:extLst>
          </p:cNvPr>
          <p:cNvSpPr>
            <a:spLocks noGrp="1"/>
          </p:cNvSpPr>
          <p:nvPr>
            <p:ph type="title"/>
          </p:nvPr>
        </p:nvSpPr>
        <p:spPr/>
        <p:txBody>
          <a:bodyPr/>
          <a:lstStyle/>
          <a:p>
            <a:r>
              <a:rPr lang="en-US" b="1" dirty="0"/>
              <a:t>E</a:t>
            </a:r>
            <a:r>
              <a:rPr lang="en-US" dirty="0"/>
              <a:t>xample </a:t>
            </a:r>
          </a:p>
        </p:txBody>
      </p:sp>
      <p:sp>
        <p:nvSpPr>
          <p:cNvPr id="3" name="Content Placeholder 2">
            <a:extLst>
              <a:ext uri="{FF2B5EF4-FFF2-40B4-BE49-F238E27FC236}">
                <a16:creationId xmlns:a16="http://schemas.microsoft.com/office/drawing/2014/main" id="{42A0C29C-20DB-9246-BAB8-0940A84550C4}"/>
              </a:ext>
            </a:extLst>
          </p:cNvPr>
          <p:cNvSpPr>
            <a:spLocks noGrp="1"/>
          </p:cNvSpPr>
          <p:nvPr>
            <p:ph idx="1"/>
          </p:nvPr>
        </p:nvSpPr>
        <p:spPr>
          <a:xfrm>
            <a:off x="838200" y="1825624"/>
            <a:ext cx="10515600" cy="4646893"/>
          </a:xfrm>
        </p:spPr>
        <p:txBody>
          <a:bodyPr>
            <a:normAutofit/>
          </a:bodyPr>
          <a:lstStyle/>
          <a:p>
            <a:pPr marL="0" indent="0">
              <a:buNone/>
            </a:pPr>
            <a:r>
              <a:rPr lang="en-US" dirty="0"/>
              <a:t>Then, </a:t>
            </a:r>
          </a:p>
          <a:p>
            <a:pPr marL="0" indent="0">
              <a:buNone/>
            </a:pPr>
            <a:r>
              <a:rPr lang="en-US" dirty="0"/>
              <a:t>	𝐻</a:t>
            </a:r>
            <a:r>
              <a:rPr lang="en-US" baseline="-25000" dirty="0"/>
              <a:t>0</a:t>
            </a:r>
            <a:r>
              <a:rPr lang="en-US" dirty="0"/>
              <a:t>: 𝜇</a:t>
            </a:r>
            <a:r>
              <a:rPr lang="en-US" baseline="-25000" dirty="0"/>
              <a:t>1 </a:t>
            </a:r>
            <a:r>
              <a:rPr lang="en-US" dirty="0"/>
              <a:t>= 𝜇</a:t>
            </a:r>
            <a:r>
              <a:rPr lang="en-US" baseline="-25000" dirty="0"/>
              <a:t>2 </a:t>
            </a:r>
          </a:p>
          <a:p>
            <a:pPr marL="0" indent="0">
              <a:buNone/>
            </a:pPr>
            <a:r>
              <a:rPr lang="en-US" dirty="0"/>
              <a:t>	𝐻</a:t>
            </a:r>
            <a:r>
              <a:rPr lang="en-US" baseline="-25000" dirty="0"/>
              <a:t>a</a:t>
            </a:r>
            <a:r>
              <a:rPr lang="en-US" dirty="0"/>
              <a:t>: 𝜇</a:t>
            </a:r>
            <a:r>
              <a:rPr lang="en-US" baseline="-25000" dirty="0"/>
              <a:t>1 </a:t>
            </a:r>
            <a:r>
              <a:rPr lang="en-US" dirty="0"/>
              <a:t>≠ 𝜇</a:t>
            </a:r>
            <a:r>
              <a:rPr lang="en-US" baseline="-25000" dirty="0"/>
              <a:t>2 </a:t>
            </a:r>
          </a:p>
          <a:p>
            <a:pPr marL="0" indent="0" algn="ctr">
              <a:buNone/>
            </a:pPr>
            <a:br>
              <a:rPr lang="en-US" dirty="0"/>
            </a:br>
            <a:r>
              <a:rPr lang="en-US" dirty="0"/>
              <a:t>Suppose researchers would like to have a </a:t>
            </a:r>
            <a:r>
              <a:rPr lang="en-US" u="sng" dirty="0">
                <a:solidFill>
                  <a:srgbClr val="FF0000"/>
                </a:solidFill>
              </a:rPr>
              <a:t>power of 80% to </a:t>
            </a:r>
            <a:r>
              <a:rPr lang="en-US" dirty="0"/>
              <a:t>detect a </a:t>
            </a:r>
            <a:r>
              <a:rPr lang="en-US" u="sng" dirty="0">
                <a:solidFill>
                  <a:srgbClr val="FF0000"/>
                </a:solidFill>
              </a:rPr>
              <a:t>difference of 5 </a:t>
            </a:r>
            <a:r>
              <a:rPr lang="en-GB" u="sng" dirty="0">
                <a:solidFill>
                  <a:srgbClr val="FF0000"/>
                </a:solidFill>
              </a:rPr>
              <a:t>mmHg </a:t>
            </a:r>
            <a:r>
              <a:rPr lang="en-US" dirty="0"/>
              <a:t>between these two population means at the </a:t>
            </a:r>
            <a:r>
              <a:rPr lang="en-US" u="sng" dirty="0">
                <a:solidFill>
                  <a:srgbClr val="FF0000"/>
                </a:solidFill>
              </a:rPr>
              <a:t>𝛼=.05 level</a:t>
            </a:r>
            <a:r>
              <a:rPr lang="en-US" dirty="0"/>
              <a:t>. </a:t>
            </a:r>
            <a:r>
              <a:rPr lang="en-GB" dirty="0"/>
              <a:t>The </a:t>
            </a:r>
            <a:r>
              <a:rPr lang="en-GB" u="sng" dirty="0">
                <a:solidFill>
                  <a:srgbClr val="FF0000"/>
                </a:solidFill>
              </a:rPr>
              <a:t>standard deviation </a:t>
            </a:r>
            <a:r>
              <a:rPr lang="en-GB" dirty="0"/>
              <a:t>(based on data in a published paper) would be approximately  </a:t>
            </a:r>
            <a:r>
              <a:rPr lang="en-GB" u="sng" dirty="0">
                <a:solidFill>
                  <a:srgbClr val="FF0000"/>
                </a:solidFill>
              </a:rPr>
              <a:t>20 mmHg</a:t>
            </a:r>
            <a:r>
              <a:rPr lang="en-GB" dirty="0"/>
              <a:t>.</a:t>
            </a:r>
          </a:p>
          <a:p>
            <a:pPr marL="0" indent="0" algn="ctr">
              <a:buNone/>
            </a:pPr>
            <a:endParaRPr lang="en-US" dirty="0"/>
          </a:p>
          <a:p>
            <a:pPr marL="0" indent="0" algn="ctr">
              <a:buNone/>
            </a:pPr>
            <a:r>
              <a:rPr lang="en-US" dirty="0"/>
              <a:t>What samples sizes (𝑛</a:t>
            </a:r>
            <a:r>
              <a:rPr lang="en-US" baseline="-25000" dirty="0"/>
              <a:t>1</a:t>
            </a:r>
            <a:r>
              <a:rPr lang="en-US" dirty="0"/>
              <a:t>) and (𝑛</a:t>
            </a:r>
            <a:r>
              <a:rPr lang="en-US" baseline="-25000" dirty="0"/>
              <a:t>2</a:t>
            </a:r>
            <a:r>
              <a:rPr lang="en-US" dirty="0"/>
              <a:t>) should they use?</a:t>
            </a:r>
          </a:p>
          <a:p>
            <a:endParaRPr lang="en-US" dirty="0"/>
          </a:p>
        </p:txBody>
      </p:sp>
    </p:spTree>
    <p:extLst>
      <p:ext uri="{BB962C8B-B14F-4D97-AF65-F5344CB8AC3E}">
        <p14:creationId xmlns:p14="http://schemas.microsoft.com/office/powerpoint/2010/main" val="10098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B53A-5095-634E-8F20-EC0D67A458C4}"/>
              </a:ext>
            </a:extLst>
          </p:cNvPr>
          <p:cNvSpPr>
            <a:spLocks noGrp="1"/>
          </p:cNvSpPr>
          <p:nvPr>
            <p:ph type="title"/>
          </p:nvPr>
        </p:nvSpPr>
        <p:spPr/>
        <p:txBody>
          <a:bodyPr>
            <a:normAutofit/>
          </a:bodyPr>
          <a:lstStyle/>
          <a:p>
            <a:pPr fontAlgn="base"/>
            <a:r>
              <a:rPr lang="en-GB" b="1" dirty="0"/>
              <a:t>S</a:t>
            </a:r>
            <a:r>
              <a:rPr lang="en-GB" dirty="0"/>
              <a:t>ample </a:t>
            </a:r>
            <a:r>
              <a:rPr lang="en-GB" b="1" dirty="0"/>
              <a:t>S</a:t>
            </a:r>
            <a:r>
              <a:rPr lang="en-GB" dirty="0"/>
              <a:t>ize </a:t>
            </a:r>
            <a:r>
              <a:rPr lang="en-GB" b="1" dirty="0"/>
              <a:t>C</a:t>
            </a:r>
            <a:r>
              <a:rPr lang="en-GB" dirty="0"/>
              <a:t>alculation</a:t>
            </a:r>
            <a:endParaRPr lang="en-US" dirty="0"/>
          </a:p>
        </p:txBody>
      </p:sp>
      <p:sp>
        <p:nvSpPr>
          <p:cNvPr id="3" name="Content Placeholder 2">
            <a:extLst>
              <a:ext uri="{FF2B5EF4-FFF2-40B4-BE49-F238E27FC236}">
                <a16:creationId xmlns:a16="http://schemas.microsoft.com/office/drawing/2014/main" id="{CFF4FBB3-D3A3-9F4B-A7DE-064ED41A8E01}"/>
              </a:ext>
            </a:extLst>
          </p:cNvPr>
          <p:cNvSpPr>
            <a:spLocks noGrp="1"/>
          </p:cNvSpPr>
          <p:nvPr>
            <p:ph idx="1"/>
          </p:nvPr>
        </p:nvSpPr>
        <p:spPr/>
        <p:txBody>
          <a:bodyPr/>
          <a:lstStyle/>
          <a:p>
            <a:pPr marL="0" indent="0" algn="ctr">
              <a:buNone/>
            </a:pPr>
            <a:r>
              <a:rPr lang="en-GB" dirty="0"/>
              <a:t>The main aim of a sample size calculation is to determine the number of participants needed to detect a scientifically relevant treatment effect.</a:t>
            </a:r>
          </a:p>
          <a:p>
            <a:pPr marL="0" indent="0" algn="ctr">
              <a:buNone/>
            </a:pPr>
            <a:endParaRPr lang="en-GB" dirty="0"/>
          </a:p>
          <a:p>
            <a:pPr marL="0" indent="0">
              <a:buNone/>
            </a:pPr>
            <a:r>
              <a:rPr lang="en-GB" dirty="0"/>
              <a:t>Sample size is </a:t>
            </a:r>
            <a:r>
              <a:rPr lang="en-GB" dirty="0">
                <a:latin typeface="Candara" panose="020E0502030303020204" pitchFamily="34" charset="0"/>
              </a:rPr>
              <a:t>too small </a:t>
            </a:r>
            <a:r>
              <a:rPr lang="en-GB" dirty="0">
                <a:sym typeface="Wingdings" pitchFamily="2" charset="2"/>
              </a:rPr>
              <a:t></a:t>
            </a:r>
            <a:r>
              <a:rPr lang="en-GB" dirty="0"/>
              <a:t> one may not be able to detect an important existing effect. </a:t>
            </a:r>
          </a:p>
          <a:p>
            <a:pPr marL="0" indent="0">
              <a:buNone/>
            </a:pPr>
            <a:endParaRPr lang="en-GB" dirty="0"/>
          </a:p>
          <a:p>
            <a:pPr marL="0" indent="0">
              <a:buNone/>
            </a:pPr>
            <a:r>
              <a:rPr lang="en-GB" dirty="0"/>
              <a:t>Sample size is too large </a:t>
            </a:r>
            <a:r>
              <a:rPr lang="en-GB" dirty="0">
                <a:sym typeface="Wingdings" pitchFamily="2" charset="2"/>
              </a:rPr>
              <a:t> </a:t>
            </a:r>
            <a:r>
              <a:rPr lang="en-GB" dirty="0"/>
              <a:t>waste of time, resources and money. </a:t>
            </a:r>
            <a:br>
              <a:rPr lang="en-GB" dirty="0"/>
            </a:br>
            <a:endParaRPr lang="en-US" dirty="0"/>
          </a:p>
        </p:txBody>
      </p:sp>
    </p:spTree>
    <p:extLst>
      <p:ext uri="{BB962C8B-B14F-4D97-AF65-F5344CB8AC3E}">
        <p14:creationId xmlns:p14="http://schemas.microsoft.com/office/powerpoint/2010/main" val="1185462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DA25-B92A-F346-8D86-2123DAAC1A2A}"/>
              </a:ext>
            </a:extLst>
          </p:cNvPr>
          <p:cNvSpPr>
            <a:spLocks noGrp="1"/>
          </p:cNvSpPr>
          <p:nvPr>
            <p:ph type="title"/>
          </p:nvPr>
        </p:nvSpPr>
        <p:spPr/>
        <p:txBody>
          <a:bodyPr/>
          <a:lstStyle/>
          <a:p>
            <a:r>
              <a:rPr lang="en-US" b="1" dirty="0"/>
              <a:t>E</a:t>
            </a:r>
            <a:r>
              <a:rPr lang="en-US" dirty="0"/>
              <a:t>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5E3C9C-13FE-7F49-9510-AC6793B7BB67}"/>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sSup>
                        <m:sSupPr>
                          <m:ctrlPr>
                            <a:rPr lang="en-GB" i="1" smtClean="0">
                              <a:latin typeface="Cambria Math" panose="02040503050406030204" pitchFamily="18" charset="0"/>
                            </a:rPr>
                          </m:ctrlPr>
                        </m:sSupPr>
                        <m:e>
                          <m:sSup>
                            <m:sSupPr>
                              <m:ctrlPr>
                                <a:rPr lang="en-GB" i="1">
                                  <a:latin typeface="Cambria Math" panose="02040503050406030204" pitchFamily="18" charset="0"/>
                                  <a:ea typeface="Cambria Math" panose="02040503050406030204" pitchFamily="18" charset="0"/>
                                </a:rPr>
                              </m:ctrlPr>
                            </m:sSupPr>
                            <m:e>
                              <m:r>
                                <a:rPr lang="el-GR">
                                  <a:latin typeface="Cambria Math" panose="02040503050406030204" pitchFamily="18" charset="0"/>
                                  <a:ea typeface="Cambria Math" panose="02040503050406030204" pitchFamily="18" charset="0"/>
                                </a:rPr>
                                <m:t>𝛿</m:t>
                              </m:r>
                            </m:e>
                            <m:sup>
                              <m:r>
                                <a:rPr lang="en-GB">
                                  <a:latin typeface="Cambria Math" panose="02040503050406030204" pitchFamily="18" charset="0"/>
                                  <a:ea typeface="Cambria Math" panose="02040503050406030204" pitchFamily="18" charset="0"/>
                                </a:rPr>
                                <m:t>2</m:t>
                              </m:r>
                            </m:sup>
                          </m:sSup>
                          <m:r>
                            <a:rPr lang="en-GB" smtClean="0">
                              <a:latin typeface="Cambria Math" panose="02040503050406030204" pitchFamily="18" charset="0"/>
                              <a:ea typeface="Cambria Math" panose="02040503050406030204" pitchFamily="18" charset="0"/>
                            </a:rPr>
                            <m:t>=</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smtClean="0">
                                      <a:latin typeface="Cambria Math" panose="02040503050406030204" pitchFamily="18" charset="0"/>
                                      <a:ea typeface="Cambria Math" panose="02040503050406030204" pitchFamily="18" charset="0"/>
                                    </a:rPr>
                                    <m:t>𝜇</m:t>
                                  </m:r>
                                </m:e>
                                <m:sub>
                                  <m:r>
                                    <a:rPr lang="en-GB" smtClean="0">
                                      <a:latin typeface="Cambria Math" panose="02040503050406030204" pitchFamily="18" charset="0"/>
                                    </a:rPr>
                                    <m:t>1</m:t>
                                  </m:r>
                                </m:sub>
                              </m:sSub>
                              <m:r>
                                <a:rPr lang="en-GB" smtClean="0">
                                  <a:latin typeface="Cambria Math" panose="02040503050406030204" pitchFamily="18" charset="0"/>
                                </a:rPr>
                                <m:t> − </m:t>
                              </m:r>
                              <m:sSub>
                                <m:sSubPr>
                                  <m:ctrlPr>
                                    <a:rPr lang="en-GB" i="1" smtClean="0">
                                      <a:latin typeface="Cambria Math" panose="02040503050406030204" pitchFamily="18" charset="0"/>
                                    </a:rPr>
                                  </m:ctrlPr>
                                </m:sSubPr>
                                <m:e>
                                  <m:r>
                                    <a:rPr lang="en-GB" smtClean="0">
                                      <a:latin typeface="Cambria Math" panose="02040503050406030204" pitchFamily="18" charset="0"/>
                                      <a:ea typeface="Cambria Math" panose="02040503050406030204" pitchFamily="18" charset="0"/>
                                    </a:rPr>
                                    <m:t>𝜇</m:t>
                                  </m:r>
                                </m:e>
                                <m:sub>
                                  <m:r>
                                    <a:rPr lang="en-GB" smtClean="0">
                                      <a:latin typeface="Cambria Math" panose="02040503050406030204" pitchFamily="18" charset="0"/>
                                    </a:rPr>
                                    <m:t>2</m:t>
                                  </m:r>
                                </m:sub>
                              </m:sSub>
                              <m:r>
                                <a:rPr lang="en-GB" smtClean="0">
                                  <a:latin typeface="Cambria Math" panose="02040503050406030204" pitchFamily="18" charset="0"/>
                                </a:rPr>
                                <m:t> </m:t>
                              </m:r>
                            </m:e>
                          </m:d>
                        </m:e>
                        <m:sup>
                          <m:r>
                            <a:rPr lang="en-GB" smtClean="0">
                              <a:latin typeface="Cambria Math" panose="02040503050406030204" pitchFamily="18" charset="0"/>
                            </a:rPr>
                            <m:t>2</m:t>
                          </m:r>
                        </m:sup>
                      </m:sSup>
                      <m:r>
                        <a:rPr lang="en-GB" smtClean="0">
                          <a:latin typeface="Cambria Math" panose="02040503050406030204" pitchFamily="18" charset="0"/>
                        </a:rPr>
                        <m:t>=</m:t>
                      </m:r>
                      <m:sSup>
                        <m:sSupPr>
                          <m:ctrlPr>
                            <a:rPr lang="en-GB" i="1" smtClean="0">
                              <a:latin typeface="Cambria Math" panose="02040503050406030204" pitchFamily="18" charset="0"/>
                            </a:rPr>
                          </m:ctrlPr>
                        </m:sSupPr>
                        <m:e>
                          <m:d>
                            <m:dPr>
                              <m:ctrlPr>
                                <a:rPr lang="en-GB" i="1" smtClean="0">
                                  <a:latin typeface="Cambria Math" panose="02040503050406030204" pitchFamily="18" charset="0"/>
                                </a:rPr>
                              </m:ctrlPr>
                            </m:dPr>
                            <m:e>
                              <m:r>
                                <a:rPr lang="en-GB" smtClean="0">
                                  <a:latin typeface="Cambria Math" panose="02040503050406030204" pitchFamily="18" charset="0"/>
                                </a:rPr>
                                <m:t>5</m:t>
                              </m:r>
                            </m:e>
                          </m:d>
                        </m:e>
                        <m:sup>
                          <m:r>
                            <a:rPr lang="en-GB" smtClean="0">
                              <a:latin typeface="Cambria Math" panose="02040503050406030204" pitchFamily="18" charset="0"/>
                            </a:rPr>
                            <m:t>2</m:t>
                          </m:r>
                        </m:sup>
                      </m:sSup>
                      <m:r>
                        <a:rPr lang="en-GB" smtClean="0">
                          <a:latin typeface="Cambria Math" panose="02040503050406030204" pitchFamily="18" charset="0"/>
                        </a:rPr>
                        <m:t>=25</m:t>
                      </m:r>
                    </m:oMath>
                  </m:oMathPara>
                </a14:m>
                <a:endParaRPr lang="en-US" dirty="0"/>
              </a:p>
              <a:p>
                <a:pPr marL="0" indent="0">
                  <a:buNone/>
                </a:pPr>
                <a:r>
                  <a:rPr lang="en-US" dirty="0"/>
                  <a:t>𝛽=.20 ,  </a:t>
                </a:r>
                <a14:m>
                  <m:oMath xmlns:m="http://schemas.openxmlformats.org/officeDocument/2006/math">
                    <m:r>
                      <a:rPr lang="en-US" smtClean="0">
                        <a:latin typeface="Cambria Math" panose="02040503050406030204" pitchFamily="18" charset="0"/>
                        <a:ea typeface="Cambria Math" panose="02040503050406030204" pitchFamily="18" charset="0"/>
                      </a:rPr>
                      <m:t>𝛼</m:t>
                    </m:r>
                    <m:r>
                      <a:rPr lang="en-GB" smtClean="0">
                        <a:latin typeface="Cambria Math" panose="02040503050406030204" pitchFamily="18" charset="0"/>
                        <a:ea typeface="Cambria Math" panose="02040503050406030204" pitchFamily="18" charset="0"/>
                      </a:rPr>
                      <m:t>= .05</m:t>
                    </m:r>
                  </m:oMath>
                </a14:m>
                <a:endParaRPr lang="en-US" dirty="0"/>
              </a:p>
              <a:p>
                <a:pPr marL="0" indent="0">
                  <a:buNone/>
                </a:pPr>
                <a:r>
                  <a:rPr lang="en-US" dirty="0"/>
                  <a:t>SD= 20 </a:t>
                </a:r>
              </a:p>
              <a:p>
                <a:endParaRPr lang="en-US" dirty="0"/>
              </a:p>
              <a:p>
                <a:endParaRPr lang="en-US" dirty="0"/>
              </a:p>
              <a:p>
                <a:pPr marL="0" indent="0">
                  <a:buNone/>
                </a:pPr>
                <a14:m>
                  <m:oMath xmlns:m="http://schemas.openxmlformats.org/officeDocument/2006/math">
                    <m:r>
                      <a:rPr lang="en-GB" sz="3200">
                        <a:latin typeface="Cambria Math" panose="02040503050406030204" pitchFamily="18" charset="0"/>
                      </a:rPr>
                      <m:t>𝑛</m:t>
                    </m:r>
                    <m:r>
                      <a:rPr lang="en-GB" sz="3200">
                        <a:latin typeface="Cambria Math" panose="02040503050406030204" pitchFamily="18" charset="0"/>
                      </a:rPr>
                      <m:t>= </m:t>
                    </m:r>
                    <m:f>
                      <m:fPr>
                        <m:ctrlPr>
                          <a:rPr lang="en-GB" sz="3200" i="1" smtClean="0">
                            <a:latin typeface="Cambria Math" panose="02040503050406030204" pitchFamily="18" charset="0"/>
                          </a:rPr>
                        </m:ctrlPr>
                      </m:fPr>
                      <m:num>
                        <m:sSup>
                          <m:sSupPr>
                            <m:ctrlPr>
                              <a:rPr lang="en-GB" sz="3200" i="1">
                                <a:latin typeface="Cambria Math" panose="02040503050406030204" pitchFamily="18" charset="0"/>
                                <a:ea typeface="Cambria Math" panose="02040503050406030204" pitchFamily="18" charset="0"/>
                              </a:rPr>
                            </m:ctrlPr>
                          </m:sSupPr>
                          <m:e>
                            <m:r>
                              <a:rPr lang="en-GB" sz="3200">
                                <a:latin typeface="Cambria Math" panose="02040503050406030204" pitchFamily="18" charset="0"/>
                              </a:rPr>
                              <m:t>2</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a:latin typeface="Cambria Math" panose="02040503050406030204" pitchFamily="18" charset="0"/>
                                          </a:rPr>
                                          <m:t>𝑍</m:t>
                                        </m:r>
                                      </m:e>
                                      <m:sub>
                                        <m:r>
                                          <a:rPr lang="en-GB" sz="3200">
                                            <a:latin typeface="Cambria Math" panose="02040503050406030204" pitchFamily="18" charset="0"/>
                                            <a:ea typeface="Cambria Math" panose="02040503050406030204" pitchFamily="18" charset="0"/>
                                          </a:rPr>
                                          <m:t>𝛼</m:t>
                                        </m:r>
                                      </m:sub>
                                    </m:sSub>
                                    <m:r>
                                      <a:rPr lang="en-GB" sz="3200">
                                        <a:latin typeface="Cambria Math" panose="02040503050406030204" pitchFamily="18" charset="0"/>
                                      </a:rPr>
                                      <m:t>+</m:t>
                                    </m:r>
                                    <m:sSub>
                                      <m:sSubPr>
                                        <m:ctrlPr>
                                          <a:rPr lang="en-GB" sz="3200" i="1">
                                            <a:latin typeface="Cambria Math" panose="02040503050406030204" pitchFamily="18" charset="0"/>
                                          </a:rPr>
                                        </m:ctrlPr>
                                      </m:sSubPr>
                                      <m:e>
                                        <m:r>
                                          <a:rPr lang="en-GB" sz="3200">
                                            <a:latin typeface="Cambria Math" panose="02040503050406030204" pitchFamily="18" charset="0"/>
                                          </a:rPr>
                                          <m:t>𝑍</m:t>
                                        </m:r>
                                      </m:e>
                                      <m:sub>
                                        <m:r>
                                          <a:rPr lang="en-GB" sz="3200">
                                            <a:latin typeface="Cambria Math" panose="02040503050406030204" pitchFamily="18" charset="0"/>
                                          </a:rPr>
                                          <m:t>1−</m:t>
                                        </m:r>
                                        <m:r>
                                          <a:rPr lang="en-GB" sz="3200">
                                            <a:latin typeface="Cambria Math" panose="02040503050406030204" pitchFamily="18" charset="0"/>
                                            <a:ea typeface="Cambria Math" panose="02040503050406030204" pitchFamily="18" charset="0"/>
                                          </a:rPr>
                                          <m:t>𝛽</m:t>
                                        </m:r>
                                      </m:sub>
                                    </m:sSub>
                                  </m:e>
                                </m:d>
                              </m:e>
                              <m:sup>
                                <m:r>
                                  <a:rPr lang="en-GB" sz="3200">
                                    <a:latin typeface="Cambria Math" panose="02040503050406030204" pitchFamily="18" charset="0"/>
                                  </a:rPr>
                                  <m:t>2</m:t>
                                </m:r>
                              </m:sup>
                            </m:sSup>
                            <m:r>
                              <a:rPr lang="en-GB" sz="3200">
                                <a:latin typeface="Cambria Math" panose="02040503050406030204" pitchFamily="18" charset="0"/>
                                <a:ea typeface="Cambria Math" panose="02040503050406030204" pitchFamily="18" charset="0"/>
                              </a:rPr>
                              <m:t>𝜎</m:t>
                            </m:r>
                          </m:e>
                          <m:sup>
                            <m:r>
                              <a:rPr lang="en-GB" sz="3200">
                                <a:latin typeface="Cambria Math" panose="02040503050406030204" pitchFamily="18" charset="0"/>
                                <a:ea typeface="Cambria Math" panose="02040503050406030204" pitchFamily="18" charset="0"/>
                              </a:rPr>
                              <m:t>2</m:t>
                            </m:r>
                          </m:sup>
                        </m:sSup>
                      </m:num>
                      <m:den>
                        <m:sSup>
                          <m:sSupPr>
                            <m:ctrlPr>
                              <a:rPr lang="en-GB" sz="3200" i="1">
                                <a:latin typeface="Cambria Math" panose="02040503050406030204" pitchFamily="18" charset="0"/>
                                <a:ea typeface="Cambria Math" panose="02040503050406030204" pitchFamily="18" charset="0"/>
                              </a:rPr>
                            </m:ctrlPr>
                          </m:sSupPr>
                          <m:e>
                            <m:r>
                              <a:rPr lang="el-GR" sz="3200">
                                <a:latin typeface="Cambria Math" panose="02040503050406030204" pitchFamily="18" charset="0"/>
                                <a:ea typeface="Cambria Math" panose="02040503050406030204" pitchFamily="18" charset="0"/>
                              </a:rPr>
                              <m:t>𝛿</m:t>
                            </m:r>
                          </m:e>
                          <m:sup>
                            <m:r>
                              <a:rPr lang="en-GB" sz="3200">
                                <a:latin typeface="Cambria Math" panose="02040503050406030204" pitchFamily="18" charset="0"/>
                                <a:ea typeface="Cambria Math" panose="02040503050406030204" pitchFamily="18" charset="0"/>
                              </a:rPr>
                              <m:t>2</m:t>
                            </m:r>
                          </m:sup>
                        </m:sSup>
                      </m:den>
                    </m:f>
                  </m:oMath>
                </a14:m>
                <a:r>
                  <a:rPr lang="en-US" sz="3200" dirty="0"/>
                  <a:t> = </a:t>
                </a:r>
                <a14:m>
                  <m:oMath xmlns:m="http://schemas.openxmlformats.org/officeDocument/2006/math">
                    <m:f>
                      <m:fPr>
                        <m:ctrlPr>
                          <a:rPr lang="en-US" sz="3200" i="1" smtClean="0">
                            <a:latin typeface="Cambria Math" panose="02040503050406030204" pitchFamily="18" charset="0"/>
                          </a:rPr>
                        </m:ctrlPr>
                      </m:fPr>
                      <m:num>
                        <m:r>
                          <a:rPr lang="en-GB" sz="3200" smtClean="0">
                            <a:latin typeface="Cambria Math" panose="02040503050406030204" pitchFamily="18" charset="0"/>
                          </a:rPr>
                          <m:t>2</m:t>
                        </m:r>
                        <m:sSup>
                          <m:sSupPr>
                            <m:ctrlPr>
                              <a:rPr lang="en-GB" sz="3200" i="1" smtClean="0">
                                <a:latin typeface="Cambria Math" panose="02040503050406030204" pitchFamily="18" charset="0"/>
                              </a:rPr>
                            </m:ctrlPr>
                          </m:sSupPr>
                          <m:e>
                            <m:d>
                              <m:dPr>
                                <m:ctrlPr>
                                  <a:rPr lang="en-GB" sz="3200" i="1" smtClean="0">
                                    <a:latin typeface="Cambria Math" panose="02040503050406030204" pitchFamily="18" charset="0"/>
                                  </a:rPr>
                                </m:ctrlPr>
                              </m:dPr>
                              <m:e>
                                <m:r>
                                  <a:rPr lang="en-GB" sz="3200" smtClean="0">
                                    <a:latin typeface="Cambria Math" panose="02040503050406030204" pitchFamily="18" charset="0"/>
                                  </a:rPr>
                                  <m:t> 1.96+</m:t>
                                </m:r>
                                <m:r>
                                  <a:rPr lang="en-GB" sz="3200">
                                    <a:latin typeface="Cambria Math" panose="02040503050406030204" pitchFamily="18" charset="0"/>
                                  </a:rPr>
                                  <m:t>0.84</m:t>
                                </m:r>
                              </m:e>
                            </m:d>
                          </m:e>
                          <m:sup>
                            <m:r>
                              <a:rPr lang="en-GB" sz="3200" smtClean="0">
                                <a:latin typeface="Cambria Math" panose="02040503050406030204" pitchFamily="18" charset="0"/>
                              </a:rPr>
                              <m:t>2</m:t>
                            </m:r>
                          </m:sup>
                        </m:sSup>
                        <m:r>
                          <a:rPr lang="en-GB" sz="3200" smtClean="0">
                            <a:latin typeface="Cambria Math" panose="02040503050406030204" pitchFamily="18" charset="0"/>
                          </a:rPr>
                          <m:t> </m:t>
                        </m:r>
                        <m:sSup>
                          <m:sSupPr>
                            <m:ctrlPr>
                              <a:rPr lang="en-GB" sz="3200" i="1" smtClean="0">
                                <a:latin typeface="Cambria Math" panose="02040503050406030204" pitchFamily="18" charset="0"/>
                              </a:rPr>
                            </m:ctrlPr>
                          </m:sSupPr>
                          <m:e>
                            <m:d>
                              <m:dPr>
                                <m:ctrlPr>
                                  <a:rPr lang="en-GB" sz="3200" i="1" smtClean="0">
                                    <a:latin typeface="Cambria Math" panose="02040503050406030204" pitchFamily="18" charset="0"/>
                                  </a:rPr>
                                </m:ctrlPr>
                              </m:dPr>
                              <m:e>
                                <m:r>
                                  <a:rPr lang="en-GB" sz="3200" smtClean="0">
                                    <a:latin typeface="Cambria Math" panose="02040503050406030204" pitchFamily="18" charset="0"/>
                                  </a:rPr>
                                  <m:t>20</m:t>
                                </m:r>
                              </m:e>
                            </m:d>
                          </m:e>
                          <m:sup>
                            <m:r>
                              <a:rPr lang="en-GB" sz="3200" smtClean="0">
                                <a:latin typeface="Cambria Math" panose="02040503050406030204" pitchFamily="18" charset="0"/>
                              </a:rPr>
                              <m:t>2</m:t>
                            </m:r>
                          </m:sup>
                        </m:sSup>
                      </m:num>
                      <m:den>
                        <m:r>
                          <a:rPr lang="en-GB" sz="3200" smtClean="0">
                            <a:latin typeface="Cambria Math" panose="02040503050406030204" pitchFamily="18" charset="0"/>
                          </a:rPr>
                          <m:t>25</m:t>
                        </m:r>
                      </m:den>
                    </m:f>
                  </m:oMath>
                </a14:m>
                <a:r>
                  <a:rPr lang="en-US" sz="3200" dirty="0"/>
                  <a:t>=  250.88=251</a:t>
                </a:r>
              </a:p>
              <a:p>
                <a:pPr marL="0" indent="0">
                  <a:buNone/>
                </a:pPr>
                <a:r>
                  <a:rPr lang="en-US" dirty="0"/>
                  <a:t>Hence we would use equal samples sizes of 251 for 𝑛</a:t>
                </a:r>
                <a:r>
                  <a:rPr lang="en-US" baseline="-25000" dirty="0"/>
                  <a:t>1</a:t>
                </a:r>
                <a:r>
                  <a:rPr lang="en-US" dirty="0"/>
                  <a:t> and 𝑛</a:t>
                </a:r>
                <a:r>
                  <a:rPr lang="en-US" baseline="-25000" dirty="0"/>
                  <a:t>2</a:t>
                </a:r>
                <a:r>
                  <a:rPr lang="en-US"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065E3C9C-13FE-7F49-9510-AC6793B7BB67}"/>
                  </a:ext>
                </a:extLst>
              </p:cNvPr>
              <p:cNvSpPr>
                <a:spLocks noGrp="1" noRot="1" noChangeAspect="1" noMove="1" noResize="1" noEditPoints="1" noAdjustHandles="1" noChangeArrowheads="1" noChangeShapeType="1" noTextEdit="1"/>
              </p:cNvSpPr>
              <p:nvPr>
                <p:ph idx="1"/>
              </p:nvPr>
            </p:nvSpPr>
            <p:spPr>
              <a:blipFill>
                <a:blip r:embed="rId3"/>
                <a:stretch>
                  <a:fillRect l="-1086" t="-877"/>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48401367-00F4-1D4A-BC02-159EC7961E38}"/>
              </a:ext>
            </a:extLst>
          </p:cNvPr>
          <p:cNvGraphicFramePr>
            <a:graphicFrameLocks noGrp="1"/>
          </p:cNvGraphicFramePr>
          <p:nvPr>
            <p:extLst/>
          </p:nvPr>
        </p:nvGraphicFramePr>
        <p:xfrm>
          <a:off x="7587066" y="1672794"/>
          <a:ext cx="4051851" cy="1190508"/>
        </p:xfrm>
        <a:graphic>
          <a:graphicData uri="http://schemas.openxmlformats.org/drawingml/2006/table">
            <a:tbl>
              <a:tblPr/>
              <a:tblGrid>
                <a:gridCol w="1350617">
                  <a:extLst>
                    <a:ext uri="{9D8B030D-6E8A-4147-A177-3AD203B41FA5}">
                      <a16:colId xmlns:a16="http://schemas.microsoft.com/office/drawing/2014/main" val="1249997952"/>
                    </a:ext>
                  </a:extLst>
                </a:gridCol>
                <a:gridCol w="1350617">
                  <a:extLst>
                    <a:ext uri="{9D8B030D-6E8A-4147-A177-3AD203B41FA5}">
                      <a16:colId xmlns:a16="http://schemas.microsoft.com/office/drawing/2014/main" val="388999800"/>
                    </a:ext>
                  </a:extLst>
                </a:gridCol>
                <a:gridCol w="1350617">
                  <a:extLst>
                    <a:ext uri="{9D8B030D-6E8A-4147-A177-3AD203B41FA5}">
                      <a16:colId xmlns:a16="http://schemas.microsoft.com/office/drawing/2014/main" val="1044235258"/>
                    </a:ext>
                  </a:extLst>
                </a:gridCol>
              </a:tblGrid>
              <a:tr h="396836">
                <a:tc>
                  <a:txBody>
                    <a:bodyPr/>
                    <a:lstStyle/>
                    <a:p>
                      <a:pPr algn="l" fontAlgn="t"/>
                      <a:r>
                        <a:rPr lang="el-GR" b="0" i="0" dirty="0">
                          <a:effectLst/>
                          <a:latin typeface="Candara Regular"/>
                        </a:rPr>
                        <a:t>α-</a:t>
                      </a:r>
                      <a:r>
                        <a:rPr lang="en-GB" b="0" i="0" dirty="0">
                          <a:effectLst/>
                          <a:latin typeface="Candara Regular"/>
                        </a:rPr>
                        <a:t>error</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429643079"/>
                  </a:ext>
                </a:extLst>
              </a:tr>
              <a:tr h="396836">
                <a:tc>
                  <a:txBody>
                    <a:bodyPr/>
                    <a:lstStyle/>
                    <a:p>
                      <a:pPr algn="l" fontAlgn="t"/>
                      <a:r>
                        <a:rPr lang="en-GB" b="0" i="0" dirty="0">
                          <a:effectLst/>
                          <a:latin typeface="Candara Regular"/>
                        </a:rPr>
                        <a:t>2-sided</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1.96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2.5758</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917344563"/>
                  </a:ext>
                </a:extLst>
              </a:tr>
              <a:tr h="396836">
                <a:tc>
                  <a:txBody>
                    <a:bodyPr/>
                    <a:lstStyle/>
                    <a:p>
                      <a:pPr algn="l" fontAlgn="t"/>
                      <a:r>
                        <a:rPr lang="en-GB" b="0" i="0" dirty="0">
                          <a:effectLst/>
                          <a:latin typeface="Candara Regular"/>
                        </a:rPr>
                        <a:t>1-sided</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1.65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2.33</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624751666"/>
                  </a:ext>
                </a:extLst>
              </a:tr>
            </a:tbl>
          </a:graphicData>
        </a:graphic>
      </p:graphicFrame>
      <p:graphicFrame>
        <p:nvGraphicFramePr>
          <p:cNvPr id="5" name="Table 4">
            <a:extLst>
              <a:ext uri="{FF2B5EF4-FFF2-40B4-BE49-F238E27FC236}">
                <a16:creationId xmlns:a16="http://schemas.microsoft.com/office/drawing/2014/main" id="{8B4172CF-23A6-0F4B-B83F-DA9FF92246E5}"/>
              </a:ext>
            </a:extLst>
          </p:cNvPr>
          <p:cNvGraphicFramePr>
            <a:graphicFrameLocks noGrp="1"/>
          </p:cNvGraphicFramePr>
          <p:nvPr>
            <p:extLst/>
          </p:nvPr>
        </p:nvGraphicFramePr>
        <p:xfrm>
          <a:off x="7288892" y="3054295"/>
          <a:ext cx="4648200" cy="777440"/>
        </p:xfrm>
        <a:graphic>
          <a:graphicData uri="http://schemas.openxmlformats.org/drawingml/2006/table">
            <a:tbl>
              <a:tblPr/>
              <a:tblGrid>
                <a:gridCol w="929640">
                  <a:extLst>
                    <a:ext uri="{9D8B030D-6E8A-4147-A177-3AD203B41FA5}">
                      <a16:colId xmlns:a16="http://schemas.microsoft.com/office/drawing/2014/main" val="46135893"/>
                    </a:ext>
                  </a:extLst>
                </a:gridCol>
                <a:gridCol w="929640">
                  <a:extLst>
                    <a:ext uri="{9D8B030D-6E8A-4147-A177-3AD203B41FA5}">
                      <a16:colId xmlns:a16="http://schemas.microsoft.com/office/drawing/2014/main" val="246555118"/>
                    </a:ext>
                  </a:extLst>
                </a:gridCol>
                <a:gridCol w="929640">
                  <a:extLst>
                    <a:ext uri="{9D8B030D-6E8A-4147-A177-3AD203B41FA5}">
                      <a16:colId xmlns:a16="http://schemas.microsoft.com/office/drawing/2014/main" val="2216967839"/>
                    </a:ext>
                  </a:extLst>
                </a:gridCol>
                <a:gridCol w="929640">
                  <a:extLst>
                    <a:ext uri="{9D8B030D-6E8A-4147-A177-3AD203B41FA5}">
                      <a16:colId xmlns:a16="http://schemas.microsoft.com/office/drawing/2014/main" val="2407559392"/>
                    </a:ext>
                  </a:extLst>
                </a:gridCol>
                <a:gridCol w="929640">
                  <a:extLst>
                    <a:ext uri="{9D8B030D-6E8A-4147-A177-3AD203B41FA5}">
                      <a16:colId xmlns:a16="http://schemas.microsoft.com/office/drawing/2014/main" val="980337132"/>
                    </a:ext>
                  </a:extLst>
                </a:gridCol>
              </a:tblGrid>
              <a:tr h="388720">
                <a:tc>
                  <a:txBody>
                    <a:bodyPr/>
                    <a:lstStyle/>
                    <a:p>
                      <a:pPr algn="l" fontAlgn="t"/>
                      <a:r>
                        <a:rPr lang="en-GB" b="0" i="0" dirty="0">
                          <a:effectLst/>
                          <a:latin typeface="Candara Regular"/>
                        </a:rPr>
                        <a:t>Power</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80%</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85%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90%</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95%</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431524862"/>
                  </a:ext>
                </a:extLst>
              </a:tr>
              <a:tr h="388720">
                <a:tc>
                  <a:txBody>
                    <a:bodyPr/>
                    <a:lstStyle/>
                    <a:p>
                      <a:pPr algn="l" fontAlgn="t"/>
                      <a:r>
                        <a:rPr lang="en-GB" b="0" i="0" dirty="0">
                          <a:effectLst/>
                          <a:latin typeface="Candara Regular"/>
                        </a:rPr>
                        <a:t>Value</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0.8416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1.0364</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1.2816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1.6449</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4178038630"/>
                  </a:ext>
                </a:extLst>
              </a:tr>
            </a:tbl>
          </a:graphicData>
        </a:graphic>
      </p:graphicFrame>
    </p:spTree>
    <p:extLst>
      <p:ext uri="{BB962C8B-B14F-4D97-AF65-F5344CB8AC3E}">
        <p14:creationId xmlns:p14="http://schemas.microsoft.com/office/powerpoint/2010/main" val="3140334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27D0-A78D-4D31-B262-15A51BF10B44}"/>
              </a:ext>
            </a:extLst>
          </p:cNvPr>
          <p:cNvSpPr>
            <a:spLocks noGrp="1"/>
          </p:cNvSpPr>
          <p:nvPr>
            <p:ph type="title"/>
          </p:nvPr>
        </p:nvSpPr>
        <p:spPr/>
        <p:txBody>
          <a:bodyPr/>
          <a:lstStyle/>
          <a:p>
            <a:r>
              <a:rPr lang="en-GB" dirty="0"/>
              <a:t>Solving in R</a:t>
            </a:r>
          </a:p>
        </p:txBody>
      </p:sp>
      <p:pic>
        <p:nvPicPr>
          <p:cNvPr id="7" name="Picture 6">
            <a:extLst>
              <a:ext uri="{FF2B5EF4-FFF2-40B4-BE49-F238E27FC236}">
                <a16:creationId xmlns:a16="http://schemas.microsoft.com/office/drawing/2014/main" id="{E937BD75-ECD0-43A4-86B3-585B3642FAAA}"/>
              </a:ext>
            </a:extLst>
          </p:cNvPr>
          <p:cNvPicPr>
            <a:picLocks noChangeAspect="1"/>
          </p:cNvPicPr>
          <p:nvPr/>
        </p:nvPicPr>
        <p:blipFill rotWithShape="1">
          <a:blip r:embed="rId3"/>
          <a:srcRect l="24318" t="54372" r="45938" b="27500"/>
          <a:stretch/>
        </p:blipFill>
        <p:spPr>
          <a:xfrm>
            <a:off x="1013600" y="1994694"/>
            <a:ext cx="8906006" cy="3117664"/>
          </a:xfrm>
          <a:prstGeom prst="rect">
            <a:avLst/>
          </a:prstGeom>
        </p:spPr>
      </p:pic>
      <p:sp>
        <p:nvSpPr>
          <p:cNvPr id="8" name="TextBox 7">
            <a:extLst>
              <a:ext uri="{FF2B5EF4-FFF2-40B4-BE49-F238E27FC236}">
                <a16:creationId xmlns:a16="http://schemas.microsoft.com/office/drawing/2014/main" id="{C65A44F3-80EB-4D5A-AB9B-15F8C68E6E3C}"/>
              </a:ext>
            </a:extLst>
          </p:cNvPr>
          <p:cNvSpPr txBox="1"/>
          <p:nvPr/>
        </p:nvSpPr>
        <p:spPr>
          <a:xfrm>
            <a:off x="4134598" y="1438917"/>
            <a:ext cx="2980186" cy="461665"/>
          </a:xfrm>
          <a:prstGeom prst="rect">
            <a:avLst/>
          </a:prstGeom>
          <a:noFill/>
        </p:spPr>
        <p:txBody>
          <a:bodyPr wrap="square" rtlCol="0">
            <a:spAutoFit/>
          </a:bodyPr>
          <a:lstStyle/>
          <a:p>
            <a:r>
              <a:rPr lang="en-GB" sz="2400" b="1" u="sng" dirty="0">
                <a:latin typeface="Candara" panose="020E0502030303020204" pitchFamily="34" charset="0"/>
              </a:rPr>
              <a:t>Install </a:t>
            </a:r>
            <a:r>
              <a:rPr lang="en-GB" sz="2400" b="1" u="sng" dirty="0" err="1">
                <a:latin typeface="Candara" panose="020E0502030303020204" pitchFamily="34" charset="0"/>
              </a:rPr>
              <a:t>pwr</a:t>
            </a:r>
            <a:r>
              <a:rPr lang="en-GB" sz="2400" b="1" u="sng" dirty="0">
                <a:latin typeface="Candara" panose="020E0502030303020204" pitchFamily="34" charset="0"/>
              </a:rPr>
              <a:t> package</a:t>
            </a:r>
          </a:p>
        </p:txBody>
      </p:sp>
      <p:sp>
        <p:nvSpPr>
          <p:cNvPr id="9" name="Rectangle 8">
            <a:extLst>
              <a:ext uri="{FF2B5EF4-FFF2-40B4-BE49-F238E27FC236}">
                <a16:creationId xmlns:a16="http://schemas.microsoft.com/office/drawing/2014/main" id="{5503A611-C7DD-41D6-BE9A-38A4B62C682A}"/>
              </a:ext>
            </a:extLst>
          </p:cNvPr>
          <p:cNvSpPr/>
          <p:nvPr/>
        </p:nvSpPr>
        <p:spPr>
          <a:xfrm>
            <a:off x="0" y="5653160"/>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0" name="TextBox 9">
            <a:extLst>
              <a:ext uri="{FF2B5EF4-FFF2-40B4-BE49-F238E27FC236}">
                <a16:creationId xmlns:a16="http://schemas.microsoft.com/office/drawing/2014/main" id="{63963ECB-879D-41B1-8CAF-8F5DE69EA9AB}"/>
              </a:ext>
            </a:extLst>
          </p:cNvPr>
          <p:cNvSpPr txBox="1"/>
          <p:nvPr/>
        </p:nvSpPr>
        <p:spPr>
          <a:xfrm>
            <a:off x="11479061" y="5559048"/>
            <a:ext cx="595682" cy="923330"/>
          </a:xfrm>
          <a:prstGeom prst="rect">
            <a:avLst/>
          </a:prstGeom>
          <a:noFill/>
        </p:spPr>
        <p:txBody>
          <a:bodyPr wrap="square" rtlCol="0">
            <a:spAutoFit/>
          </a:bodyPr>
          <a:lstStyle/>
          <a:p>
            <a:r>
              <a:rPr lang="en-GB" sz="5400" b="1" dirty="0"/>
              <a:t>R</a:t>
            </a:r>
          </a:p>
        </p:txBody>
      </p:sp>
    </p:spTree>
    <p:extLst>
      <p:ext uri="{BB962C8B-B14F-4D97-AF65-F5344CB8AC3E}">
        <p14:creationId xmlns:p14="http://schemas.microsoft.com/office/powerpoint/2010/main" val="2170529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F577-C513-F041-B22F-FB05947A8817}"/>
              </a:ext>
            </a:extLst>
          </p:cNvPr>
          <p:cNvSpPr>
            <a:spLocks noGrp="1"/>
          </p:cNvSpPr>
          <p:nvPr>
            <p:ph type="title"/>
          </p:nvPr>
        </p:nvSpPr>
        <p:spPr/>
        <p:txBody>
          <a:bodyPr/>
          <a:lstStyle/>
          <a:p>
            <a:r>
              <a:rPr lang="en-US" b="1" dirty="0"/>
              <a:t>S</a:t>
            </a:r>
            <a:r>
              <a:rPr lang="en-US" dirty="0"/>
              <a:t>ample </a:t>
            </a:r>
            <a:r>
              <a:rPr lang="en-US" b="1" dirty="0"/>
              <a:t>S</a:t>
            </a:r>
            <a:r>
              <a:rPr lang="en-US" dirty="0"/>
              <a:t>ize for </a:t>
            </a:r>
            <a:r>
              <a:rPr lang="en-US" b="1" dirty="0"/>
              <a:t>C</a:t>
            </a:r>
            <a:r>
              <a:rPr lang="en-US" dirty="0"/>
              <a:t>ategorical </a:t>
            </a:r>
            <a:r>
              <a:rPr lang="en-US" b="1" dirty="0"/>
              <a:t>D</a:t>
            </a:r>
            <a:r>
              <a:rPr lang="en-US" dirty="0"/>
              <a:t>ata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554095-AA15-1E4F-BCD6-21D7DC574080}"/>
                  </a:ext>
                </a:extLst>
              </p:cNvPr>
              <p:cNvSpPr>
                <a:spLocks noGrp="1"/>
              </p:cNvSpPr>
              <p:nvPr>
                <p:ph idx="1"/>
              </p:nvPr>
            </p:nvSpPr>
            <p:spPr/>
            <p:txBody>
              <a:bodyPr/>
              <a:lstStyle/>
              <a:p>
                <a:pPr marL="0" indent="0" algn="ctr">
                  <a:buNone/>
                </a:pPr>
                <a:r>
                  <a:rPr lang="en-GB" dirty="0"/>
                  <a:t>The sample size for </a:t>
                </a:r>
                <a:r>
                  <a:rPr lang="en-GB" u="sng" dirty="0"/>
                  <a:t>categorical data </a:t>
                </a:r>
                <a:r>
                  <a:rPr lang="en-GB" dirty="0"/>
                  <a:t>when comparing </a:t>
                </a:r>
                <a:r>
                  <a:rPr lang="en-GB" u="sng" dirty="0"/>
                  <a:t>two proportions </a:t>
                </a:r>
                <a:r>
                  <a:rPr lang="en-GB" dirty="0"/>
                  <a:t>is calculated using the following formula:</a:t>
                </a:r>
              </a:p>
              <a:p>
                <a:pPr marL="0" indent="0">
                  <a:buNone/>
                </a:pPr>
                <a:r>
                  <a:rPr lang="en-US" dirty="0"/>
                  <a:t> </a:t>
                </a:r>
              </a:p>
              <a:p>
                <a:pPr marL="0" indent="0" algn="ctr">
                  <a:buNone/>
                </a:pPr>
                <a14:m>
                  <m:oMath xmlns:m="http://schemas.openxmlformats.org/officeDocument/2006/math">
                    <m:r>
                      <a:rPr lang="en-GB">
                        <a:latin typeface="Cambria Math" panose="02040503050406030204" pitchFamily="18" charset="0"/>
                      </a:rPr>
                      <m:t>𝑛</m:t>
                    </m:r>
                    <m:r>
                      <a:rPr lang="en-GB">
                        <a:latin typeface="Cambria Math" panose="02040503050406030204" pitchFamily="18" charset="0"/>
                      </a:rPr>
                      <m:t>=</m:t>
                    </m:r>
                    <m:sSup>
                      <m:sSupPr>
                        <m:ctrlPr>
                          <a:rPr lang="en-GB" i="1" smtClean="0">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ea typeface="Cambria Math" panose="02040503050406030204" pitchFamily="18" charset="0"/>
                                  </a:rPr>
                                  <m:t>𝛼</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𝛽</m:t>
                                </m:r>
                              </m:sub>
                            </m:sSub>
                          </m:e>
                        </m:d>
                      </m:e>
                      <m:sup>
                        <m:r>
                          <a:rPr lang="en-GB" smtClean="0">
                            <a:latin typeface="Cambria Math" panose="02040503050406030204" pitchFamily="18" charset="0"/>
                            <a:ea typeface="Cambria Math" panose="02040503050406030204" pitchFamily="18" charset="0"/>
                          </a:rPr>
                          <m:t>2</m:t>
                        </m:r>
                      </m:sup>
                    </m:sSup>
                    <m:r>
                      <a:rPr lang="en-GB" smtClean="0">
                        <a:latin typeface="Cambria Math" panose="02040503050406030204" pitchFamily="18" charset="0"/>
                        <a:ea typeface="Cambria Math" panose="02040503050406030204" pitchFamily="18" charset="0"/>
                      </a:rPr>
                      <m:t> </m:t>
                    </m:r>
                    <m:f>
                      <m:fPr>
                        <m:ctrlPr>
                          <a:rPr lang="en-GB" i="1" smtClean="0">
                            <a:latin typeface="Cambria Math" panose="02040503050406030204" pitchFamily="18" charset="0"/>
                            <a:ea typeface="Cambria Math" panose="02040503050406030204" pitchFamily="18" charset="0"/>
                          </a:rPr>
                        </m:ctrlPr>
                      </m:fPr>
                      <m:num>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1</m:t>
                        </m:r>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1−</m:t>
                            </m:r>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1</m:t>
                            </m:r>
                          </m:e>
                        </m:d>
                        <m:r>
                          <a:rPr lang="en-GB" smtClean="0">
                            <a:latin typeface="Cambria Math" panose="02040503050406030204" pitchFamily="18" charset="0"/>
                            <a:ea typeface="Cambria Math" panose="02040503050406030204" pitchFamily="18" charset="0"/>
                          </a:rPr>
                          <m:t>+</m:t>
                        </m:r>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2(1−</m:t>
                        </m:r>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2)</m:t>
                        </m:r>
                      </m:num>
                      <m:den>
                        <m:sSup>
                          <m:sSupPr>
                            <m:ctrlPr>
                              <a:rPr lang="en-GB" i="1" smtClean="0">
                                <a:latin typeface="Cambria Math" panose="02040503050406030204" pitchFamily="18" charset="0"/>
                                <a:ea typeface="Cambria Math" panose="02040503050406030204" pitchFamily="18" charset="0"/>
                              </a:rPr>
                            </m:ctrlPr>
                          </m:sSupPr>
                          <m:e>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1−</m:t>
                                </m:r>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2</m:t>
                                </m:r>
                              </m:e>
                            </m:d>
                          </m:e>
                          <m:sup>
                            <m:r>
                              <a:rPr lang="en-GB" smtClean="0">
                                <a:latin typeface="Cambria Math" panose="02040503050406030204" pitchFamily="18" charset="0"/>
                                <a:ea typeface="Cambria Math" panose="02040503050406030204" pitchFamily="18" charset="0"/>
                              </a:rPr>
                              <m:t>2</m:t>
                            </m:r>
                          </m:sup>
                        </m:sSup>
                      </m:den>
                    </m:f>
                  </m:oMath>
                </a14:m>
                <a:r>
                  <a:rPr lang="en-US" dirty="0"/>
                  <a:t> </a:t>
                </a:r>
              </a:p>
              <a:p>
                <a:pPr marL="0" indent="0" algn="ctr">
                  <a:buNone/>
                </a:pPr>
                <a:endParaRPr lang="en-US" dirty="0"/>
              </a:p>
              <a:p>
                <a:pPr marL="0" indent="0" algn="ctr">
                  <a:buNone/>
                </a:pPr>
                <a:r>
                  <a:rPr lang="en-GB" dirty="0"/>
                  <a:t>The number, n, is the sample size required in each group.</a:t>
                </a:r>
                <a:br>
                  <a:rPr lang="en-GB" dirty="0"/>
                </a:br>
                <a:br>
                  <a:rPr lang="en-GB" dirty="0"/>
                </a:br>
                <a:endParaRPr lang="ar-SA"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B554095-AA15-1E4F-BCD6-21D7DC574080}"/>
                  </a:ext>
                </a:extLst>
              </p:cNvPr>
              <p:cNvSpPr>
                <a:spLocks noGrp="1" noRot="1" noChangeAspect="1" noMove="1" noResize="1" noEditPoints="1" noAdjustHandles="1" noChangeArrowheads="1" noChangeShapeType="1" noTextEdit="1"/>
              </p:cNvSpPr>
              <p:nvPr>
                <p:ph idx="1"/>
              </p:nvPr>
            </p:nvSpPr>
            <p:spPr>
              <a:blipFill>
                <a:blip r:embed="rId3"/>
                <a:stretch>
                  <a:fillRect t="-263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A2B1C85-B8FB-3D43-B486-5B933D13CC3E}"/>
              </a:ext>
            </a:extLst>
          </p:cNvPr>
          <p:cNvSpPr/>
          <p:nvPr/>
        </p:nvSpPr>
        <p:spPr>
          <a:xfrm>
            <a:off x="3239787" y="3012141"/>
            <a:ext cx="5724920" cy="1201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262388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6562-C7F5-3941-A763-77F399CD4BA4}"/>
              </a:ext>
            </a:extLst>
          </p:cNvPr>
          <p:cNvSpPr>
            <a:spLocks noGrp="1"/>
          </p:cNvSpPr>
          <p:nvPr>
            <p:ph type="title"/>
          </p:nvPr>
        </p:nvSpPr>
        <p:spPr/>
        <p:txBody>
          <a:bodyPr/>
          <a:lstStyle/>
          <a:p>
            <a:r>
              <a:rPr lang="en-US" b="1" dirty="0"/>
              <a:t>E</a:t>
            </a:r>
            <a:r>
              <a:rPr lang="en-US" dirty="0"/>
              <a:t>xample </a:t>
            </a:r>
          </a:p>
        </p:txBody>
      </p:sp>
      <p:sp>
        <p:nvSpPr>
          <p:cNvPr id="3" name="Content Placeholder 2">
            <a:extLst>
              <a:ext uri="{FF2B5EF4-FFF2-40B4-BE49-F238E27FC236}">
                <a16:creationId xmlns:a16="http://schemas.microsoft.com/office/drawing/2014/main" id="{8BE3DFDC-0828-4448-839C-C4225CBB915B}"/>
              </a:ext>
            </a:extLst>
          </p:cNvPr>
          <p:cNvSpPr>
            <a:spLocks noGrp="1"/>
          </p:cNvSpPr>
          <p:nvPr>
            <p:ph idx="1"/>
          </p:nvPr>
        </p:nvSpPr>
        <p:spPr/>
        <p:txBody>
          <a:bodyPr>
            <a:normAutofit/>
          </a:bodyPr>
          <a:lstStyle/>
          <a:p>
            <a:pPr marL="0" indent="0" algn="ctr">
              <a:buNone/>
            </a:pPr>
            <a:r>
              <a:rPr lang="en-GB" dirty="0"/>
              <a:t>A new treatment has been developed for patients who’ve had a heart attack. It is known that 10% of people who’ve suffered from a heart attack die within one year. It is thought that a reduction in deaths from 10% to 5% would be clinically important to detect. </a:t>
            </a:r>
          </a:p>
          <a:p>
            <a:pPr marL="0" indent="0">
              <a:buNone/>
            </a:pPr>
            <a:endParaRPr lang="en-GB" dirty="0"/>
          </a:p>
          <a:p>
            <a:pPr marL="0" indent="0">
              <a:buNone/>
            </a:pPr>
            <a:r>
              <a:rPr lang="en-GB" dirty="0"/>
              <a:t>Let, </a:t>
            </a:r>
          </a:p>
          <a:p>
            <a:pPr marL="0" indent="0">
              <a:buNone/>
            </a:pPr>
            <a:r>
              <a:rPr lang="en-GB" dirty="0"/>
              <a:t>          P</a:t>
            </a:r>
            <a:r>
              <a:rPr lang="en-GB" baseline="-25000" dirty="0"/>
              <a:t>1</a:t>
            </a:r>
            <a:r>
              <a:rPr lang="en-GB" dirty="0"/>
              <a:t> = proportion of deaths in placebo group = 0.1 </a:t>
            </a:r>
          </a:p>
          <a:p>
            <a:pPr marL="0" indent="0">
              <a:buNone/>
            </a:pPr>
            <a:r>
              <a:rPr lang="en-GB" dirty="0"/>
              <a:t>          P</a:t>
            </a:r>
            <a:r>
              <a:rPr lang="en-GB" baseline="-25000" dirty="0"/>
              <a:t>2</a:t>
            </a:r>
            <a:r>
              <a:rPr lang="en-GB" dirty="0"/>
              <a:t> = proportion of deaths in treatment group = 0.05. </a:t>
            </a:r>
            <a:endParaRPr lang="en-US" dirty="0"/>
          </a:p>
        </p:txBody>
      </p:sp>
    </p:spTree>
    <p:extLst>
      <p:ext uri="{BB962C8B-B14F-4D97-AF65-F5344CB8AC3E}">
        <p14:creationId xmlns:p14="http://schemas.microsoft.com/office/powerpoint/2010/main" val="2550954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01FD-D663-0342-A5D4-CB9BD5FFC084}"/>
              </a:ext>
            </a:extLst>
          </p:cNvPr>
          <p:cNvSpPr>
            <a:spLocks noGrp="1"/>
          </p:cNvSpPr>
          <p:nvPr>
            <p:ph type="title"/>
          </p:nvPr>
        </p:nvSpPr>
        <p:spPr/>
        <p:txBody>
          <a:bodyPr/>
          <a:lstStyle/>
          <a:p>
            <a:r>
              <a:rPr lang="en-US" b="1" dirty="0"/>
              <a:t>E</a:t>
            </a:r>
            <a:r>
              <a:rPr lang="en-US" dirty="0"/>
              <a:t>xample</a:t>
            </a:r>
          </a:p>
        </p:txBody>
      </p:sp>
      <p:sp>
        <p:nvSpPr>
          <p:cNvPr id="3" name="Content Placeholder 2">
            <a:extLst>
              <a:ext uri="{FF2B5EF4-FFF2-40B4-BE49-F238E27FC236}">
                <a16:creationId xmlns:a16="http://schemas.microsoft.com/office/drawing/2014/main" id="{5B21AF7D-16F8-7243-B127-3ADCC75C52B2}"/>
              </a:ext>
            </a:extLst>
          </p:cNvPr>
          <p:cNvSpPr>
            <a:spLocks noGrp="1"/>
          </p:cNvSpPr>
          <p:nvPr>
            <p:ph idx="1"/>
          </p:nvPr>
        </p:nvSpPr>
        <p:spPr/>
        <p:txBody>
          <a:bodyPr/>
          <a:lstStyle/>
          <a:p>
            <a:pPr marL="0" indent="0">
              <a:buNone/>
            </a:pPr>
            <a:r>
              <a:rPr lang="en-GB" dirty="0"/>
              <a:t>Then, </a:t>
            </a:r>
          </a:p>
          <a:p>
            <a:pPr marL="0" indent="0">
              <a:buNone/>
            </a:pPr>
            <a:r>
              <a:rPr lang="en-US" dirty="0"/>
              <a:t>     𝐻</a:t>
            </a:r>
            <a:r>
              <a:rPr lang="en-US" baseline="-25000" dirty="0"/>
              <a:t>0</a:t>
            </a:r>
            <a:r>
              <a:rPr lang="en-US" dirty="0"/>
              <a:t>: P</a:t>
            </a:r>
            <a:r>
              <a:rPr lang="en-US" baseline="-25000" dirty="0"/>
              <a:t>1 </a:t>
            </a:r>
            <a:r>
              <a:rPr lang="en-US" dirty="0"/>
              <a:t>= P</a:t>
            </a:r>
            <a:r>
              <a:rPr lang="en-US" baseline="-25000" dirty="0"/>
              <a:t>2 </a:t>
            </a:r>
          </a:p>
          <a:p>
            <a:pPr marL="0" indent="0">
              <a:buNone/>
            </a:pPr>
            <a:r>
              <a:rPr lang="en-US" baseline="-25000" dirty="0"/>
              <a:t>        </a:t>
            </a:r>
            <a:r>
              <a:rPr lang="en-US" dirty="0"/>
              <a:t>𝐻</a:t>
            </a:r>
            <a:r>
              <a:rPr lang="en-US" baseline="-25000" dirty="0"/>
              <a:t>a</a:t>
            </a:r>
            <a:r>
              <a:rPr lang="en-US" dirty="0"/>
              <a:t>: P</a:t>
            </a:r>
            <a:r>
              <a:rPr lang="en-US" baseline="-25000" dirty="0"/>
              <a:t>1 </a:t>
            </a:r>
            <a:r>
              <a:rPr lang="en-US" dirty="0"/>
              <a:t>≠ P</a:t>
            </a:r>
            <a:r>
              <a:rPr lang="en-US" baseline="-25000" dirty="0"/>
              <a:t>2 </a:t>
            </a:r>
            <a:endParaRPr lang="en-GB" dirty="0"/>
          </a:p>
          <a:p>
            <a:endParaRPr lang="en-GB" dirty="0"/>
          </a:p>
          <a:p>
            <a:pPr marL="0" indent="0" algn="ctr">
              <a:buNone/>
            </a:pPr>
            <a:r>
              <a:rPr lang="en-GB" dirty="0"/>
              <a:t>It is thought that a reduction in deaths from 10% to 5% would be clinically important to detect. Using  </a:t>
            </a:r>
            <a:r>
              <a:rPr lang="el-GR" dirty="0"/>
              <a:t>α = 0.05 </a:t>
            </a:r>
            <a:r>
              <a:rPr lang="en-GB" dirty="0"/>
              <a:t>and </a:t>
            </a:r>
            <a:r>
              <a:rPr lang="el-GR" dirty="0"/>
              <a:t>β = 0.1</a:t>
            </a:r>
            <a:r>
              <a:rPr lang="en-GB" dirty="0"/>
              <a:t>0, </a:t>
            </a:r>
            <a:r>
              <a:rPr lang="en-US" dirty="0"/>
              <a:t>What samples sizes (𝑛</a:t>
            </a:r>
            <a:r>
              <a:rPr lang="en-US" baseline="-25000" dirty="0"/>
              <a:t>1</a:t>
            </a:r>
            <a:r>
              <a:rPr lang="en-US" dirty="0"/>
              <a:t>) and (𝑛</a:t>
            </a:r>
            <a:r>
              <a:rPr lang="en-US" baseline="-25000" dirty="0"/>
              <a:t>2</a:t>
            </a:r>
            <a:r>
              <a:rPr lang="en-US" dirty="0"/>
              <a:t>) should they use ?</a:t>
            </a:r>
          </a:p>
          <a:p>
            <a:endParaRPr lang="en-US" dirty="0"/>
          </a:p>
        </p:txBody>
      </p:sp>
    </p:spTree>
    <p:extLst>
      <p:ext uri="{BB962C8B-B14F-4D97-AF65-F5344CB8AC3E}">
        <p14:creationId xmlns:p14="http://schemas.microsoft.com/office/powerpoint/2010/main" val="3668288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01FD-D663-0342-A5D4-CB9BD5FFC084}"/>
              </a:ext>
            </a:extLst>
          </p:cNvPr>
          <p:cNvSpPr>
            <a:spLocks noGrp="1"/>
          </p:cNvSpPr>
          <p:nvPr>
            <p:ph type="title"/>
          </p:nvPr>
        </p:nvSpPr>
        <p:spPr/>
        <p:txBody>
          <a:bodyPr/>
          <a:lstStyle/>
          <a:p>
            <a:r>
              <a:rPr lang="en-US" b="1" dirty="0"/>
              <a:t>E</a:t>
            </a:r>
            <a:r>
              <a:rPr lang="en-US" dirty="0"/>
              <a:t>xample</a:t>
            </a:r>
          </a:p>
        </p:txBody>
      </p:sp>
      <p:sp>
        <p:nvSpPr>
          <p:cNvPr id="3" name="Content Placeholder 2">
            <a:extLst>
              <a:ext uri="{FF2B5EF4-FFF2-40B4-BE49-F238E27FC236}">
                <a16:creationId xmlns:a16="http://schemas.microsoft.com/office/drawing/2014/main" id="{5B21AF7D-16F8-7243-B127-3ADCC75C52B2}"/>
              </a:ext>
            </a:extLst>
          </p:cNvPr>
          <p:cNvSpPr>
            <a:spLocks noGrp="1"/>
          </p:cNvSpPr>
          <p:nvPr>
            <p:ph idx="1"/>
          </p:nvPr>
        </p:nvSpPr>
        <p:spPr/>
        <p:txBody>
          <a:bodyPr/>
          <a:lstStyle/>
          <a:p>
            <a:pPr marL="0" indent="0">
              <a:buNone/>
            </a:pPr>
            <a:r>
              <a:rPr lang="en-GB" dirty="0"/>
              <a:t>Then, </a:t>
            </a:r>
          </a:p>
          <a:p>
            <a:pPr marL="0" indent="0">
              <a:buNone/>
            </a:pPr>
            <a:r>
              <a:rPr lang="en-US" dirty="0"/>
              <a:t>     𝐻</a:t>
            </a:r>
            <a:r>
              <a:rPr lang="en-US" baseline="-25000" dirty="0"/>
              <a:t>0</a:t>
            </a:r>
            <a:r>
              <a:rPr lang="en-US" dirty="0"/>
              <a:t>: P</a:t>
            </a:r>
            <a:r>
              <a:rPr lang="en-US" baseline="-25000" dirty="0"/>
              <a:t>1 </a:t>
            </a:r>
            <a:r>
              <a:rPr lang="en-US" dirty="0"/>
              <a:t>= P</a:t>
            </a:r>
            <a:r>
              <a:rPr lang="en-US" baseline="-25000" dirty="0"/>
              <a:t>2 </a:t>
            </a:r>
          </a:p>
          <a:p>
            <a:pPr marL="0" indent="0">
              <a:buNone/>
            </a:pPr>
            <a:r>
              <a:rPr lang="en-US" baseline="-25000" dirty="0"/>
              <a:t>        </a:t>
            </a:r>
            <a:r>
              <a:rPr lang="en-US" dirty="0"/>
              <a:t>𝐻</a:t>
            </a:r>
            <a:r>
              <a:rPr lang="en-US" baseline="-25000" dirty="0"/>
              <a:t>a</a:t>
            </a:r>
            <a:r>
              <a:rPr lang="en-US" dirty="0"/>
              <a:t>: P</a:t>
            </a:r>
            <a:r>
              <a:rPr lang="en-US" baseline="-25000" dirty="0"/>
              <a:t>1 </a:t>
            </a:r>
            <a:r>
              <a:rPr lang="en-US" dirty="0"/>
              <a:t>≠ P</a:t>
            </a:r>
            <a:r>
              <a:rPr lang="en-US" baseline="-25000" dirty="0"/>
              <a:t>2 </a:t>
            </a:r>
            <a:endParaRPr lang="en-GB" dirty="0"/>
          </a:p>
          <a:p>
            <a:endParaRPr lang="en-GB" dirty="0"/>
          </a:p>
          <a:p>
            <a:pPr marL="0" indent="0" algn="ctr">
              <a:buNone/>
            </a:pPr>
            <a:r>
              <a:rPr lang="en-GB" dirty="0"/>
              <a:t>It is thought that a reduction in deaths from </a:t>
            </a:r>
            <a:r>
              <a:rPr lang="en-GB" u="sng" dirty="0">
                <a:solidFill>
                  <a:srgbClr val="FF0000"/>
                </a:solidFill>
              </a:rPr>
              <a:t>10% to 5% </a:t>
            </a:r>
            <a:r>
              <a:rPr lang="en-GB" dirty="0"/>
              <a:t>would be clinically important to detect. Using  </a:t>
            </a:r>
            <a:r>
              <a:rPr lang="el-GR" u="sng" dirty="0">
                <a:solidFill>
                  <a:srgbClr val="FF0000"/>
                </a:solidFill>
              </a:rPr>
              <a:t>α = 0.05 </a:t>
            </a:r>
            <a:r>
              <a:rPr lang="en-GB" dirty="0"/>
              <a:t>and </a:t>
            </a:r>
            <a:r>
              <a:rPr lang="el-GR" u="sng" dirty="0">
                <a:solidFill>
                  <a:srgbClr val="FF0000"/>
                </a:solidFill>
              </a:rPr>
              <a:t>β = 0.1</a:t>
            </a:r>
            <a:r>
              <a:rPr lang="en-GB" u="sng" dirty="0">
                <a:solidFill>
                  <a:srgbClr val="FF0000"/>
                </a:solidFill>
              </a:rPr>
              <a:t>0</a:t>
            </a:r>
            <a:r>
              <a:rPr lang="en-GB" dirty="0"/>
              <a:t>, </a:t>
            </a:r>
            <a:r>
              <a:rPr lang="en-US" dirty="0"/>
              <a:t>What samples sizes (𝑛</a:t>
            </a:r>
            <a:r>
              <a:rPr lang="en-US" baseline="-25000" dirty="0"/>
              <a:t>1</a:t>
            </a:r>
            <a:r>
              <a:rPr lang="en-US" dirty="0"/>
              <a:t>) and (𝑛</a:t>
            </a:r>
            <a:r>
              <a:rPr lang="en-US" baseline="-25000" dirty="0"/>
              <a:t>2</a:t>
            </a:r>
            <a:r>
              <a:rPr lang="en-US" dirty="0"/>
              <a:t>) should they use ?</a:t>
            </a:r>
          </a:p>
          <a:p>
            <a:endParaRPr lang="en-US" dirty="0"/>
          </a:p>
        </p:txBody>
      </p:sp>
    </p:spTree>
    <p:extLst>
      <p:ext uri="{BB962C8B-B14F-4D97-AF65-F5344CB8AC3E}">
        <p14:creationId xmlns:p14="http://schemas.microsoft.com/office/powerpoint/2010/main" val="369233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C88D-D0D7-4246-8227-BB0DF167779A}"/>
              </a:ext>
            </a:extLst>
          </p:cNvPr>
          <p:cNvSpPr>
            <a:spLocks noGrp="1"/>
          </p:cNvSpPr>
          <p:nvPr>
            <p:ph type="title"/>
          </p:nvPr>
        </p:nvSpPr>
        <p:spPr/>
        <p:txBody>
          <a:bodyPr/>
          <a:lstStyle/>
          <a:p>
            <a:r>
              <a:rPr lang="en-US" b="1" dirty="0"/>
              <a:t>E</a:t>
            </a:r>
            <a:r>
              <a:rPr lang="en-US" dirty="0"/>
              <a:t>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7D1F9-3771-A94A-875A-88F7BC96C578}"/>
                  </a:ext>
                </a:extLst>
              </p:cNvPr>
              <p:cNvSpPr>
                <a:spLocks noGrp="1"/>
              </p:cNvSpPr>
              <p:nvPr>
                <p:ph idx="1"/>
              </p:nvPr>
            </p:nvSpPr>
            <p:spPr>
              <a:xfrm>
                <a:off x="838200" y="1825625"/>
                <a:ext cx="10515600" cy="4844116"/>
              </a:xfrm>
            </p:spPr>
            <p:txBody>
              <a:bodyPr>
                <a:normAutofit/>
              </a:bodyPr>
              <a:lstStyle/>
              <a:p>
                <a:pPr marL="0" indent="0">
                  <a:buNone/>
                </a:pPr>
                <a:r>
                  <a:rPr lang="en-GB" dirty="0">
                    <a:latin typeface="Candara" panose="020E0502030303020204" pitchFamily="34" charset="0"/>
                  </a:rPr>
                  <a:t>P1= 0.10</a:t>
                </a:r>
              </a:p>
              <a:p>
                <a:pPr marL="0" indent="0">
                  <a:buNone/>
                </a:pPr>
                <a:r>
                  <a:rPr lang="en-GB" dirty="0">
                    <a:latin typeface="Candara" panose="020E0502030303020204" pitchFamily="34" charset="0"/>
                  </a:rPr>
                  <a:t>P2= 0.05</a:t>
                </a:r>
              </a:p>
              <a:p>
                <a:pPr marL="0" indent="0">
                  <a:buNone/>
                </a:pPr>
                <a:endParaRPr lang="en-GB" dirty="0"/>
              </a:p>
              <a:p>
                <a:pPr marL="0" indent="0">
                  <a:buNone/>
                </a:pPr>
                <a14:m>
                  <m:oMath xmlns:m="http://schemas.openxmlformats.org/officeDocument/2006/math">
                    <m:r>
                      <a:rPr lang="en-GB" smtClean="0">
                        <a:latin typeface="Cambria Math" panose="02040503050406030204" pitchFamily="18" charset="0"/>
                      </a:rPr>
                      <m:t>𝑛</m:t>
                    </m:r>
                    <m:r>
                      <a:rPr lang="en-GB" smtClean="0">
                        <a:latin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ea typeface="Cambria Math" panose="02040503050406030204" pitchFamily="18" charset="0"/>
                                  </a:rPr>
                                  <m:t>𝛼</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𝛽</m:t>
                                </m:r>
                              </m:sub>
                            </m:sSub>
                          </m:e>
                        </m:d>
                      </m:e>
                      <m:sup>
                        <m:r>
                          <a:rPr lang="en-GB">
                            <a:latin typeface="Cambria Math" panose="02040503050406030204" pitchFamily="18" charset="0"/>
                            <a:ea typeface="Cambria Math" panose="02040503050406030204" pitchFamily="18" charset="0"/>
                          </a:rPr>
                          <m:t>2</m:t>
                        </m:r>
                      </m:sup>
                    </m:sSup>
                    <m:r>
                      <a:rPr lang="en-GB">
                        <a:latin typeface="Cambria Math" panose="02040503050406030204" pitchFamily="18" charset="0"/>
                        <a:ea typeface="Cambria Math" panose="02040503050406030204" pitchFamily="18" charset="0"/>
                      </a:rPr>
                      <m:t> </m:t>
                    </m:r>
                    <m:f>
                      <m:fPr>
                        <m:ctrlPr>
                          <a:rPr lang="en-GB" i="1">
                            <a:latin typeface="Cambria Math" panose="02040503050406030204" pitchFamily="18" charset="0"/>
                            <a:ea typeface="Cambria Math" panose="02040503050406030204" pitchFamily="18" charset="0"/>
                          </a:rPr>
                        </m:ctrlPr>
                      </m:fPr>
                      <m:num>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1</m:t>
                        </m:r>
                        <m:d>
                          <m:dPr>
                            <m:ctrlPr>
                              <a:rPr lang="en-GB" i="1">
                                <a:latin typeface="Cambria Math" panose="02040503050406030204" pitchFamily="18" charset="0"/>
                                <a:ea typeface="Cambria Math" panose="02040503050406030204" pitchFamily="18" charset="0"/>
                              </a:rPr>
                            </m:ctrlPr>
                          </m:dPr>
                          <m:e>
                            <m:r>
                              <a:rPr lang="en-GB">
                                <a:latin typeface="Cambria Math" panose="02040503050406030204" pitchFamily="18" charset="0"/>
                                <a:ea typeface="Cambria Math" panose="02040503050406030204" pitchFamily="18" charset="0"/>
                              </a:rPr>
                              <m:t>1−</m:t>
                            </m:r>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1</m:t>
                            </m:r>
                          </m:e>
                        </m:d>
                        <m:r>
                          <a:rPr lang="en-GB">
                            <a:latin typeface="Cambria Math" panose="02040503050406030204" pitchFamily="18" charset="0"/>
                            <a:ea typeface="Cambria Math" panose="02040503050406030204" pitchFamily="18" charset="0"/>
                          </a:rPr>
                          <m:t>+</m:t>
                        </m:r>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2(1−</m:t>
                        </m:r>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2)</m:t>
                        </m:r>
                      </m:num>
                      <m:den>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ea typeface="Cambria Math" panose="02040503050406030204" pitchFamily="18" charset="0"/>
                                  </a:rPr>
                                </m:ctrlPr>
                              </m:dPr>
                              <m:e>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1−</m:t>
                                </m:r>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2</m:t>
                                </m:r>
                              </m:e>
                            </m:d>
                          </m:e>
                          <m:sup>
                            <m:r>
                              <a:rPr lang="en-GB">
                                <a:latin typeface="Cambria Math" panose="02040503050406030204" pitchFamily="18" charset="0"/>
                                <a:ea typeface="Cambria Math" panose="02040503050406030204" pitchFamily="18" charset="0"/>
                              </a:rPr>
                              <m:t>2</m:t>
                            </m:r>
                          </m:sup>
                        </m:sSup>
                      </m:den>
                    </m:f>
                  </m:oMath>
                </a14:m>
                <a:r>
                  <a:rPr lang="en-US" dirty="0"/>
                  <a:t>                                                </a:t>
                </a:r>
              </a:p>
              <a:p>
                <a:endParaRPr lang="en-US" dirty="0"/>
              </a:p>
              <a:p>
                <a:pPr marL="0" indent="0">
                  <a:buNone/>
                </a:pPr>
                <a:r>
                  <a:rPr lang="en-US" dirty="0">
                    <a:ea typeface="Cambria Math" panose="02040503050406030204" pitchFamily="18" charset="0"/>
                  </a:rPr>
                  <a:t>= </a:t>
                </a:r>
                <a14:m>
                  <m:oMath xmlns:m="http://schemas.openxmlformats.org/officeDocument/2006/math">
                    <m:sSup>
                      <m:sSupPr>
                        <m:ctrlPr>
                          <a:rPr lang="en-GB" i="1" smtClean="0">
                            <a:latin typeface="Cambria Math" panose="02040503050406030204" pitchFamily="18" charset="0"/>
                            <a:ea typeface="Cambria Math" panose="02040503050406030204" pitchFamily="18" charset="0"/>
                          </a:rPr>
                        </m:ctrlPr>
                      </m:sSupPr>
                      <m:e>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1.96+1.28 </m:t>
                            </m:r>
                          </m:e>
                        </m:d>
                      </m:e>
                      <m:sup>
                        <m:r>
                          <a:rPr lang="en-GB" smtClean="0">
                            <a:latin typeface="Cambria Math" panose="02040503050406030204" pitchFamily="18" charset="0"/>
                            <a:ea typeface="Cambria Math" panose="02040503050406030204" pitchFamily="18" charset="0"/>
                          </a:rPr>
                          <m:t>2</m:t>
                        </m:r>
                      </m:sup>
                    </m:sSup>
                    <m:r>
                      <a:rPr lang="en-GB" smtClean="0">
                        <a:latin typeface="Cambria Math" panose="02040503050406030204" pitchFamily="18" charset="0"/>
                        <a:ea typeface="Cambria Math" panose="02040503050406030204" pitchFamily="18" charset="0"/>
                      </a:rPr>
                      <m:t> </m:t>
                    </m:r>
                    <m:f>
                      <m:fPr>
                        <m:ctrlPr>
                          <a:rPr lang="en-GB" i="1" smtClean="0">
                            <a:latin typeface="Cambria Math" panose="02040503050406030204" pitchFamily="18" charset="0"/>
                            <a:ea typeface="Cambria Math" panose="02040503050406030204" pitchFamily="18" charset="0"/>
                          </a:rPr>
                        </m:ctrlPr>
                      </m:fPr>
                      <m:num>
                        <m:r>
                          <a:rPr lang="en-GB" smtClean="0">
                            <a:latin typeface="Cambria Math" panose="02040503050406030204" pitchFamily="18" charset="0"/>
                            <a:ea typeface="Cambria Math" panose="02040503050406030204" pitchFamily="18" charset="0"/>
                          </a:rPr>
                          <m:t>0.1 </m:t>
                        </m:r>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0.9</m:t>
                            </m:r>
                          </m:e>
                        </m:d>
                        <m:r>
                          <a:rPr lang="en-GB" smtClean="0">
                            <a:latin typeface="Cambria Math" panose="02040503050406030204" pitchFamily="18" charset="0"/>
                            <a:ea typeface="Cambria Math" panose="02040503050406030204" pitchFamily="18" charset="0"/>
                          </a:rPr>
                          <m:t>+0.05(0.95)</m:t>
                        </m:r>
                      </m:num>
                      <m:den>
                        <m:sSup>
                          <m:sSupPr>
                            <m:ctrlPr>
                              <a:rPr lang="en-GB" i="1" smtClean="0">
                                <a:latin typeface="Cambria Math" panose="02040503050406030204" pitchFamily="18" charset="0"/>
                                <a:ea typeface="Cambria Math" panose="02040503050406030204" pitchFamily="18" charset="0"/>
                              </a:rPr>
                            </m:ctrlPr>
                          </m:sSupPr>
                          <m:e>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0.1−0.05</m:t>
                                </m:r>
                              </m:e>
                            </m:d>
                          </m:e>
                          <m:sup>
                            <m:r>
                              <a:rPr lang="en-GB" smtClean="0">
                                <a:latin typeface="Cambria Math" panose="02040503050406030204" pitchFamily="18" charset="0"/>
                                <a:ea typeface="Cambria Math" panose="02040503050406030204" pitchFamily="18" charset="0"/>
                              </a:rPr>
                              <m:t>2</m:t>
                            </m:r>
                          </m:sup>
                        </m:sSup>
                      </m:den>
                    </m:f>
                  </m:oMath>
                </a14:m>
                <a:r>
                  <a:rPr lang="en-US" dirty="0">
                    <a:ea typeface="Cambria Math" panose="02040503050406030204" pitchFamily="18" charset="0"/>
                  </a:rPr>
                  <a:t>= 10.5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GB" smtClean="0">
                            <a:latin typeface="Cambria Math" panose="02040503050406030204" pitchFamily="18" charset="0"/>
                            <a:ea typeface="Cambria Math" panose="02040503050406030204" pitchFamily="18" charset="0"/>
                          </a:rPr>
                          <m:t>.09+ .04</m:t>
                        </m:r>
                        <m:r>
                          <a:rPr lang="en-GB" b="0" i="1" smtClean="0">
                            <a:latin typeface="Cambria Math" panose="02040503050406030204" pitchFamily="18" charset="0"/>
                            <a:ea typeface="Cambria Math" panose="02040503050406030204" pitchFamily="18" charset="0"/>
                          </a:rPr>
                          <m:t>8</m:t>
                        </m:r>
                      </m:num>
                      <m:den>
                        <m:r>
                          <a:rPr lang="en-GB" smtClean="0">
                            <a:latin typeface="Cambria Math" panose="02040503050406030204" pitchFamily="18" charset="0"/>
                            <a:ea typeface="Cambria Math" panose="02040503050406030204" pitchFamily="18" charset="0"/>
                          </a:rPr>
                          <m:t>.0025</m:t>
                        </m:r>
                      </m:den>
                    </m:f>
                  </m:oMath>
                </a14:m>
                <a:r>
                  <a:rPr lang="en-US" dirty="0">
                    <a:ea typeface="Cambria Math" panose="02040503050406030204" pitchFamily="18" charset="0"/>
                  </a:rPr>
                  <a:t>= 579.6= 580 </a:t>
                </a:r>
              </a:p>
              <a:p>
                <a:pPr marL="0" indent="0" algn="ctr">
                  <a:buNone/>
                </a:pPr>
                <a:r>
                  <a:rPr lang="en-GB" dirty="0"/>
                  <a:t>580 patients would be needed in each group to be 90% sure of being able to detect a reduction in mortality of 5% as significant at the 5% level.</a:t>
                </a:r>
                <a:endParaRPr lang="en-US" dirty="0"/>
              </a:p>
            </p:txBody>
          </p:sp>
        </mc:Choice>
        <mc:Fallback xmlns="">
          <p:sp>
            <p:nvSpPr>
              <p:cNvPr id="3" name="Content Placeholder 2">
                <a:extLst>
                  <a:ext uri="{FF2B5EF4-FFF2-40B4-BE49-F238E27FC236}">
                    <a16:creationId xmlns:a16="http://schemas.microsoft.com/office/drawing/2014/main" id="{1A07D1F9-3771-A94A-875A-88F7BC96C578}"/>
                  </a:ext>
                </a:extLst>
              </p:cNvPr>
              <p:cNvSpPr>
                <a:spLocks noGrp="1" noRot="1" noChangeAspect="1" noMove="1" noResize="1" noEditPoints="1" noAdjustHandles="1" noChangeArrowheads="1" noChangeShapeType="1" noTextEdit="1"/>
              </p:cNvSpPr>
              <p:nvPr>
                <p:ph idx="1"/>
              </p:nvPr>
            </p:nvSpPr>
            <p:spPr>
              <a:xfrm>
                <a:off x="838200" y="1825625"/>
                <a:ext cx="10515600" cy="4844116"/>
              </a:xfrm>
              <a:blipFill>
                <a:blip r:embed="rId3"/>
                <a:stretch>
                  <a:fillRect l="-1217" t="-2013" r="-1391" b="-2013"/>
                </a:stretch>
              </a:blipFill>
            </p:spPr>
            <p:txBody>
              <a:bodyPr/>
              <a:lstStyle/>
              <a:p>
                <a:r>
                  <a:rPr lang="en-GB">
                    <a:noFill/>
                  </a:rPr>
                  <a:t> </a:t>
                </a:r>
              </a:p>
            </p:txBody>
          </p:sp>
        </mc:Fallback>
      </mc:AlternateContent>
      <p:graphicFrame>
        <p:nvGraphicFramePr>
          <p:cNvPr id="4" name="Table 3">
            <a:extLst>
              <a:ext uri="{FF2B5EF4-FFF2-40B4-BE49-F238E27FC236}">
                <a16:creationId xmlns:a16="http://schemas.microsoft.com/office/drawing/2014/main" id="{F640F7A3-0E78-4440-A9EA-A1F3A59BF4F1}"/>
              </a:ext>
            </a:extLst>
          </p:cNvPr>
          <p:cNvGraphicFramePr>
            <a:graphicFrameLocks noGrp="1"/>
          </p:cNvGraphicFramePr>
          <p:nvPr>
            <p:extLst/>
          </p:nvPr>
        </p:nvGraphicFramePr>
        <p:xfrm>
          <a:off x="7795592" y="1825625"/>
          <a:ext cx="4051851" cy="1190508"/>
        </p:xfrm>
        <a:graphic>
          <a:graphicData uri="http://schemas.openxmlformats.org/drawingml/2006/table">
            <a:tbl>
              <a:tblPr/>
              <a:tblGrid>
                <a:gridCol w="1350617">
                  <a:extLst>
                    <a:ext uri="{9D8B030D-6E8A-4147-A177-3AD203B41FA5}">
                      <a16:colId xmlns:a16="http://schemas.microsoft.com/office/drawing/2014/main" val="1249997952"/>
                    </a:ext>
                  </a:extLst>
                </a:gridCol>
                <a:gridCol w="1350617">
                  <a:extLst>
                    <a:ext uri="{9D8B030D-6E8A-4147-A177-3AD203B41FA5}">
                      <a16:colId xmlns:a16="http://schemas.microsoft.com/office/drawing/2014/main" val="388999800"/>
                    </a:ext>
                  </a:extLst>
                </a:gridCol>
                <a:gridCol w="1350617">
                  <a:extLst>
                    <a:ext uri="{9D8B030D-6E8A-4147-A177-3AD203B41FA5}">
                      <a16:colId xmlns:a16="http://schemas.microsoft.com/office/drawing/2014/main" val="1044235258"/>
                    </a:ext>
                  </a:extLst>
                </a:gridCol>
              </a:tblGrid>
              <a:tr h="396836">
                <a:tc>
                  <a:txBody>
                    <a:bodyPr/>
                    <a:lstStyle/>
                    <a:p>
                      <a:pPr algn="l" fontAlgn="t"/>
                      <a:r>
                        <a:rPr lang="el-GR" b="0" i="0" dirty="0">
                          <a:effectLst/>
                          <a:latin typeface="Candara Regular"/>
                        </a:rPr>
                        <a:t>α-</a:t>
                      </a:r>
                      <a:r>
                        <a:rPr lang="en-GB" b="0" i="0" dirty="0">
                          <a:effectLst/>
                          <a:latin typeface="Candara Regular"/>
                        </a:rPr>
                        <a:t>error</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429643079"/>
                  </a:ext>
                </a:extLst>
              </a:tr>
              <a:tr h="396836">
                <a:tc>
                  <a:txBody>
                    <a:bodyPr/>
                    <a:lstStyle/>
                    <a:p>
                      <a:pPr algn="l" fontAlgn="t"/>
                      <a:r>
                        <a:rPr lang="en-GB" b="0" i="0" dirty="0">
                          <a:effectLst/>
                          <a:latin typeface="Candara Regular"/>
                        </a:rPr>
                        <a:t>2-sided</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1.96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2.5758</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917344563"/>
                  </a:ext>
                </a:extLst>
              </a:tr>
              <a:tr h="396836">
                <a:tc>
                  <a:txBody>
                    <a:bodyPr/>
                    <a:lstStyle/>
                    <a:p>
                      <a:pPr algn="l" fontAlgn="t"/>
                      <a:r>
                        <a:rPr lang="en-GB" b="0" i="0" dirty="0">
                          <a:effectLst/>
                          <a:latin typeface="Candara Regular"/>
                        </a:rPr>
                        <a:t>1-sided</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1.65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2.33</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624751666"/>
                  </a:ext>
                </a:extLst>
              </a:tr>
            </a:tbl>
          </a:graphicData>
        </a:graphic>
      </p:graphicFrame>
      <p:graphicFrame>
        <p:nvGraphicFramePr>
          <p:cNvPr id="5" name="Table 4">
            <a:extLst>
              <a:ext uri="{FF2B5EF4-FFF2-40B4-BE49-F238E27FC236}">
                <a16:creationId xmlns:a16="http://schemas.microsoft.com/office/drawing/2014/main" id="{15890C99-D988-5841-B821-E444717D4C0C}"/>
              </a:ext>
            </a:extLst>
          </p:cNvPr>
          <p:cNvGraphicFramePr>
            <a:graphicFrameLocks noGrp="1"/>
          </p:cNvGraphicFramePr>
          <p:nvPr>
            <p:extLst/>
          </p:nvPr>
        </p:nvGraphicFramePr>
        <p:xfrm>
          <a:off x="7497418" y="3223854"/>
          <a:ext cx="4648200" cy="777440"/>
        </p:xfrm>
        <a:graphic>
          <a:graphicData uri="http://schemas.openxmlformats.org/drawingml/2006/table">
            <a:tbl>
              <a:tblPr/>
              <a:tblGrid>
                <a:gridCol w="929640">
                  <a:extLst>
                    <a:ext uri="{9D8B030D-6E8A-4147-A177-3AD203B41FA5}">
                      <a16:colId xmlns:a16="http://schemas.microsoft.com/office/drawing/2014/main" val="46135893"/>
                    </a:ext>
                  </a:extLst>
                </a:gridCol>
                <a:gridCol w="929640">
                  <a:extLst>
                    <a:ext uri="{9D8B030D-6E8A-4147-A177-3AD203B41FA5}">
                      <a16:colId xmlns:a16="http://schemas.microsoft.com/office/drawing/2014/main" val="246555118"/>
                    </a:ext>
                  </a:extLst>
                </a:gridCol>
                <a:gridCol w="929640">
                  <a:extLst>
                    <a:ext uri="{9D8B030D-6E8A-4147-A177-3AD203B41FA5}">
                      <a16:colId xmlns:a16="http://schemas.microsoft.com/office/drawing/2014/main" val="2216967839"/>
                    </a:ext>
                  </a:extLst>
                </a:gridCol>
                <a:gridCol w="929640">
                  <a:extLst>
                    <a:ext uri="{9D8B030D-6E8A-4147-A177-3AD203B41FA5}">
                      <a16:colId xmlns:a16="http://schemas.microsoft.com/office/drawing/2014/main" val="2407559392"/>
                    </a:ext>
                  </a:extLst>
                </a:gridCol>
                <a:gridCol w="929640">
                  <a:extLst>
                    <a:ext uri="{9D8B030D-6E8A-4147-A177-3AD203B41FA5}">
                      <a16:colId xmlns:a16="http://schemas.microsoft.com/office/drawing/2014/main" val="980337132"/>
                    </a:ext>
                  </a:extLst>
                </a:gridCol>
              </a:tblGrid>
              <a:tr h="388720">
                <a:tc>
                  <a:txBody>
                    <a:bodyPr/>
                    <a:lstStyle/>
                    <a:p>
                      <a:pPr algn="l" fontAlgn="t"/>
                      <a:r>
                        <a:rPr lang="en-GB" b="0" i="0" dirty="0">
                          <a:effectLst/>
                          <a:latin typeface="Candara Regular"/>
                        </a:rPr>
                        <a:t>Power</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80%</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85%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90%</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95%</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431524862"/>
                  </a:ext>
                </a:extLst>
              </a:tr>
              <a:tr h="388720">
                <a:tc>
                  <a:txBody>
                    <a:bodyPr/>
                    <a:lstStyle/>
                    <a:p>
                      <a:pPr algn="l" fontAlgn="t"/>
                      <a:r>
                        <a:rPr lang="en-GB" b="0" i="0" dirty="0">
                          <a:effectLst/>
                          <a:latin typeface="Candara Regular"/>
                        </a:rPr>
                        <a:t>Value</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0.8416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1.0364</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1.2816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1.6449</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4178038630"/>
                  </a:ext>
                </a:extLst>
              </a:tr>
            </a:tbl>
          </a:graphicData>
        </a:graphic>
      </p:graphicFrame>
    </p:spTree>
    <p:extLst>
      <p:ext uri="{BB962C8B-B14F-4D97-AF65-F5344CB8AC3E}">
        <p14:creationId xmlns:p14="http://schemas.microsoft.com/office/powerpoint/2010/main" val="1190482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27D0-A78D-4D31-B262-15A51BF10B44}"/>
              </a:ext>
            </a:extLst>
          </p:cNvPr>
          <p:cNvSpPr>
            <a:spLocks noGrp="1"/>
          </p:cNvSpPr>
          <p:nvPr>
            <p:ph type="title"/>
          </p:nvPr>
        </p:nvSpPr>
        <p:spPr/>
        <p:txBody>
          <a:bodyPr/>
          <a:lstStyle/>
          <a:p>
            <a:r>
              <a:rPr lang="en-GB" dirty="0"/>
              <a:t>Solving in R</a:t>
            </a:r>
          </a:p>
        </p:txBody>
      </p:sp>
      <p:sp>
        <p:nvSpPr>
          <p:cNvPr id="9" name="Rectangle 8">
            <a:extLst>
              <a:ext uri="{FF2B5EF4-FFF2-40B4-BE49-F238E27FC236}">
                <a16:creationId xmlns:a16="http://schemas.microsoft.com/office/drawing/2014/main" id="{5503A611-C7DD-41D6-BE9A-38A4B62C682A}"/>
              </a:ext>
            </a:extLst>
          </p:cNvPr>
          <p:cNvSpPr/>
          <p:nvPr/>
        </p:nvSpPr>
        <p:spPr>
          <a:xfrm>
            <a:off x="0" y="5614713"/>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pic>
        <p:nvPicPr>
          <p:cNvPr id="3" name="Picture 2">
            <a:extLst>
              <a:ext uri="{FF2B5EF4-FFF2-40B4-BE49-F238E27FC236}">
                <a16:creationId xmlns:a16="http://schemas.microsoft.com/office/drawing/2014/main" id="{37537EED-0D5C-4B08-92C4-4BE270916C94}"/>
              </a:ext>
            </a:extLst>
          </p:cNvPr>
          <p:cNvPicPr>
            <a:picLocks noChangeAspect="1"/>
          </p:cNvPicPr>
          <p:nvPr/>
        </p:nvPicPr>
        <p:blipFill rotWithShape="1">
          <a:blip r:embed="rId3"/>
          <a:srcRect l="17187" t="62778" r="41493" b="14604"/>
          <a:stretch/>
        </p:blipFill>
        <p:spPr>
          <a:xfrm>
            <a:off x="844550" y="1716088"/>
            <a:ext cx="10240984" cy="3493977"/>
          </a:xfrm>
          <a:prstGeom prst="rect">
            <a:avLst/>
          </a:prstGeom>
        </p:spPr>
      </p:pic>
      <p:sp>
        <p:nvSpPr>
          <p:cNvPr id="6" name="TextBox 5">
            <a:extLst>
              <a:ext uri="{FF2B5EF4-FFF2-40B4-BE49-F238E27FC236}">
                <a16:creationId xmlns:a16="http://schemas.microsoft.com/office/drawing/2014/main" id="{2F39128A-34EC-4A8A-96E9-807B13028051}"/>
              </a:ext>
            </a:extLst>
          </p:cNvPr>
          <p:cNvSpPr txBox="1"/>
          <p:nvPr/>
        </p:nvSpPr>
        <p:spPr>
          <a:xfrm>
            <a:off x="11479061" y="5520601"/>
            <a:ext cx="595682" cy="923330"/>
          </a:xfrm>
          <a:prstGeom prst="rect">
            <a:avLst/>
          </a:prstGeom>
          <a:noFill/>
        </p:spPr>
        <p:txBody>
          <a:bodyPr wrap="square" rtlCol="0">
            <a:spAutoFit/>
          </a:bodyPr>
          <a:lstStyle/>
          <a:p>
            <a:r>
              <a:rPr lang="en-GB" sz="5400" b="1" dirty="0"/>
              <a:t>R</a:t>
            </a:r>
          </a:p>
        </p:txBody>
      </p:sp>
    </p:spTree>
    <p:extLst>
      <p:ext uri="{BB962C8B-B14F-4D97-AF65-F5344CB8AC3E}">
        <p14:creationId xmlns:p14="http://schemas.microsoft.com/office/powerpoint/2010/main" val="3220723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1E6B-0DB0-5A45-8174-F1C3AFC0339A}"/>
              </a:ext>
            </a:extLst>
          </p:cNvPr>
          <p:cNvSpPr>
            <a:spLocks noGrp="1"/>
          </p:cNvSpPr>
          <p:nvPr>
            <p:ph type="title"/>
          </p:nvPr>
        </p:nvSpPr>
        <p:spPr/>
        <p:txBody>
          <a:bodyPr/>
          <a:lstStyle/>
          <a:p>
            <a:r>
              <a:rPr lang="en-GB" dirty="0"/>
              <a:t> </a:t>
            </a:r>
            <a:r>
              <a:rPr lang="en-GB" b="1" dirty="0"/>
              <a:t>O</a:t>
            </a:r>
            <a:r>
              <a:rPr lang="en-GB" dirty="0"/>
              <a:t>ther </a:t>
            </a:r>
            <a:r>
              <a:rPr lang="en-GB" b="1" dirty="0"/>
              <a:t>O</a:t>
            </a:r>
            <a:r>
              <a:rPr lang="en-GB" dirty="0"/>
              <a:t>utcome </a:t>
            </a:r>
            <a:r>
              <a:rPr lang="en-GB" b="1" dirty="0"/>
              <a:t>T</a:t>
            </a:r>
            <a:r>
              <a:rPr lang="en-GB" dirty="0"/>
              <a:t>ypes</a:t>
            </a:r>
            <a:endParaRPr lang="en-US" dirty="0"/>
          </a:p>
        </p:txBody>
      </p:sp>
      <p:sp>
        <p:nvSpPr>
          <p:cNvPr id="3" name="Content Placeholder 2">
            <a:extLst>
              <a:ext uri="{FF2B5EF4-FFF2-40B4-BE49-F238E27FC236}">
                <a16:creationId xmlns:a16="http://schemas.microsoft.com/office/drawing/2014/main" id="{493EF68F-15C2-A848-93E0-F67BD15D5BA7}"/>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dirty="0"/>
              <a:t>In many studies, the outcomes may not be continuous or categorical. In these cases, the details of calculation differ, but using the four aforementioned components, persist through calculations with other types of outcomes. </a:t>
            </a:r>
            <a:endParaRPr lang="en-US" dirty="0"/>
          </a:p>
        </p:txBody>
      </p:sp>
    </p:spTree>
    <p:extLst>
      <p:ext uri="{BB962C8B-B14F-4D97-AF65-F5344CB8AC3E}">
        <p14:creationId xmlns:p14="http://schemas.microsoft.com/office/powerpoint/2010/main" val="4238586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4C25-1317-4880-820C-B5E1AA2FC191}"/>
              </a:ext>
            </a:extLst>
          </p:cNvPr>
          <p:cNvSpPr>
            <a:spLocks noGrp="1"/>
          </p:cNvSpPr>
          <p:nvPr>
            <p:ph type="title"/>
          </p:nvPr>
        </p:nvSpPr>
        <p:spPr>
          <a:xfrm>
            <a:off x="8734926" y="5178801"/>
            <a:ext cx="3745832" cy="1325563"/>
          </a:xfrm>
        </p:spPr>
        <p:txBody>
          <a:bodyPr/>
          <a:lstStyle/>
          <a:p>
            <a:r>
              <a:rPr lang="en-GB" sz="5400" b="1" dirty="0"/>
              <a:t>S</a:t>
            </a:r>
            <a:r>
              <a:rPr lang="en-GB" sz="5400" dirty="0"/>
              <a:t>ummary</a:t>
            </a:r>
            <a:endParaRPr lang="en-GB" dirty="0"/>
          </a:p>
        </p:txBody>
      </p:sp>
      <p:sp>
        <p:nvSpPr>
          <p:cNvPr id="4" name="Rectangle 3">
            <a:extLst>
              <a:ext uri="{FF2B5EF4-FFF2-40B4-BE49-F238E27FC236}">
                <a16:creationId xmlns:a16="http://schemas.microsoft.com/office/drawing/2014/main" id="{F7D0F77A-EA55-4775-8AAE-42AC19072748}"/>
              </a:ext>
            </a:extLst>
          </p:cNvPr>
          <p:cNvSpPr/>
          <p:nvPr/>
        </p:nvSpPr>
        <p:spPr>
          <a:xfrm>
            <a:off x="0" y="4670648"/>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383558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117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0FF5-9EAE-DB42-9A09-38FBA34E880A}"/>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b="1" dirty="0"/>
              <a:t>D</a:t>
            </a:r>
            <a:r>
              <a:rPr lang="en-US" dirty="0"/>
              <a:t>efinitions </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C43BABA8-345A-2949-B786-D4A88713F605}"/>
                  </a:ext>
                </a:extLst>
              </p:cNvPr>
              <p:cNvGraphicFramePr>
                <a:graphicFrameLocks noGrp="1"/>
              </p:cNvGraphicFramePr>
              <p:nvPr>
                <p:ph idx="1"/>
                <p:extLst>
                  <p:ext uri="{D42A27DB-BD31-4B8C-83A1-F6EECF244321}">
                    <p14:modId xmlns:p14="http://schemas.microsoft.com/office/powerpoint/2010/main" val="2927304641"/>
                  </p:ext>
                </p:extLst>
              </p:nvPr>
            </p:nvGraphicFramePr>
            <p:xfrm>
              <a:off x="475129" y="2014023"/>
              <a:ext cx="11241742" cy="4177902"/>
            </p:xfrm>
            <a:graphic>
              <a:graphicData uri="http://schemas.openxmlformats.org/drawingml/2006/table">
                <a:tbl>
                  <a:tblPr firstRow="1" bandRow="1">
                    <a:tableStyleId>{5940675A-B579-460E-94D1-54222C63F5DA}</a:tableStyleId>
                  </a:tblPr>
                  <a:tblGrid>
                    <a:gridCol w="2031877">
                      <a:extLst>
                        <a:ext uri="{9D8B030D-6E8A-4147-A177-3AD203B41FA5}">
                          <a16:colId xmlns:a16="http://schemas.microsoft.com/office/drawing/2014/main" val="828658816"/>
                        </a:ext>
                      </a:extLst>
                    </a:gridCol>
                    <a:gridCol w="9209865">
                      <a:extLst>
                        <a:ext uri="{9D8B030D-6E8A-4147-A177-3AD203B41FA5}">
                          <a16:colId xmlns:a16="http://schemas.microsoft.com/office/drawing/2014/main" val="1567491859"/>
                        </a:ext>
                      </a:extLst>
                    </a:gridCol>
                  </a:tblGrid>
                  <a:tr h="889934">
                    <a:tc>
                      <a:txBody>
                        <a:bodyPr/>
                        <a:lstStyle/>
                        <a:p>
                          <a:pPr algn="ctr"/>
                          <a14:m>
                            <m:oMathPara xmlns:m="http://schemas.openxmlformats.org/officeDocument/2006/math">
                              <m:oMathParaPr>
                                <m:jc m:val="center"/>
                              </m:oMathParaPr>
                              <m:oMath xmlns:m="http://schemas.openxmlformats.org/officeDocument/2006/math">
                                <m:r>
                                  <a:rPr lang="en-US" sz="1800" b="0" i="0" smtClean="0">
                                    <a:latin typeface="Cambria Math" panose="02040503050406030204" pitchFamily="18" charset="0"/>
                                    <a:ea typeface="Cambria Math" panose="02040503050406030204" pitchFamily="18" charset="0"/>
                                  </a:rPr>
                                  <m:t>𝛼</m:t>
                                </m:r>
                              </m:oMath>
                            </m:oMathPara>
                          </a14:m>
                          <a:endParaRPr lang="en-US" sz="1800" b="0" i="0" dirty="0">
                            <a:latin typeface="Candara Regular"/>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a:r>
                            <a:rPr lang="en-US" sz="1800" b="0" i="0" dirty="0">
                              <a:latin typeface="Candara Regular"/>
                            </a:rPr>
                            <a:t>Type I error</a:t>
                          </a:r>
                          <a:r>
                            <a:rPr lang="ar-SA" sz="1800" b="0" i="0" dirty="0">
                              <a:latin typeface="Candara Regular"/>
                            </a:rPr>
                            <a:t>: </a:t>
                          </a:r>
                          <a:r>
                            <a:rPr lang="en-GB" sz="1800" kern="1200" dirty="0">
                              <a:effectLst/>
                            </a:rPr>
                            <a:t>The risk of a false positive result.</a:t>
                          </a:r>
                        </a:p>
                        <a:p>
                          <a:pPr algn="l"/>
                          <a:r>
                            <a:rPr lang="en-GB" sz="1800" kern="1200" dirty="0">
                              <a:effectLst/>
                            </a:rPr>
                            <a:t>i.e. the chance of detecting a statistically significant difference when there is no real difference between treatments.</a:t>
                          </a:r>
                          <a:endParaRPr lang="en-GB" sz="1800" b="0" i="0" kern="1200" dirty="0">
                            <a:solidFill>
                              <a:schemeClr val="dk1"/>
                            </a:solidFill>
                            <a:effectLst/>
                            <a:latin typeface="Candara Regular"/>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920629118"/>
                      </a:ext>
                    </a:extLst>
                  </a:tr>
                  <a:tr h="775661">
                    <a:tc>
                      <a:txBody>
                        <a:bodyPr/>
                        <a:lstStyle/>
                        <a:p>
                          <a:pPr algn="ctr"/>
                          <a14:m>
                            <m:oMathPara xmlns:m="http://schemas.openxmlformats.org/officeDocument/2006/math">
                              <m:oMathParaPr>
                                <m:jc m:val="center"/>
                              </m:oMathParaPr>
                              <m:oMath xmlns:m="http://schemas.openxmlformats.org/officeDocument/2006/math">
                                <m:r>
                                  <a:rPr lang="en-US" sz="1800" b="0" i="0" smtClean="0">
                                    <a:latin typeface="Cambria Math" panose="02040503050406030204" pitchFamily="18" charset="0"/>
                                    <a:ea typeface="Cambria Math" panose="02040503050406030204" pitchFamily="18" charset="0"/>
                                  </a:rPr>
                                  <m:t>𝛽</m:t>
                                </m:r>
                              </m:oMath>
                            </m:oMathPara>
                          </a14:m>
                          <a:endParaRPr lang="en-US" sz="1800" b="0" i="0" dirty="0">
                            <a:latin typeface="Candara Regular"/>
                          </a:endParaRPr>
                        </a:p>
                      </a:txBody>
                      <a:tcPr>
                        <a:lnL w="12700" cap="flat" cmpd="sng" algn="ctr">
                          <a:noFill/>
                          <a:prstDash val="solid"/>
                          <a:round/>
                          <a:headEnd type="none" w="med" len="med"/>
                          <a:tailEnd type="none" w="med" len="med"/>
                        </a:lnL>
                      </a:tcPr>
                    </a:tc>
                    <a:tc>
                      <a:txBody>
                        <a:bodyPr/>
                        <a:lstStyle/>
                        <a:p>
                          <a:pPr algn="l"/>
                          <a:r>
                            <a:rPr lang="en-US" sz="1800" b="0" i="0" dirty="0">
                              <a:latin typeface="Candara Regular"/>
                            </a:rPr>
                            <a:t>Type II error</a:t>
                          </a:r>
                          <a:r>
                            <a:rPr lang="ar-SA" sz="1800" b="0" i="0" dirty="0">
                              <a:latin typeface="Candara Regular"/>
                            </a:rPr>
                            <a:t>: </a:t>
                          </a:r>
                          <a:r>
                            <a:rPr lang="en-GB" sz="1800" kern="1200" dirty="0">
                              <a:effectLst/>
                            </a:rPr>
                            <a:t>The risk of a false negative result</a:t>
                          </a:r>
                        </a:p>
                        <a:p>
                          <a:pPr algn="l"/>
                          <a:r>
                            <a:rPr lang="en-GB" sz="1800" kern="1200" dirty="0">
                              <a:effectLst/>
                            </a:rPr>
                            <a:t>i.e. the chance of not detecting a significant difference when there really is a difference.</a:t>
                          </a:r>
                          <a:endParaRPr lang="en-GB" sz="1800" b="0" i="0" kern="1200" dirty="0">
                            <a:solidFill>
                              <a:schemeClr val="dk1"/>
                            </a:solidFill>
                            <a:effectLst/>
                            <a:latin typeface="Candara Regular"/>
                            <a:ea typeface="+mn-ea"/>
                            <a:cs typeface="+mn-cs"/>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4117226972"/>
                      </a:ext>
                    </a:extLst>
                  </a:tr>
                  <a:tr h="695158">
                    <a:tc>
                      <a:txBody>
                        <a:bodyPr/>
                        <a:lstStyle/>
                        <a:p>
                          <a:pPr algn="ctr"/>
                          <a:r>
                            <a:rPr lang="en-US" sz="1800" b="0" i="0" dirty="0">
                              <a:latin typeface="Candara Regular"/>
                            </a:rPr>
                            <a:t>Power (1-</a:t>
                          </a:r>
                          <a14:m>
                            <m:oMath xmlns:m="http://schemas.openxmlformats.org/officeDocument/2006/math">
                              <m:r>
                                <a:rPr lang="en-US" sz="1800" b="0" i="0" smtClean="0">
                                  <a:latin typeface="Cambria Math" panose="02040503050406030204" pitchFamily="18" charset="0"/>
                                  <a:ea typeface="Cambria Math" panose="02040503050406030204" pitchFamily="18" charset="0"/>
                                </a:rPr>
                                <m:t>𝛽</m:t>
                              </m:r>
                            </m:oMath>
                          </a14:m>
                          <a:r>
                            <a:rPr lang="en-US" sz="1800" b="0" i="0" dirty="0">
                              <a:latin typeface="Candara Regular"/>
                            </a:rPr>
                            <a:t>)</a:t>
                          </a:r>
                        </a:p>
                      </a:txBody>
                      <a:tcPr>
                        <a:lnL w="12700" cap="flat" cmpd="sng" algn="ctr">
                          <a:noFill/>
                          <a:prstDash val="solid"/>
                          <a:round/>
                          <a:headEnd type="none" w="med" len="med"/>
                          <a:tailEnd type="none" w="med" len="med"/>
                        </a:lnL>
                      </a:tcPr>
                    </a:tc>
                    <a:tc>
                      <a:txBody>
                        <a:bodyPr/>
                        <a:lstStyle/>
                        <a:p>
                          <a:pPr algn="l"/>
                          <a:r>
                            <a:rPr lang="en-US" sz="1800" b="0" i="0" dirty="0">
                              <a:latin typeface="Candara Regular"/>
                            </a:rPr>
                            <a:t>Power </a:t>
                          </a:r>
                          <a:r>
                            <a:rPr lang="en-GB" sz="1800" b="0" i="0" kern="1200" dirty="0">
                              <a:effectLst/>
                              <a:latin typeface="Candara Regular"/>
                            </a:rPr>
                            <a:t>The chance of not getting a false negative result.</a:t>
                          </a:r>
                          <a:br>
                            <a:rPr lang="en-GB" sz="1800" dirty="0"/>
                          </a:br>
                          <a:r>
                            <a:rPr lang="en-GB" sz="1800" kern="1200" dirty="0">
                              <a:effectLst/>
                            </a:rPr>
                            <a:t>i.e. the chance of spotting a difference as being statistically significant if there really is a difference.</a:t>
                          </a:r>
                          <a:endParaRPr lang="en-US" sz="18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524603695"/>
                      </a:ext>
                    </a:extLst>
                  </a:tr>
                  <a:tr h="661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The smallest effect of interest </a:t>
                          </a:r>
                          <a:r>
                            <a:rPr lang="en-GB" sz="1800" dirty="0">
                              <a:effectLst/>
                              <a:latin typeface="inherit"/>
                            </a:rPr>
                            <a:t> </a:t>
                          </a:r>
                        </a:p>
                        <a:p>
                          <a:pPr algn="ctr"/>
                          <a:endParaRPr lang="en-US" sz="1800" b="0" i="0" dirty="0">
                            <a:latin typeface="Candara Regular"/>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inherit"/>
                            </a:rPr>
                            <a:t>The minimal difference between the groups that the investigator considers scientifically plausible and clinically relevant. </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839261092"/>
                      </a:ext>
                    </a:extLst>
                  </a:tr>
                  <a:tr h="659041">
                    <a:tc>
                      <a:txBody>
                        <a:bodyPr/>
                        <a:lstStyle/>
                        <a:p>
                          <a:pPr algn="ctr"/>
                          <a:r>
                            <a:rPr lang="en-GB" sz="1800" dirty="0">
                              <a:effectLst/>
                              <a:latin typeface="inherit"/>
                            </a:rPr>
                            <a:t>Variance</a:t>
                          </a:r>
                          <a:endParaRPr lang="en-US" sz="1800" b="0" i="0" dirty="0">
                            <a:latin typeface="Candara Regular"/>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inherit"/>
                            </a:rPr>
                            <a:t>The variability of the outcome measure, expressed as the standard deviation.</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215776249"/>
                      </a:ext>
                    </a:extLst>
                  </a:tr>
                </a:tbl>
              </a:graphicData>
            </a:graphic>
          </p:graphicFrame>
        </mc:Choice>
        <mc:Fallback xmlns="">
          <p:graphicFrame>
            <p:nvGraphicFramePr>
              <p:cNvPr id="4" name="Content Placeholder 3">
                <a:extLst>
                  <a:ext uri="{FF2B5EF4-FFF2-40B4-BE49-F238E27FC236}">
                    <a16:creationId xmlns:a16="http://schemas.microsoft.com/office/drawing/2014/main" id="{C43BABA8-345A-2949-B786-D4A88713F605}"/>
                  </a:ext>
                </a:extLst>
              </p:cNvPr>
              <p:cNvGraphicFramePr>
                <a:graphicFrameLocks noGrp="1"/>
              </p:cNvGraphicFramePr>
              <p:nvPr>
                <p:ph idx="1"/>
                <p:extLst>
                  <p:ext uri="{D42A27DB-BD31-4B8C-83A1-F6EECF244321}">
                    <p14:modId xmlns:p14="http://schemas.microsoft.com/office/powerpoint/2010/main" val="2927304641"/>
                  </p:ext>
                </p:extLst>
              </p:nvPr>
            </p:nvGraphicFramePr>
            <p:xfrm>
              <a:off x="475129" y="2014023"/>
              <a:ext cx="11241742" cy="4177902"/>
            </p:xfrm>
            <a:graphic>
              <a:graphicData uri="http://schemas.openxmlformats.org/drawingml/2006/table">
                <a:tbl>
                  <a:tblPr firstRow="1" bandRow="1">
                    <a:tableStyleId>{5940675A-B579-460E-94D1-54222C63F5DA}</a:tableStyleId>
                  </a:tblPr>
                  <a:tblGrid>
                    <a:gridCol w="2031877">
                      <a:extLst>
                        <a:ext uri="{9D8B030D-6E8A-4147-A177-3AD203B41FA5}">
                          <a16:colId xmlns:a16="http://schemas.microsoft.com/office/drawing/2014/main" val="828658816"/>
                        </a:ext>
                      </a:extLst>
                    </a:gridCol>
                    <a:gridCol w="9209865">
                      <a:extLst>
                        <a:ext uri="{9D8B030D-6E8A-4147-A177-3AD203B41FA5}">
                          <a16:colId xmlns:a16="http://schemas.microsoft.com/office/drawing/2014/main" val="1567491859"/>
                        </a:ext>
                      </a:extLst>
                    </a:gridCol>
                  </a:tblGrid>
                  <a:tr h="914400">
                    <a:tc>
                      <a:txBody>
                        <a:bodyPr/>
                        <a:lstStyle/>
                        <a:p>
                          <a:endParaRPr lang="en-US"/>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625" t="-4167" r="-453750" b="-358333"/>
                          </a:stretch>
                        </a:blipFill>
                      </a:tcPr>
                    </a:tc>
                    <a:tc>
                      <a:txBody>
                        <a:bodyPr/>
                        <a:lstStyle/>
                        <a:p>
                          <a:pPr algn="l"/>
                          <a:r>
                            <a:rPr lang="en-US" sz="1800" b="0" i="0" dirty="0">
                              <a:latin typeface="Candara Regular"/>
                            </a:rPr>
                            <a:t>Type I error</a:t>
                          </a:r>
                          <a:r>
                            <a:rPr lang="ar-SA" sz="1800" b="0" i="0" dirty="0">
                              <a:latin typeface="Candara Regular"/>
                            </a:rPr>
                            <a:t>: </a:t>
                          </a:r>
                          <a:r>
                            <a:rPr lang="en-GB" sz="1800" kern="1200" dirty="0">
                              <a:effectLst/>
                            </a:rPr>
                            <a:t>The risk of a false positive result.</a:t>
                          </a:r>
                        </a:p>
                        <a:p>
                          <a:pPr algn="l"/>
                          <a:r>
                            <a:rPr lang="en-GB" sz="1800" kern="1200" dirty="0">
                              <a:effectLst/>
                            </a:rPr>
                            <a:t>i.e. the chance of detecting a statistically significant difference when there is no real difference between treatments.</a:t>
                          </a:r>
                          <a:endParaRPr lang="en-GB" sz="1800" b="0" i="0" kern="1200" dirty="0">
                            <a:solidFill>
                              <a:schemeClr val="dk1"/>
                            </a:solidFill>
                            <a:effectLst/>
                            <a:latin typeface="Candara Regular"/>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920629118"/>
                      </a:ext>
                    </a:extLst>
                  </a:tr>
                  <a:tr h="775661">
                    <a:tc>
                      <a:txBody>
                        <a:bodyPr/>
                        <a:lstStyle/>
                        <a:p>
                          <a:endParaRPr lang="en-US"/>
                        </a:p>
                      </a:txBody>
                      <a:tcPr>
                        <a:lnL w="12700" cap="flat" cmpd="sng" algn="ctr">
                          <a:noFill/>
                          <a:prstDash val="solid"/>
                          <a:round/>
                          <a:headEnd type="none" w="med" len="med"/>
                          <a:tailEnd type="none" w="med" len="med"/>
                        </a:lnL>
                        <a:blipFill>
                          <a:blip r:embed="rId2"/>
                          <a:stretch>
                            <a:fillRect l="-625" t="-122951" r="-453750" b="-322951"/>
                          </a:stretch>
                        </a:blipFill>
                      </a:tcPr>
                    </a:tc>
                    <a:tc>
                      <a:txBody>
                        <a:bodyPr/>
                        <a:lstStyle/>
                        <a:p>
                          <a:pPr algn="l"/>
                          <a:r>
                            <a:rPr lang="en-US" sz="1800" b="0" i="0" dirty="0">
                              <a:latin typeface="Candara Regular"/>
                            </a:rPr>
                            <a:t>Type II error</a:t>
                          </a:r>
                          <a:r>
                            <a:rPr lang="ar-SA" sz="1800" b="0" i="0" dirty="0">
                              <a:latin typeface="Candara Regular"/>
                            </a:rPr>
                            <a:t>: </a:t>
                          </a:r>
                          <a:r>
                            <a:rPr lang="en-GB" sz="1800" kern="1200" dirty="0">
                              <a:effectLst/>
                            </a:rPr>
                            <a:t>The risk of a false negative result</a:t>
                          </a:r>
                        </a:p>
                        <a:p>
                          <a:pPr algn="l"/>
                          <a:r>
                            <a:rPr lang="en-GB" sz="1800" kern="1200" dirty="0">
                              <a:effectLst/>
                            </a:rPr>
                            <a:t>i.e. the chance of not detecting a significant difference when there really is a difference.</a:t>
                          </a:r>
                          <a:endParaRPr lang="en-GB" sz="1800" b="0" i="0" kern="1200" dirty="0">
                            <a:solidFill>
                              <a:schemeClr val="dk1"/>
                            </a:solidFill>
                            <a:effectLst/>
                            <a:latin typeface="Candara Regular"/>
                            <a:ea typeface="+mn-ea"/>
                            <a:cs typeface="+mn-cs"/>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4117226972"/>
                      </a:ext>
                    </a:extLst>
                  </a:tr>
                  <a:tr h="914400">
                    <a:tc>
                      <a:txBody>
                        <a:bodyPr/>
                        <a:lstStyle/>
                        <a:p>
                          <a:endParaRPr lang="en-US"/>
                        </a:p>
                      </a:txBody>
                      <a:tcPr>
                        <a:lnL w="12700" cap="flat" cmpd="sng" algn="ctr">
                          <a:noFill/>
                          <a:prstDash val="solid"/>
                          <a:round/>
                          <a:headEnd type="none" w="med" len="med"/>
                          <a:tailEnd type="none" w="med" len="med"/>
                        </a:lnL>
                        <a:blipFill>
                          <a:blip r:embed="rId2"/>
                          <a:stretch>
                            <a:fillRect l="-625" t="-186301" r="-453750" b="-169863"/>
                          </a:stretch>
                        </a:blipFill>
                      </a:tcPr>
                    </a:tc>
                    <a:tc>
                      <a:txBody>
                        <a:bodyPr/>
                        <a:lstStyle/>
                        <a:p>
                          <a:pPr algn="l"/>
                          <a:r>
                            <a:rPr lang="en-US" sz="1800" b="0" i="0" dirty="0">
                              <a:latin typeface="Candara Regular"/>
                            </a:rPr>
                            <a:t>Power </a:t>
                          </a:r>
                          <a:r>
                            <a:rPr lang="en-GB" sz="1800" b="0" i="0" kern="1200" dirty="0">
                              <a:effectLst/>
                              <a:latin typeface="Candara Regular"/>
                            </a:rPr>
                            <a:t>The chance of not getting a false negative result.</a:t>
                          </a:r>
                          <a:br>
                            <a:rPr lang="en-GB" sz="1800" dirty="0"/>
                          </a:br>
                          <a:r>
                            <a:rPr lang="en-GB" sz="1800" kern="1200" dirty="0">
                              <a:effectLst/>
                            </a:rPr>
                            <a:t>i.e. the chance of spotting a difference as being statistically significant if there really is a difference.</a:t>
                          </a:r>
                          <a:endParaRPr lang="en-US" sz="18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524603695"/>
                      </a:ext>
                    </a:extLst>
                  </a:tr>
                  <a:tr h="914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The smallest effect of interest </a:t>
                          </a:r>
                          <a:r>
                            <a:rPr lang="en-GB" sz="1800" dirty="0">
                              <a:effectLst/>
                              <a:latin typeface="inherit"/>
                            </a:rPr>
                            <a:t> </a:t>
                          </a:r>
                        </a:p>
                        <a:p>
                          <a:pPr algn="ctr"/>
                          <a:endParaRPr lang="en-US" sz="1800" b="0" i="0" dirty="0">
                            <a:latin typeface="Candara Regular"/>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inherit"/>
                            </a:rPr>
                            <a:t>The minimal difference between the groups that the investigator considers scientifically plausible and clinically relevant. </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839261092"/>
                      </a:ext>
                    </a:extLst>
                  </a:tr>
                  <a:tr h="659041">
                    <a:tc>
                      <a:txBody>
                        <a:bodyPr/>
                        <a:lstStyle/>
                        <a:p>
                          <a:pPr algn="ctr"/>
                          <a:r>
                            <a:rPr lang="en-GB" sz="1800" dirty="0">
                              <a:effectLst/>
                              <a:latin typeface="inherit"/>
                            </a:rPr>
                            <a:t>Variance</a:t>
                          </a:r>
                          <a:endParaRPr lang="en-US" sz="1800" b="0" i="0" dirty="0">
                            <a:latin typeface="Candara Regular"/>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inherit"/>
                            </a:rPr>
                            <a:t>The variability of the outcome measure, expressed as the standard deviation.</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215776249"/>
                      </a:ext>
                    </a:extLst>
                  </a:tr>
                </a:tbl>
              </a:graphicData>
            </a:graphic>
          </p:graphicFrame>
        </mc:Fallback>
      </mc:AlternateContent>
    </p:spTree>
    <p:extLst>
      <p:ext uri="{BB962C8B-B14F-4D97-AF65-F5344CB8AC3E}">
        <p14:creationId xmlns:p14="http://schemas.microsoft.com/office/powerpoint/2010/main" val="1466237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5B2C-8CAC-3A4B-8544-C6ED10869372}"/>
              </a:ext>
            </a:extLst>
          </p:cNvPr>
          <p:cNvSpPr>
            <a:spLocks noGrp="1"/>
          </p:cNvSpPr>
          <p:nvPr>
            <p:ph type="title"/>
          </p:nvPr>
        </p:nvSpPr>
        <p:spPr>
          <a:xfrm>
            <a:off x="497541" y="2470009"/>
            <a:ext cx="3913094" cy="1325563"/>
          </a:xfrm>
        </p:spPr>
        <p:txBody>
          <a:bodyPr>
            <a:normAutofit/>
          </a:bodyPr>
          <a:lstStyle/>
          <a:p>
            <a:r>
              <a:rPr lang="en-US" sz="6000" b="1" dirty="0"/>
              <a:t>T</a:t>
            </a:r>
            <a:r>
              <a:rPr lang="en-US" sz="6000" dirty="0"/>
              <a:t>ake </a:t>
            </a:r>
            <a:r>
              <a:rPr lang="en-US" sz="6000" b="1" dirty="0"/>
              <a:t>A</a:t>
            </a:r>
            <a:r>
              <a:rPr lang="en-US" sz="6000" dirty="0"/>
              <a:t>way </a:t>
            </a:r>
          </a:p>
        </p:txBody>
      </p:sp>
      <p:sp>
        <p:nvSpPr>
          <p:cNvPr id="3" name="Content Placeholder 2">
            <a:extLst>
              <a:ext uri="{FF2B5EF4-FFF2-40B4-BE49-F238E27FC236}">
                <a16:creationId xmlns:a16="http://schemas.microsoft.com/office/drawing/2014/main" id="{8EF50E78-401E-E441-9AF0-9CBC1DB63038}"/>
              </a:ext>
            </a:extLst>
          </p:cNvPr>
          <p:cNvSpPr>
            <a:spLocks noGrp="1"/>
          </p:cNvSpPr>
          <p:nvPr>
            <p:ph idx="1"/>
          </p:nvPr>
        </p:nvSpPr>
        <p:spPr>
          <a:xfrm>
            <a:off x="4625787" y="1619903"/>
            <a:ext cx="7158319" cy="4351338"/>
          </a:xfrm>
        </p:spPr>
        <p:txBody>
          <a:bodyPr>
            <a:normAutofit/>
          </a:bodyPr>
          <a:lstStyle/>
          <a:p>
            <a:pPr marL="514350" indent="-514350">
              <a:buFont typeface="+mj-lt"/>
              <a:buAutoNum type="arabicPeriod"/>
            </a:pPr>
            <a:r>
              <a:rPr lang="en-GB" dirty="0"/>
              <a:t>Explain the components of sample size calculations and how they affect the sample size</a:t>
            </a:r>
          </a:p>
          <a:p>
            <a:pPr marL="514350" indent="-514350">
              <a:buFont typeface="+mj-lt"/>
              <a:buAutoNum type="arabicPeriod"/>
            </a:pPr>
            <a:r>
              <a:rPr lang="en-GB" dirty="0"/>
              <a:t>Explain the difference between Type I error, Type II error and power.</a:t>
            </a:r>
          </a:p>
          <a:p>
            <a:pPr marL="514350" indent="-514350">
              <a:buFont typeface="+mj-lt"/>
              <a:buAutoNum type="arabicPeriod"/>
            </a:pPr>
            <a:r>
              <a:rPr lang="en-GB" dirty="0"/>
              <a:t>Explain effect size.</a:t>
            </a:r>
          </a:p>
          <a:p>
            <a:pPr marL="514350" indent="-514350">
              <a:buFont typeface="+mj-lt"/>
              <a:buAutoNum type="arabicPeriod"/>
            </a:pPr>
            <a:r>
              <a:rPr lang="en-GB" dirty="0"/>
              <a:t>Calculate sample size for continuous and categorical data. </a:t>
            </a:r>
          </a:p>
        </p:txBody>
      </p:sp>
      <p:sp>
        <p:nvSpPr>
          <p:cNvPr id="4" name="Rectangle 3">
            <a:extLst>
              <a:ext uri="{FF2B5EF4-FFF2-40B4-BE49-F238E27FC236}">
                <a16:creationId xmlns:a16="http://schemas.microsoft.com/office/drawing/2014/main" id="{87010394-233B-2041-B12C-BC46A25E2548}"/>
              </a:ext>
            </a:extLst>
          </p:cNvPr>
          <p:cNvSpPr/>
          <p:nvPr/>
        </p:nvSpPr>
        <p:spPr>
          <a:xfrm>
            <a:off x="0" y="5236135"/>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310535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7D247D6-D359-3E4B-A667-05C1DB8CABF0}"/>
              </a:ext>
            </a:extLst>
          </p:cNvPr>
          <p:cNvSpPr/>
          <p:nvPr/>
        </p:nvSpPr>
        <p:spPr>
          <a:xfrm>
            <a:off x="3872755" y="1690688"/>
            <a:ext cx="7888942" cy="474597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8DA81054-7A87-A14F-A757-8A6532435C1E}"/>
              </a:ext>
            </a:extLst>
          </p:cNvPr>
          <p:cNvSpPr/>
          <p:nvPr/>
        </p:nvSpPr>
        <p:spPr>
          <a:xfrm>
            <a:off x="891987" y="3085588"/>
            <a:ext cx="2987487" cy="3695255"/>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73305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D6B1-1D01-0C44-9038-91EC1997E111}"/>
              </a:ext>
            </a:extLst>
          </p:cNvPr>
          <p:cNvSpPr>
            <a:spLocks noGrp="1"/>
          </p:cNvSpPr>
          <p:nvPr>
            <p:ph type="title"/>
          </p:nvPr>
        </p:nvSpPr>
        <p:spPr/>
        <p:txBody>
          <a:bodyPr/>
          <a:lstStyle/>
          <a:p>
            <a:r>
              <a:rPr lang="en-US" b="1" dirty="0"/>
              <a:t>T</a:t>
            </a:r>
            <a:r>
              <a:rPr lang="en-US" dirty="0"/>
              <a:t>ype I &amp; </a:t>
            </a:r>
            <a:r>
              <a:rPr lang="en-US" b="1" dirty="0"/>
              <a:t>T</a:t>
            </a:r>
            <a:r>
              <a:rPr lang="en-US" dirty="0"/>
              <a:t>ype II </a:t>
            </a:r>
            <a:r>
              <a:rPr lang="en-US" b="1" dirty="0"/>
              <a:t>E</a:t>
            </a:r>
            <a:r>
              <a:rPr lang="en-US" dirty="0"/>
              <a:t>rrors</a:t>
            </a:r>
          </a:p>
        </p:txBody>
      </p:sp>
      <p:sp>
        <p:nvSpPr>
          <p:cNvPr id="3" name="Content Placeholder 2">
            <a:extLst>
              <a:ext uri="{FF2B5EF4-FFF2-40B4-BE49-F238E27FC236}">
                <a16:creationId xmlns:a16="http://schemas.microsoft.com/office/drawing/2014/main" id="{2A2EFEA2-F652-4042-9632-07D8B4B09B25}"/>
              </a:ext>
            </a:extLst>
          </p:cNvPr>
          <p:cNvSpPr>
            <a:spLocks noGrp="1"/>
          </p:cNvSpPr>
          <p:nvPr>
            <p:ph idx="1"/>
          </p:nvPr>
        </p:nvSpPr>
        <p:spPr>
          <a:xfrm>
            <a:off x="838200" y="1825624"/>
            <a:ext cx="10515600" cy="3822141"/>
          </a:xfrm>
        </p:spPr>
        <p:txBody>
          <a:bodyPr>
            <a:normAutofit/>
          </a:bodyPr>
          <a:lstStyle/>
          <a:p>
            <a:pPr marL="0" indent="0">
              <a:buNone/>
            </a:pPr>
            <a:r>
              <a:rPr lang="en-US" dirty="0"/>
              <a:t>Hypothesis testing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dirty="0"/>
              <a:t>When we conduct a test of any hypothesis regardless of the test used we make one of two possible decisions:</a:t>
            </a:r>
          </a:p>
        </p:txBody>
      </p:sp>
      <p:grpSp>
        <p:nvGrpSpPr>
          <p:cNvPr id="4" name="Group 3">
            <a:extLst>
              <a:ext uri="{FF2B5EF4-FFF2-40B4-BE49-F238E27FC236}">
                <a16:creationId xmlns:a16="http://schemas.microsoft.com/office/drawing/2014/main" id="{0DD39C4B-4B03-5B4D-94C2-71D0F5C1A59A}"/>
              </a:ext>
            </a:extLst>
          </p:cNvPr>
          <p:cNvGrpSpPr/>
          <p:nvPr/>
        </p:nvGrpSpPr>
        <p:grpSpPr>
          <a:xfrm>
            <a:off x="3062907" y="2060434"/>
            <a:ext cx="6066185" cy="2276866"/>
            <a:chOff x="2220125" y="3847628"/>
            <a:chExt cx="7282464" cy="2538046"/>
          </a:xfrm>
        </p:grpSpPr>
        <p:pic>
          <p:nvPicPr>
            <p:cNvPr id="5" name="Picture 4">
              <a:extLst>
                <a:ext uri="{FF2B5EF4-FFF2-40B4-BE49-F238E27FC236}">
                  <a16:creationId xmlns:a16="http://schemas.microsoft.com/office/drawing/2014/main" id="{098A1838-82AD-5743-B388-F4B8A93FA409}"/>
                </a:ext>
              </a:extLst>
            </p:cNvPr>
            <p:cNvPicPr>
              <a:picLocks noChangeAspect="1"/>
            </p:cNvPicPr>
            <p:nvPr/>
          </p:nvPicPr>
          <p:blipFill>
            <a:blip r:embed="rId3"/>
            <a:stretch>
              <a:fillRect/>
            </a:stretch>
          </p:blipFill>
          <p:spPr>
            <a:xfrm>
              <a:off x="2220125" y="3847628"/>
              <a:ext cx="7282464" cy="2529698"/>
            </a:xfrm>
            <a:prstGeom prst="rect">
              <a:avLst/>
            </a:prstGeom>
          </p:spPr>
        </p:pic>
        <p:cxnSp>
          <p:nvCxnSpPr>
            <p:cNvPr id="6" name="Straight Connector 5">
              <a:extLst>
                <a:ext uri="{FF2B5EF4-FFF2-40B4-BE49-F238E27FC236}">
                  <a16:creationId xmlns:a16="http://schemas.microsoft.com/office/drawing/2014/main" id="{74F184C5-46FD-2340-86CD-92195022DF9A}"/>
                </a:ext>
              </a:extLst>
            </p:cNvPr>
            <p:cNvCxnSpPr>
              <a:cxnSpLocks/>
            </p:cNvCxnSpPr>
            <p:nvPr/>
          </p:nvCxnSpPr>
          <p:spPr>
            <a:xfrm>
              <a:off x="4823011" y="3867152"/>
              <a:ext cx="0" cy="2518522"/>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62A5AC-7CB3-1547-8A9A-B0E9DEA2BD48}"/>
                </a:ext>
              </a:extLst>
            </p:cNvPr>
            <p:cNvCxnSpPr>
              <a:cxnSpLocks/>
            </p:cNvCxnSpPr>
            <p:nvPr/>
          </p:nvCxnSpPr>
          <p:spPr>
            <a:xfrm>
              <a:off x="7001435" y="3887137"/>
              <a:ext cx="0" cy="249019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30B6557-4F08-B74E-9491-693219F4AF46}"/>
                  </a:ext>
                </a:extLst>
              </p:cNvPr>
              <p:cNvSpPr txBox="1"/>
              <p:nvPr/>
            </p:nvSpPr>
            <p:spPr>
              <a:xfrm>
                <a:off x="4314345" y="4287570"/>
                <a:ext cx="1618969" cy="369332"/>
              </a:xfrm>
              <a:prstGeom prst="rect">
                <a:avLst/>
              </a:prstGeom>
              <a:noFill/>
            </p:spPr>
            <p:txBody>
              <a:bodyPr wrap="none" rtlCol="0">
                <a:spAutoFit/>
              </a:bodyPr>
              <a:lstStyle/>
              <a:p>
                <a14:m>
                  <m:oMath xmlns:m="http://schemas.openxmlformats.org/officeDocument/2006/math">
                    <m:r>
                      <a:rPr lang="en-GB">
                        <a:latin typeface="Cambria Math" panose="02040503050406030204" pitchFamily="18" charset="0"/>
                        <a:ea typeface="Cambria Math" panose="02040503050406030204" pitchFamily="18" charset="0"/>
                        <a:sym typeface="Wingdings" pitchFamily="2" charset="2"/>
                      </a:rPr>
                      <m:t>𝐻</m:t>
                    </m:r>
                    <m:r>
                      <a:rPr lang="en-GB" baseline="-25000">
                        <a:latin typeface="Cambria Math" panose="02040503050406030204" pitchFamily="18" charset="0"/>
                        <a:ea typeface="Cambria Math" panose="02040503050406030204" pitchFamily="18" charset="0"/>
                        <a:sym typeface="Wingdings" pitchFamily="2" charset="2"/>
                      </a:rPr>
                      <m:t>𝜊</m:t>
                    </m:r>
                  </m:oMath>
                </a14:m>
                <a:r>
                  <a:rPr lang="en-US" dirty="0">
                    <a:latin typeface="Candara Regular"/>
                    <a:sym typeface="Wingdings" pitchFamily="2" charset="2"/>
                  </a:rPr>
                  <a:t>:</a:t>
                </a:r>
                <a14:m>
                  <m:oMath xmlns:m="http://schemas.openxmlformats.org/officeDocument/2006/math">
                    <m:sSub>
                      <m:sSubPr>
                        <m:ctrlPr>
                          <a:rPr lang="en-US" i="1">
                            <a:latin typeface="Cambria Math" panose="02040503050406030204" pitchFamily="18" charset="0"/>
                          </a:rPr>
                        </m:ctrlPr>
                      </m:sSubPr>
                      <m:e>
                        <m:r>
                          <a:rPr lang="en-GB">
                            <a:latin typeface="Cambria Math" panose="02040503050406030204" pitchFamily="18" charset="0"/>
                          </a:rPr>
                          <m:t> </m:t>
                        </m:r>
                        <m:r>
                          <a:rPr lang="en-US">
                            <a:latin typeface="Cambria Math" panose="02040503050406030204" pitchFamily="18" charset="0"/>
                            <a:ea typeface="Cambria Math" panose="02040503050406030204" pitchFamily="18" charset="0"/>
                          </a:rPr>
                          <m:t>𝜇</m:t>
                        </m:r>
                      </m:e>
                      <m:sub>
                        <m:r>
                          <a:rPr lang="en-GB">
                            <a:latin typeface="Cambria Math" panose="02040503050406030204" pitchFamily="18" charset="0"/>
                          </a:rPr>
                          <m:t>1</m:t>
                        </m:r>
                      </m:sub>
                    </m:sSub>
                    <m:r>
                      <a:rPr lang="en-GB">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ea typeface="Cambria Math" panose="02040503050406030204" pitchFamily="18" charset="0"/>
                          </a:rPr>
                          <m:t>𝜇</m:t>
                        </m:r>
                      </m:e>
                      <m:sub>
                        <m:r>
                          <a:rPr lang="en-GB">
                            <a:latin typeface="Cambria Math" panose="02040503050406030204" pitchFamily="18" charset="0"/>
                          </a:rPr>
                          <m:t>2</m:t>
                        </m:r>
                      </m:sub>
                    </m:sSub>
                    <m:r>
                      <a:rPr lang="en-GB">
                        <a:latin typeface="Cambria Math" panose="02040503050406030204" pitchFamily="18" charset="0"/>
                        <a:ea typeface="Cambria Math" panose="02040503050406030204" pitchFamily="18" charset="0"/>
                      </a:rPr>
                      <m:t>=0</m:t>
                    </m:r>
                  </m:oMath>
                </a14:m>
                <a:endParaRPr lang="en-US" dirty="0">
                  <a:latin typeface="Candara Regular"/>
                </a:endParaRPr>
              </a:p>
            </p:txBody>
          </p:sp>
        </mc:Choice>
        <mc:Fallback xmlns="">
          <p:sp>
            <p:nvSpPr>
              <p:cNvPr id="8" name="TextBox 7">
                <a:extLst>
                  <a:ext uri="{FF2B5EF4-FFF2-40B4-BE49-F238E27FC236}">
                    <a16:creationId xmlns:a16="http://schemas.microsoft.com/office/drawing/2014/main" id="{530B6557-4F08-B74E-9491-693219F4AF46}"/>
                  </a:ext>
                </a:extLst>
              </p:cNvPr>
              <p:cNvSpPr txBox="1">
                <a:spLocks noRot="1" noChangeAspect="1" noMove="1" noResize="1" noEditPoints="1" noAdjustHandles="1" noChangeArrowheads="1" noChangeShapeType="1" noTextEdit="1"/>
              </p:cNvSpPr>
              <p:nvPr/>
            </p:nvSpPr>
            <p:spPr>
              <a:xfrm>
                <a:off x="4314345" y="4287570"/>
                <a:ext cx="1618969" cy="369332"/>
              </a:xfrm>
              <a:prstGeom prst="rect">
                <a:avLst/>
              </a:prstGeom>
              <a:blipFill>
                <a:blip r:embed="rId4"/>
                <a:stretch>
                  <a:fillRect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9C5F42-961B-AF40-A63B-4E505D855D2B}"/>
                  </a:ext>
                </a:extLst>
              </p:cNvPr>
              <p:cNvSpPr txBox="1"/>
              <p:nvPr/>
            </p:nvSpPr>
            <p:spPr>
              <a:xfrm>
                <a:off x="6357080" y="4308691"/>
                <a:ext cx="1617109" cy="369332"/>
              </a:xfrm>
              <a:prstGeom prst="rect">
                <a:avLst/>
              </a:prstGeom>
              <a:noFill/>
            </p:spPr>
            <p:txBody>
              <a:bodyPr wrap="none" rtlCol="0">
                <a:spAutoFit/>
              </a:bodyPr>
              <a:lstStyle/>
              <a:p>
                <a:r>
                  <a:rPr lang="en-US" dirty="0">
                    <a:latin typeface="Candara Regular"/>
                    <a:ea typeface="Cambria Math" panose="02040503050406030204" pitchFamily="18" charset="0"/>
                    <a:sym typeface="Wingdings" pitchFamily="2" charset="2"/>
                  </a:rPr>
                  <a:t>H</a:t>
                </a:r>
                <a:r>
                  <a:rPr lang="en-US" baseline="-25000" dirty="0">
                    <a:latin typeface="Candara Regular"/>
                    <a:ea typeface="Cambria Math" panose="02040503050406030204" pitchFamily="18" charset="0"/>
                    <a:sym typeface="Wingdings" pitchFamily="2" charset="2"/>
                  </a:rPr>
                  <a:t>A</a:t>
                </a:r>
                <a:r>
                  <a:rPr lang="en-US" dirty="0">
                    <a:latin typeface="Candara Regular"/>
                    <a:ea typeface="Cambria Math" panose="02040503050406030204" pitchFamily="18" charset="0"/>
                    <a:sym typeface="Wingdings" pitchFamily="2" charset="2"/>
                  </a:rPr>
                  <a:t>:</a:t>
                </a:r>
                <a14:m>
                  <m:oMath xmlns:m="http://schemas.openxmlformats.org/officeDocument/2006/math">
                    <m:sSub>
                      <m:sSubPr>
                        <m:ctrlPr>
                          <a:rPr lang="en-US" i="1">
                            <a:latin typeface="Cambria Math" panose="02040503050406030204" pitchFamily="18" charset="0"/>
                          </a:rPr>
                        </m:ctrlPr>
                      </m:sSubPr>
                      <m:e>
                        <m:r>
                          <a:rPr lang="en-GB">
                            <a:latin typeface="Cambria Math" panose="02040503050406030204" pitchFamily="18" charset="0"/>
                          </a:rPr>
                          <m:t> </m:t>
                        </m:r>
                        <m:r>
                          <a:rPr lang="en-US">
                            <a:latin typeface="Cambria Math" panose="02040503050406030204" pitchFamily="18" charset="0"/>
                            <a:ea typeface="Cambria Math" panose="02040503050406030204" pitchFamily="18" charset="0"/>
                          </a:rPr>
                          <m:t>𝜇</m:t>
                        </m:r>
                      </m:e>
                      <m:sub>
                        <m:r>
                          <a:rPr lang="en-GB">
                            <a:latin typeface="Cambria Math" panose="02040503050406030204" pitchFamily="18" charset="0"/>
                          </a:rPr>
                          <m:t>1</m:t>
                        </m:r>
                      </m:sub>
                    </m:sSub>
                    <m:r>
                      <a:rPr lang="en-GB" dirty="0">
                        <a:latin typeface="Cambria Math" panose="02040503050406030204" pitchFamily="18" charset="0"/>
                        <a:ea typeface="Cambria Math" panose="02040503050406030204" pitchFamily="18" charset="0"/>
                        <a:sym typeface="Wingdings" pitchFamily="2" charset="2"/>
                      </a:rPr>
                      <m:t>−</m:t>
                    </m:r>
                    <m:sSub>
                      <m:sSubPr>
                        <m:ctrlPr>
                          <a:rPr lang="en-US" i="1">
                            <a:latin typeface="Cambria Math" panose="02040503050406030204" pitchFamily="18" charset="0"/>
                          </a:rPr>
                        </m:ctrlPr>
                      </m:sSubPr>
                      <m:e>
                        <m:r>
                          <a:rPr lang="en-US">
                            <a:latin typeface="Cambria Math" panose="02040503050406030204" pitchFamily="18" charset="0"/>
                            <a:ea typeface="Cambria Math" panose="02040503050406030204" pitchFamily="18" charset="0"/>
                          </a:rPr>
                          <m:t>𝜇</m:t>
                        </m:r>
                      </m:e>
                      <m:sub>
                        <m:r>
                          <a:rPr lang="en-GB">
                            <a:latin typeface="Cambria Math" panose="02040503050406030204" pitchFamily="18" charset="0"/>
                          </a:rPr>
                          <m:t>2</m:t>
                        </m:r>
                      </m:sub>
                    </m:sSub>
                    <m:r>
                      <a:rPr lang="en-GB" dirty="0">
                        <a:latin typeface="Cambria Math" panose="02040503050406030204" pitchFamily="18" charset="0"/>
                        <a:ea typeface="Cambria Math" panose="02040503050406030204" pitchFamily="18" charset="0"/>
                        <a:sym typeface="Wingdings" pitchFamily="2" charset="2"/>
                      </a:rPr>
                      <m:t>≠0</m:t>
                    </m:r>
                  </m:oMath>
                </a14:m>
                <a:endParaRPr lang="en-US" dirty="0">
                  <a:latin typeface="Candara Regular"/>
                </a:endParaRPr>
              </a:p>
            </p:txBody>
          </p:sp>
        </mc:Choice>
        <mc:Fallback xmlns="">
          <p:sp>
            <p:nvSpPr>
              <p:cNvPr id="10" name="TextBox 9">
                <a:extLst>
                  <a:ext uri="{FF2B5EF4-FFF2-40B4-BE49-F238E27FC236}">
                    <a16:creationId xmlns:a16="http://schemas.microsoft.com/office/drawing/2014/main" id="{CA9C5F42-961B-AF40-A63B-4E505D855D2B}"/>
                  </a:ext>
                </a:extLst>
              </p:cNvPr>
              <p:cNvSpPr txBox="1">
                <a:spLocks noRot="1" noChangeAspect="1" noMove="1" noResize="1" noEditPoints="1" noAdjustHandles="1" noChangeArrowheads="1" noChangeShapeType="1" noTextEdit="1"/>
              </p:cNvSpPr>
              <p:nvPr/>
            </p:nvSpPr>
            <p:spPr>
              <a:xfrm>
                <a:off x="6357080" y="4308691"/>
                <a:ext cx="1617109" cy="369332"/>
              </a:xfrm>
              <a:prstGeom prst="rect">
                <a:avLst/>
              </a:prstGeom>
              <a:blipFill>
                <a:blip r:embed="rId5"/>
                <a:stretch>
                  <a:fillRect l="-3125"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EB6CACA-AF37-F045-9C38-E813D06CD203}"/>
                  </a:ext>
                </a:extLst>
              </p:cNvPr>
              <p:cNvSpPr txBox="1"/>
              <p:nvPr/>
            </p:nvSpPr>
            <p:spPr>
              <a:xfrm>
                <a:off x="1685365" y="5693054"/>
                <a:ext cx="3786265" cy="1107996"/>
              </a:xfrm>
              <a:prstGeom prst="rect">
                <a:avLst/>
              </a:prstGeom>
              <a:noFill/>
            </p:spPr>
            <p:txBody>
              <a:bodyPr wrap="square" rtlCol="0">
                <a:spAutoFit/>
              </a:bodyPr>
              <a:lstStyle/>
              <a:p>
                <a:pPr algn="ctr"/>
                <a:r>
                  <a:rPr lang="en-US" sz="2400" b="1" dirty="0">
                    <a:latin typeface="Candara Regular"/>
                  </a:rPr>
                  <a:t>Reject</a:t>
                </a:r>
                <a:r>
                  <a:rPr lang="en-US" sz="2400" dirty="0">
                    <a:latin typeface="Candara Regular"/>
                  </a:rPr>
                  <a:t> the null (</a:t>
                </a:r>
                <a14:m>
                  <m:oMath xmlns:m="http://schemas.openxmlformats.org/officeDocument/2006/math">
                    <m:r>
                      <a:rPr lang="en-GB" sz="2400">
                        <a:latin typeface="Cambria Math" panose="02040503050406030204" pitchFamily="18" charset="0"/>
                        <a:sym typeface="Wingdings" pitchFamily="2" charset="2"/>
                      </a:rPr>
                      <m:t>𝐻</m:t>
                    </m:r>
                    <m:r>
                      <a:rPr lang="en-GB" sz="2400" baseline="-25000">
                        <a:latin typeface="Cambria Math" panose="02040503050406030204" pitchFamily="18" charset="0"/>
                        <a:ea typeface="Cambria Math" panose="02040503050406030204" pitchFamily="18" charset="0"/>
                        <a:sym typeface="Wingdings" pitchFamily="2" charset="2"/>
                      </a:rPr>
                      <m:t>𝜊</m:t>
                    </m:r>
                  </m:oMath>
                </a14:m>
                <a:r>
                  <a:rPr lang="en-US" sz="2400" dirty="0">
                    <a:latin typeface="Candara Regular"/>
                  </a:rPr>
                  <a:t>) in favor of the alternative (</a:t>
                </a:r>
                <a:r>
                  <a:rPr lang="en-US" sz="2400" dirty="0">
                    <a:latin typeface="Candara Regular"/>
                    <a:ea typeface="Cambria Math" panose="02040503050406030204" pitchFamily="18" charset="0"/>
                    <a:sym typeface="Wingdings" pitchFamily="2" charset="2"/>
                  </a:rPr>
                  <a:t>H</a:t>
                </a:r>
                <a:r>
                  <a:rPr lang="en-US" sz="2400" baseline="-25000" dirty="0">
                    <a:latin typeface="Candara Regular"/>
                    <a:ea typeface="Cambria Math" panose="02040503050406030204" pitchFamily="18" charset="0"/>
                    <a:sym typeface="Wingdings" pitchFamily="2" charset="2"/>
                  </a:rPr>
                  <a:t>A</a:t>
                </a:r>
                <a:r>
                  <a:rPr lang="en-US" sz="2400" dirty="0">
                    <a:latin typeface="Candara Regular"/>
                  </a:rPr>
                  <a:t>)</a:t>
                </a:r>
              </a:p>
              <a:p>
                <a:endParaRPr lang="en-US" dirty="0">
                  <a:latin typeface="Candara Regular"/>
                </a:endParaRPr>
              </a:p>
            </p:txBody>
          </p:sp>
        </mc:Choice>
        <mc:Fallback xmlns="">
          <p:sp>
            <p:nvSpPr>
              <p:cNvPr id="17" name="TextBox 16">
                <a:extLst>
                  <a:ext uri="{FF2B5EF4-FFF2-40B4-BE49-F238E27FC236}">
                    <a16:creationId xmlns:a16="http://schemas.microsoft.com/office/drawing/2014/main" id="{8EB6CACA-AF37-F045-9C38-E813D06CD203}"/>
                  </a:ext>
                </a:extLst>
              </p:cNvPr>
              <p:cNvSpPr txBox="1">
                <a:spLocks noRot="1" noChangeAspect="1" noMove="1" noResize="1" noEditPoints="1" noAdjustHandles="1" noChangeArrowheads="1" noChangeShapeType="1" noTextEdit="1"/>
              </p:cNvSpPr>
              <p:nvPr/>
            </p:nvSpPr>
            <p:spPr>
              <a:xfrm>
                <a:off x="1685365" y="5693054"/>
                <a:ext cx="3786265" cy="1107996"/>
              </a:xfrm>
              <a:prstGeom prst="rect">
                <a:avLst/>
              </a:prstGeom>
              <a:blipFill>
                <a:blip r:embed="rId6"/>
                <a:stretch>
                  <a:fillRect l="-1338" t="-2247" r="-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15B3165-D6D9-5D40-B0D0-129A862A8847}"/>
                  </a:ext>
                </a:extLst>
              </p:cNvPr>
              <p:cNvSpPr txBox="1"/>
              <p:nvPr/>
            </p:nvSpPr>
            <p:spPr>
              <a:xfrm>
                <a:off x="7045668" y="5693054"/>
                <a:ext cx="3159976" cy="1107996"/>
              </a:xfrm>
              <a:prstGeom prst="rect">
                <a:avLst/>
              </a:prstGeom>
              <a:noFill/>
            </p:spPr>
            <p:txBody>
              <a:bodyPr wrap="square" rtlCol="0">
                <a:spAutoFit/>
              </a:bodyPr>
              <a:lstStyle/>
              <a:p>
                <a:pPr algn="ctr"/>
                <a:r>
                  <a:rPr lang="en-US" sz="2400" b="1" dirty="0">
                    <a:latin typeface="Candara Regular"/>
                  </a:rPr>
                  <a:t>Fail to reject </a:t>
                </a:r>
                <a:r>
                  <a:rPr lang="en-US" sz="2400" dirty="0">
                    <a:latin typeface="Candara Regular"/>
                  </a:rPr>
                  <a:t>the null hypothesis (</a:t>
                </a:r>
                <a14:m>
                  <m:oMath xmlns:m="http://schemas.openxmlformats.org/officeDocument/2006/math">
                    <m:r>
                      <a:rPr lang="en-GB" sz="2400">
                        <a:latin typeface="Cambria Math" panose="02040503050406030204" pitchFamily="18" charset="0"/>
                        <a:sym typeface="Wingdings" pitchFamily="2" charset="2"/>
                      </a:rPr>
                      <m:t>𝐻</m:t>
                    </m:r>
                    <m:r>
                      <a:rPr lang="en-GB" sz="2400" baseline="-25000">
                        <a:latin typeface="Cambria Math" panose="02040503050406030204" pitchFamily="18" charset="0"/>
                        <a:ea typeface="Cambria Math" panose="02040503050406030204" pitchFamily="18" charset="0"/>
                        <a:sym typeface="Wingdings" pitchFamily="2" charset="2"/>
                      </a:rPr>
                      <m:t>𝜊</m:t>
                    </m:r>
                  </m:oMath>
                </a14:m>
                <a:r>
                  <a:rPr lang="en-US" sz="2400" dirty="0">
                    <a:latin typeface="Candara Regular"/>
                  </a:rPr>
                  <a:t>)</a:t>
                </a:r>
              </a:p>
              <a:p>
                <a:endParaRPr lang="en-US" dirty="0">
                  <a:latin typeface="Candara Regular"/>
                </a:endParaRPr>
              </a:p>
            </p:txBody>
          </p:sp>
        </mc:Choice>
        <mc:Fallback xmlns="">
          <p:sp>
            <p:nvSpPr>
              <p:cNvPr id="18" name="TextBox 17">
                <a:extLst>
                  <a:ext uri="{FF2B5EF4-FFF2-40B4-BE49-F238E27FC236}">
                    <a16:creationId xmlns:a16="http://schemas.microsoft.com/office/drawing/2014/main" id="{E15B3165-D6D9-5D40-B0D0-129A862A8847}"/>
                  </a:ext>
                </a:extLst>
              </p:cNvPr>
              <p:cNvSpPr txBox="1">
                <a:spLocks noRot="1" noChangeAspect="1" noMove="1" noResize="1" noEditPoints="1" noAdjustHandles="1" noChangeArrowheads="1" noChangeShapeType="1" noTextEdit="1"/>
              </p:cNvSpPr>
              <p:nvPr/>
            </p:nvSpPr>
            <p:spPr>
              <a:xfrm>
                <a:off x="7045668" y="5693054"/>
                <a:ext cx="3159976" cy="1107996"/>
              </a:xfrm>
              <a:prstGeom prst="rect">
                <a:avLst/>
              </a:prstGeom>
              <a:blipFill>
                <a:blip r:embed="rId7"/>
                <a:stretch>
                  <a:fillRect t="-3371"/>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B1B84D03-FC9B-5A4D-BF3E-B8B7DD733EAF}"/>
              </a:ext>
            </a:extLst>
          </p:cNvPr>
          <p:cNvSpPr txBox="1"/>
          <p:nvPr/>
        </p:nvSpPr>
        <p:spPr>
          <a:xfrm>
            <a:off x="6023649" y="5947970"/>
            <a:ext cx="534121" cy="369332"/>
          </a:xfrm>
          <a:prstGeom prst="rect">
            <a:avLst/>
          </a:prstGeom>
          <a:noFill/>
        </p:spPr>
        <p:txBody>
          <a:bodyPr wrap="none" rtlCol="0">
            <a:spAutoFit/>
          </a:bodyPr>
          <a:lstStyle/>
          <a:p>
            <a:r>
              <a:rPr lang="en-US" dirty="0">
                <a:latin typeface="Candara Regular"/>
              </a:rPr>
              <a:t>OR </a:t>
            </a:r>
          </a:p>
        </p:txBody>
      </p:sp>
    </p:spTree>
    <p:extLst>
      <p:ext uri="{BB962C8B-B14F-4D97-AF65-F5344CB8AC3E}">
        <p14:creationId xmlns:p14="http://schemas.microsoft.com/office/powerpoint/2010/main" val="147705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44AF-A0BF-764C-AC7F-C2A0F209D628}"/>
              </a:ext>
            </a:extLst>
          </p:cNvPr>
          <p:cNvSpPr>
            <a:spLocks noGrp="1"/>
          </p:cNvSpPr>
          <p:nvPr>
            <p:ph type="title"/>
          </p:nvPr>
        </p:nvSpPr>
        <p:spPr/>
        <p:txBody>
          <a:bodyPr/>
          <a:lstStyle/>
          <a:p>
            <a:r>
              <a:rPr lang="en-US" b="1" dirty="0"/>
              <a:t>T</a:t>
            </a:r>
            <a:r>
              <a:rPr lang="en-US" dirty="0"/>
              <a:t>ype I </a:t>
            </a:r>
            <a:r>
              <a:rPr lang="en-US" b="1" dirty="0"/>
              <a:t>E</a:t>
            </a:r>
            <a:r>
              <a:rPr lang="en-US" dirty="0"/>
              <a:t>rrors</a:t>
            </a:r>
          </a:p>
        </p:txBody>
      </p:sp>
      <p:sp>
        <p:nvSpPr>
          <p:cNvPr id="3" name="Content Placeholder 2">
            <a:extLst>
              <a:ext uri="{FF2B5EF4-FFF2-40B4-BE49-F238E27FC236}">
                <a16:creationId xmlns:a16="http://schemas.microsoft.com/office/drawing/2014/main" id="{AA4BA880-C025-C042-A316-86DCC0C3B00A}"/>
              </a:ext>
            </a:extLst>
          </p:cNvPr>
          <p:cNvSpPr>
            <a:spLocks noGrp="1"/>
          </p:cNvSpPr>
          <p:nvPr>
            <p:ph idx="1"/>
          </p:nvPr>
        </p:nvSpPr>
        <p:spPr>
          <a:xfrm>
            <a:off x="838200" y="4889377"/>
            <a:ext cx="10851776" cy="1155758"/>
          </a:xfrm>
        </p:spPr>
        <p:txBody>
          <a:bodyPr>
            <a:normAutofit/>
          </a:bodyPr>
          <a:lstStyle/>
          <a:p>
            <a:pPr marL="0" indent="0" algn="ctr">
              <a:buNone/>
            </a:pPr>
            <a:r>
              <a:rPr lang="en-US" sz="2400" dirty="0"/>
              <a:t>Type I error</a:t>
            </a:r>
            <a:r>
              <a:rPr lang="en-GB" sz="2400" dirty="0"/>
              <a:t>:</a:t>
            </a:r>
            <a:r>
              <a:rPr lang="ar-SA" sz="2400" dirty="0"/>
              <a:t> </a:t>
            </a:r>
            <a:r>
              <a:rPr lang="en-GB" sz="2400" dirty="0"/>
              <a:t> the chance of detecting a statistically significant difference when there is no real difference between treatments (The risk of a false positive result).</a:t>
            </a:r>
            <a:endParaRPr lang="en-US" sz="2400" dirty="0"/>
          </a:p>
          <a:p>
            <a:endParaRPr lang="en-US" dirty="0"/>
          </a:p>
        </p:txBody>
      </p:sp>
      <mc:AlternateContent xmlns:mc="http://schemas.openxmlformats.org/markup-compatibility/2006" xmlns:a14="http://schemas.microsoft.com/office/drawing/2010/main">
        <mc:Choice Requires="a14">
          <p:graphicFrame>
            <p:nvGraphicFramePr>
              <p:cNvPr id="5" name="Content Placeholder 3">
                <a:extLst>
                  <a:ext uri="{FF2B5EF4-FFF2-40B4-BE49-F238E27FC236}">
                    <a16:creationId xmlns:a16="http://schemas.microsoft.com/office/drawing/2014/main" id="{4144591E-6D70-D944-924C-5861697F933C}"/>
                  </a:ext>
                </a:extLst>
              </p:cNvPr>
              <p:cNvGraphicFramePr>
                <a:graphicFrameLocks/>
              </p:cNvGraphicFramePr>
              <p:nvPr>
                <p:extLst>
                  <p:ext uri="{D42A27DB-BD31-4B8C-83A1-F6EECF244321}">
                    <p14:modId xmlns:p14="http://schemas.microsoft.com/office/powerpoint/2010/main" val="1010423598"/>
                  </p:ext>
                </p:extLst>
              </p:nvPr>
            </p:nvGraphicFramePr>
            <p:xfrm>
              <a:off x="2180107" y="1739317"/>
              <a:ext cx="5680257" cy="2651760"/>
            </p:xfrm>
            <a:graphic>
              <a:graphicData uri="http://schemas.openxmlformats.org/drawingml/2006/table">
                <a:tbl>
                  <a:tblPr firstRow="1" bandRow="1">
                    <a:tableStyleId>{69012ECD-51FC-41F1-AA8D-1B2483CD663E}</a:tableStyleId>
                  </a:tblPr>
                  <a:tblGrid>
                    <a:gridCol w="1893419">
                      <a:extLst>
                        <a:ext uri="{9D8B030D-6E8A-4147-A177-3AD203B41FA5}">
                          <a16:colId xmlns:a16="http://schemas.microsoft.com/office/drawing/2014/main" val="523232999"/>
                        </a:ext>
                      </a:extLst>
                    </a:gridCol>
                    <a:gridCol w="1893419">
                      <a:extLst>
                        <a:ext uri="{9D8B030D-6E8A-4147-A177-3AD203B41FA5}">
                          <a16:colId xmlns:a16="http://schemas.microsoft.com/office/drawing/2014/main" val="4207656648"/>
                        </a:ext>
                      </a:extLst>
                    </a:gridCol>
                    <a:gridCol w="1893419">
                      <a:extLst>
                        <a:ext uri="{9D8B030D-6E8A-4147-A177-3AD203B41FA5}">
                          <a16:colId xmlns:a16="http://schemas.microsoft.com/office/drawing/2014/main" val="2730781127"/>
                        </a:ext>
                      </a:extLst>
                    </a:gridCol>
                  </a:tblGrid>
                  <a:tr h="423640">
                    <a:tc>
                      <a:txBody>
                        <a:bodyPr/>
                        <a:lstStyle/>
                        <a:p>
                          <a:pPr algn="ctr"/>
                          <a:endParaRPr lang="en-US" sz="2400" b="0" i="0" dirty="0">
                            <a:solidFill>
                              <a:schemeClr val="tx1"/>
                            </a:solidFill>
                            <a:latin typeface="Candara Regular"/>
                          </a:endParaRPr>
                        </a:p>
                      </a:txBody>
                      <a:tcPr>
                        <a:solidFill>
                          <a:schemeClr val="accent1">
                            <a:lumMod val="40000"/>
                            <a:lumOff val="60000"/>
                          </a:schemeClr>
                        </a:solidFill>
                      </a:tcPr>
                    </a:tc>
                    <a:tc gridSpan="2">
                      <a:txBody>
                        <a:bodyPr/>
                        <a:lstStyle/>
                        <a:p>
                          <a:pPr algn="ctr"/>
                          <a:r>
                            <a:rPr lang="en-US" sz="1600" b="0" i="0" dirty="0">
                              <a:solidFill>
                                <a:schemeClr val="tx1"/>
                              </a:solidFill>
                              <a:latin typeface="Candara Regular"/>
                            </a:rPr>
                            <a:t>Truth about the population/reality</a:t>
                          </a:r>
                        </a:p>
                      </a:txBody>
                      <a:tcPr>
                        <a:solidFill>
                          <a:schemeClr val="accent1">
                            <a:lumMod val="40000"/>
                            <a:lumOff val="60000"/>
                          </a:schemeClr>
                        </a:solidFill>
                      </a:tcPr>
                    </a:tc>
                    <a:tc hMerge="1">
                      <a:txBody>
                        <a:bodyPr/>
                        <a:lstStyle/>
                        <a:p>
                          <a:pPr algn="ctr"/>
                          <a:endParaRPr 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98146190"/>
                      </a:ext>
                    </a:extLst>
                  </a:tr>
                  <a:tr h="593096">
                    <a:tc>
                      <a:txBody>
                        <a:bodyPr/>
                        <a:lstStyle/>
                        <a:p>
                          <a:pPr algn="ctr"/>
                          <a:r>
                            <a:rPr lang="en-US" sz="1800" b="0" i="0" dirty="0">
                              <a:latin typeface="Candara Regular"/>
                            </a:rPr>
                            <a:t>TEST</a:t>
                          </a:r>
                        </a:p>
                        <a:p>
                          <a:pPr algn="ctr"/>
                          <a:r>
                            <a:rPr lang="en-US" sz="1800" b="0" i="0" dirty="0">
                              <a:latin typeface="Candara Regular"/>
                            </a:rPr>
                            <a:t>DECISION</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o </a:t>
                          </a:r>
                          <a:r>
                            <a:rPr lang="en-US" sz="1800" baseline="0" dirty="0"/>
                            <a:t>  TRUE</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a</a:t>
                          </a:r>
                          <a:r>
                            <a:rPr lang="en-US" sz="1800" baseline="0" dirty="0"/>
                            <a:t>  TRUE</a:t>
                          </a: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800535571"/>
                      </a:ext>
                    </a:extLst>
                  </a:tr>
                  <a:tr h="847280">
                    <a:tc>
                      <a:txBody>
                        <a:bodyPr/>
                        <a:lstStyle/>
                        <a:p>
                          <a:pPr algn="ctr"/>
                          <a:r>
                            <a:rPr lang="en-US" b="0" i="0" dirty="0">
                              <a:latin typeface="Candara Regular"/>
                            </a:rPr>
                            <a:t>Reject</a:t>
                          </a:r>
                          <a:r>
                            <a:rPr lang="en-US" b="0" i="0" baseline="0" dirty="0">
                              <a:latin typeface="Candara Regular"/>
                            </a:rPr>
                            <a:t> the Null Hypothesis</a:t>
                          </a:r>
                          <a:endParaRPr lang="en-US" dirty="0"/>
                        </a:p>
                      </a:txBody>
                      <a:tcPr/>
                    </a:tc>
                    <a:tc>
                      <a:txBody>
                        <a:bodyPr/>
                        <a:lstStyle/>
                        <a:p>
                          <a:pPr algn="ctr"/>
                          <a:r>
                            <a:rPr lang="en-US" b="0" i="0" dirty="0">
                              <a:latin typeface="Candara Regular"/>
                            </a:rPr>
                            <a:t>TYPE</a:t>
                          </a:r>
                          <a:r>
                            <a:rPr lang="en-US" b="0" i="0" baseline="0" dirty="0">
                              <a:latin typeface="Candara Regular"/>
                            </a:rPr>
                            <a:t> I ERROR (</a:t>
                          </a:r>
                          <a14:m>
                            <m:oMath xmlns:m="http://schemas.openxmlformats.org/officeDocument/2006/math">
                              <m:r>
                                <a:rPr lang="en-US" b="0" i="0" baseline="0" smtClean="0">
                                  <a:latin typeface="Cambria Math" panose="02040503050406030204" pitchFamily="18" charset="0"/>
                                  <a:ea typeface="Cambria Math" panose="02040503050406030204" pitchFamily="18" charset="0"/>
                                </a:rPr>
                                <m:t>𝛼</m:t>
                              </m:r>
                              <m:r>
                                <a:rPr lang="en-GB" b="0" i="0" baseline="0" smtClean="0">
                                  <a:latin typeface="Cambria Math" panose="02040503050406030204" pitchFamily="18" charset="0"/>
                                  <a:ea typeface="Cambria Math" panose="02040503050406030204" pitchFamily="18" charset="0"/>
                                </a:rPr>
                                <m:t>)</m:t>
                              </m:r>
                            </m:oMath>
                          </a14:m>
                          <a:endParaRPr lang="en-US" dirty="0"/>
                        </a:p>
                      </a:txBody>
                      <a:tcPr/>
                    </a:tc>
                    <a:tc>
                      <a:txBody>
                        <a:bodyPr/>
                        <a:lstStyle/>
                        <a:p>
                          <a:pPr algn="ctr"/>
                          <a:r>
                            <a:rPr lang="en-US" b="0" i="0" dirty="0">
                              <a:latin typeface="Candara Regular"/>
                            </a:rPr>
                            <a:t>Power (1-</a:t>
                          </a:r>
                          <a14:m>
                            <m:oMath xmlns:m="http://schemas.openxmlformats.org/officeDocument/2006/math">
                              <m:r>
                                <a:rPr lang="en-US" b="0" i="0" smtClean="0">
                                  <a:latin typeface="Cambria Math" panose="02040503050406030204" pitchFamily="18" charset="0"/>
                                  <a:ea typeface="Cambria Math" panose="02040503050406030204" pitchFamily="18" charset="0"/>
                                </a:rPr>
                                <m:t>𝛽</m:t>
                              </m:r>
                            </m:oMath>
                          </a14:m>
                          <a:r>
                            <a:rPr lang="en-US" b="0" i="0" dirty="0">
                              <a:latin typeface="Candara Regular"/>
                            </a:rPr>
                            <a:t>)</a:t>
                          </a:r>
                        </a:p>
                        <a:p>
                          <a:pPr algn="ctr"/>
                          <a:r>
                            <a:rPr lang="en-US" dirty="0"/>
                            <a:t>CORRECT</a:t>
                          </a:r>
                        </a:p>
                        <a:p>
                          <a:pPr algn="ctr"/>
                          <a:r>
                            <a:rPr lang="en-US" dirty="0"/>
                            <a:t>DECISION</a:t>
                          </a:r>
                        </a:p>
                      </a:txBody>
                      <a:tcPr/>
                    </a:tc>
                    <a:extLst>
                      <a:ext uri="{0D108BD9-81ED-4DB2-BD59-A6C34878D82A}">
                        <a16:rowId xmlns:a16="http://schemas.microsoft.com/office/drawing/2014/main" val="312053862"/>
                      </a:ext>
                    </a:extLst>
                  </a:tr>
                  <a:tr h="615706">
                    <a:tc>
                      <a:txBody>
                        <a:bodyPr/>
                        <a:lstStyle/>
                        <a:p>
                          <a:pPr algn="ctr"/>
                          <a:r>
                            <a:rPr lang="en-US" b="0" i="0" dirty="0">
                              <a:latin typeface="Candara Regular"/>
                            </a:rPr>
                            <a:t>Fail to Reject</a:t>
                          </a:r>
                          <a:r>
                            <a:rPr lang="en-US" b="0" i="0" baseline="0" dirty="0">
                              <a:latin typeface="Candara Regular"/>
                            </a:rPr>
                            <a:t> the Null Hypothesis </a:t>
                          </a:r>
                          <a:endParaRPr lang="en-US" dirty="0"/>
                        </a:p>
                      </a:txBody>
                      <a:tcPr/>
                    </a:tc>
                    <a:tc>
                      <a:txBody>
                        <a:bodyPr/>
                        <a:lstStyle/>
                        <a:p>
                          <a:pPr algn="ctr"/>
                          <a:r>
                            <a:rPr lang="en-US" b="0" i="0" dirty="0">
                              <a:latin typeface="Candara Regular"/>
                            </a:rPr>
                            <a:t>CORRECT</a:t>
                          </a:r>
                        </a:p>
                        <a:p>
                          <a:pPr algn="ctr"/>
                          <a:r>
                            <a:rPr lang="en-US" b="0" i="0" dirty="0">
                              <a:latin typeface="Candara Regular"/>
                            </a:rPr>
                            <a:t>DECISION</a:t>
                          </a:r>
                        </a:p>
                      </a:txBody>
                      <a:tcPr/>
                    </a:tc>
                    <a:tc>
                      <a:txBody>
                        <a:bodyPr/>
                        <a:lstStyle/>
                        <a:p>
                          <a:pPr algn="ctr"/>
                          <a:r>
                            <a:rPr lang="en-US" b="0" i="0" dirty="0">
                              <a:latin typeface="Candara Regular"/>
                            </a:rPr>
                            <a:t>TYPE II ERROR</a:t>
                          </a:r>
                          <a:r>
                            <a:rPr lang="en-US" b="0" i="0" baseline="0" dirty="0">
                              <a:latin typeface="Candara Regular"/>
                            </a:rPr>
                            <a:t> (</a:t>
                          </a:r>
                          <a14:m>
                            <m:oMath xmlns:m="http://schemas.openxmlformats.org/officeDocument/2006/math">
                              <m:r>
                                <a:rPr lang="en-US" b="0" i="0" baseline="0" smtClean="0">
                                  <a:latin typeface="Cambria Math" panose="02040503050406030204" pitchFamily="18" charset="0"/>
                                  <a:ea typeface="Cambria Math" panose="02040503050406030204" pitchFamily="18" charset="0"/>
                                </a:rPr>
                                <m:t>𝛽</m:t>
                              </m:r>
                              <m:r>
                                <a:rPr lang="en-GB" b="0" i="0"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3209781954"/>
                      </a:ext>
                    </a:extLst>
                  </a:tr>
                </a:tbl>
              </a:graphicData>
            </a:graphic>
          </p:graphicFrame>
        </mc:Choice>
        <mc:Fallback xmlns="">
          <p:graphicFrame>
            <p:nvGraphicFramePr>
              <p:cNvPr id="5" name="Content Placeholder 3">
                <a:extLst>
                  <a:ext uri="{FF2B5EF4-FFF2-40B4-BE49-F238E27FC236}">
                    <a16:creationId xmlns:a16="http://schemas.microsoft.com/office/drawing/2014/main" id="{4144591E-6D70-D944-924C-5861697F933C}"/>
                  </a:ext>
                </a:extLst>
              </p:cNvPr>
              <p:cNvGraphicFramePr>
                <a:graphicFrameLocks/>
              </p:cNvGraphicFramePr>
              <p:nvPr>
                <p:extLst>
                  <p:ext uri="{D42A27DB-BD31-4B8C-83A1-F6EECF244321}">
                    <p14:modId xmlns:p14="http://schemas.microsoft.com/office/powerpoint/2010/main" val="1010423598"/>
                  </p:ext>
                </p:extLst>
              </p:nvPr>
            </p:nvGraphicFramePr>
            <p:xfrm>
              <a:off x="2180107" y="1739317"/>
              <a:ext cx="5680257" cy="2651760"/>
            </p:xfrm>
            <a:graphic>
              <a:graphicData uri="http://schemas.openxmlformats.org/drawingml/2006/table">
                <a:tbl>
                  <a:tblPr firstRow="1" bandRow="1">
                    <a:tableStyleId>{69012ECD-51FC-41F1-AA8D-1B2483CD663E}</a:tableStyleId>
                  </a:tblPr>
                  <a:tblGrid>
                    <a:gridCol w="1893419">
                      <a:extLst>
                        <a:ext uri="{9D8B030D-6E8A-4147-A177-3AD203B41FA5}">
                          <a16:colId xmlns:a16="http://schemas.microsoft.com/office/drawing/2014/main" val="523232999"/>
                        </a:ext>
                      </a:extLst>
                    </a:gridCol>
                    <a:gridCol w="1893419">
                      <a:extLst>
                        <a:ext uri="{9D8B030D-6E8A-4147-A177-3AD203B41FA5}">
                          <a16:colId xmlns:a16="http://schemas.microsoft.com/office/drawing/2014/main" val="4207656648"/>
                        </a:ext>
                      </a:extLst>
                    </a:gridCol>
                    <a:gridCol w="1893419">
                      <a:extLst>
                        <a:ext uri="{9D8B030D-6E8A-4147-A177-3AD203B41FA5}">
                          <a16:colId xmlns:a16="http://schemas.microsoft.com/office/drawing/2014/main" val="2730781127"/>
                        </a:ext>
                      </a:extLst>
                    </a:gridCol>
                  </a:tblGrid>
                  <a:tr h="457200">
                    <a:tc>
                      <a:txBody>
                        <a:bodyPr/>
                        <a:lstStyle/>
                        <a:p>
                          <a:pPr algn="ctr"/>
                          <a:endParaRPr lang="en-US" sz="2400" b="0" i="0" dirty="0">
                            <a:solidFill>
                              <a:schemeClr val="tx1"/>
                            </a:solidFill>
                            <a:latin typeface="Candara Regular"/>
                          </a:endParaRPr>
                        </a:p>
                      </a:txBody>
                      <a:tcPr>
                        <a:solidFill>
                          <a:schemeClr val="accent1">
                            <a:lumMod val="40000"/>
                            <a:lumOff val="60000"/>
                          </a:schemeClr>
                        </a:solidFill>
                      </a:tcPr>
                    </a:tc>
                    <a:tc gridSpan="2">
                      <a:txBody>
                        <a:bodyPr/>
                        <a:lstStyle/>
                        <a:p>
                          <a:pPr algn="ctr"/>
                          <a:r>
                            <a:rPr lang="en-US" sz="1600" b="0" i="0" dirty="0">
                              <a:solidFill>
                                <a:schemeClr val="tx1"/>
                              </a:solidFill>
                              <a:latin typeface="Candara Regular"/>
                            </a:rPr>
                            <a:t>Truth about the population/reality</a:t>
                          </a:r>
                        </a:p>
                      </a:txBody>
                      <a:tcPr>
                        <a:solidFill>
                          <a:schemeClr val="accent1">
                            <a:lumMod val="40000"/>
                            <a:lumOff val="60000"/>
                          </a:schemeClr>
                        </a:solidFill>
                      </a:tcPr>
                    </a:tc>
                    <a:tc hMerge="1">
                      <a:txBody>
                        <a:bodyPr/>
                        <a:lstStyle/>
                        <a:p>
                          <a:pPr algn="ctr"/>
                          <a:endParaRPr 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98146190"/>
                      </a:ext>
                    </a:extLst>
                  </a:tr>
                  <a:tr h="640080">
                    <a:tc>
                      <a:txBody>
                        <a:bodyPr/>
                        <a:lstStyle/>
                        <a:p>
                          <a:pPr algn="ctr"/>
                          <a:r>
                            <a:rPr lang="en-US" sz="1800" b="0" i="0" dirty="0">
                              <a:latin typeface="Candara Regular"/>
                            </a:rPr>
                            <a:t>TEST</a:t>
                          </a:r>
                        </a:p>
                        <a:p>
                          <a:pPr algn="ctr"/>
                          <a:r>
                            <a:rPr lang="en-US" sz="1800" b="0" i="0" dirty="0">
                              <a:latin typeface="Candara Regular"/>
                            </a:rPr>
                            <a:t>DECISION</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o </a:t>
                          </a:r>
                          <a:r>
                            <a:rPr lang="en-US" sz="1800" baseline="0" dirty="0"/>
                            <a:t>  TRUE</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a</a:t>
                          </a:r>
                          <a:r>
                            <a:rPr lang="en-US" sz="1800" baseline="0" dirty="0"/>
                            <a:t>  TRUE</a:t>
                          </a: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800535571"/>
                      </a:ext>
                    </a:extLst>
                  </a:tr>
                  <a:tr h="914400">
                    <a:tc>
                      <a:txBody>
                        <a:bodyPr/>
                        <a:lstStyle/>
                        <a:p>
                          <a:pPr algn="ctr"/>
                          <a:r>
                            <a:rPr lang="en-US" b="0" i="0" dirty="0">
                              <a:latin typeface="Candara Regular"/>
                            </a:rPr>
                            <a:t>Reject</a:t>
                          </a:r>
                          <a:r>
                            <a:rPr lang="en-US" b="0" i="0" baseline="0" dirty="0">
                              <a:latin typeface="Candara Regular"/>
                            </a:rPr>
                            <a:t> the Null Hypothesis</a:t>
                          </a:r>
                          <a:endParaRPr lang="en-US" dirty="0"/>
                        </a:p>
                      </a:txBody>
                      <a:tcPr/>
                    </a:tc>
                    <a:tc>
                      <a:txBody>
                        <a:bodyPr/>
                        <a:lstStyle/>
                        <a:p>
                          <a:endParaRPr lang="en-US"/>
                        </a:p>
                      </a:txBody>
                      <a:tcPr>
                        <a:blipFill>
                          <a:blip r:embed="rId3"/>
                          <a:stretch>
                            <a:fillRect l="-99333" t="-122222" r="-99333" b="-81944"/>
                          </a:stretch>
                        </a:blipFill>
                      </a:tcPr>
                    </a:tc>
                    <a:tc>
                      <a:txBody>
                        <a:bodyPr/>
                        <a:lstStyle/>
                        <a:p>
                          <a:endParaRPr lang="en-US"/>
                        </a:p>
                      </a:txBody>
                      <a:tcPr>
                        <a:blipFill>
                          <a:blip r:embed="rId3"/>
                          <a:stretch>
                            <a:fillRect l="-200671" t="-122222" b="-81944"/>
                          </a:stretch>
                        </a:blipFill>
                      </a:tcPr>
                    </a:tc>
                    <a:extLst>
                      <a:ext uri="{0D108BD9-81ED-4DB2-BD59-A6C34878D82A}">
                        <a16:rowId xmlns:a16="http://schemas.microsoft.com/office/drawing/2014/main" val="312053862"/>
                      </a:ext>
                    </a:extLst>
                  </a:tr>
                  <a:tr h="640080">
                    <a:tc>
                      <a:txBody>
                        <a:bodyPr/>
                        <a:lstStyle/>
                        <a:p>
                          <a:pPr algn="ctr"/>
                          <a:r>
                            <a:rPr lang="en-US" b="0" i="0" dirty="0">
                              <a:latin typeface="Candara Regular"/>
                            </a:rPr>
                            <a:t>Fail to Reject</a:t>
                          </a:r>
                          <a:r>
                            <a:rPr lang="en-US" b="0" i="0" baseline="0" dirty="0">
                              <a:latin typeface="Candara Regular"/>
                            </a:rPr>
                            <a:t> the Null Hypothesis </a:t>
                          </a:r>
                          <a:endParaRPr lang="en-US" dirty="0"/>
                        </a:p>
                      </a:txBody>
                      <a:tcPr/>
                    </a:tc>
                    <a:tc>
                      <a:txBody>
                        <a:bodyPr/>
                        <a:lstStyle/>
                        <a:p>
                          <a:pPr algn="ctr"/>
                          <a:r>
                            <a:rPr lang="en-US" b="0" i="0" dirty="0">
                              <a:latin typeface="Candara Regular"/>
                            </a:rPr>
                            <a:t>CORRECT</a:t>
                          </a:r>
                        </a:p>
                        <a:p>
                          <a:pPr algn="ctr"/>
                          <a:r>
                            <a:rPr lang="en-US" b="0" i="0" dirty="0">
                              <a:latin typeface="Candara Regular"/>
                            </a:rPr>
                            <a:t>DECISION</a:t>
                          </a:r>
                        </a:p>
                      </a:txBody>
                      <a:tcPr/>
                    </a:tc>
                    <a:tc>
                      <a:txBody>
                        <a:bodyPr/>
                        <a:lstStyle/>
                        <a:p>
                          <a:endParaRPr lang="en-US"/>
                        </a:p>
                      </a:txBody>
                      <a:tcPr>
                        <a:blipFill>
                          <a:blip r:embed="rId3"/>
                          <a:stretch>
                            <a:fillRect l="-200671" t="-313725" b="-15686"/>
                          </a:stretch>
                        </a:blipFill>
                      </a:tcPr>
                    </a:tc>
                    <a:extLst>
                      <a:ext uri="{0D108BD9-81ED-4DB2-BD59-A6C34878D82A}">
                        <a16:rowId xmlns:a16="http://schemas.microsoft.com/office/drawing/2014/main" val="3209781954"/>
                      </a:ext>
                    </a:extLst>
                  </a:tr>
                </a:tbl>
              </a:graphicData>
            </a:graphic>
          </p:graphicFrame>
        </mc:Fallback>
      </mc:AlternateContent>
      <p:pic>
        <p:nvPicPr>
          <p:cNvPr id="6" name="Picture 5">
            <a:extLst>
              <a:ext uri="{FF2B5EF4-FFF2-40B4-BE49-F238E27FC236}">
                <a16:creationId xmlns:a16="http://schemas.microsoft.com/office/drawing/2014/main" id="{715A3ABF-8CF8-E942-BDFE-175486F05A96}"/>
              </a:ext>
            </a:extLst>
          </p:cNvPr>
          <p:cNvPicPr>
            <a:picLocks noChangeAspect="1"/>
          </p:cNvPicPr>
          <p:nvPr/>
        </p:nvPicPr>
        <p:blipFill>
          <a:blip r:embed="rId4"/>
          <a:stretch>
            <a:fillRect/>
          </a:stretch>
        </p:blipFill>
        <p:spPr>
          <a:xfrm>
            <a:off x="8320645" y="1690688"/>
            <a:ext cx="3571263" cy="2369396"/>
          </a:xfrm>
          <a:prstGeom prst="rect">
            <a:avLst/>
          </a:prstGeom>
        </p:spPr>
      </p:pic>
      <p:sp>
        <p:nvSpPr>
          <p:cNvPr id="7" name="Rectangle 6">
            <a:extLst>
              <a:ext uri="{FF2B5EF4-FFF2-40B4-BE49-F238E27FC236}">
                <a16:creationId xmlns:a16="http://schemas.microsoft.com/office/drawing/2014/main" id="{D5401A22-28DC-C746-8AEA-7A1C72DCBCF4}"/>
              </a:ext>
            </a:extLst>
          </p:cNvPr>
          <p:cNvSpPr/>
          <p:nvPr/>
        </p:nvSpPr>
        <p:spPr>
          <a:xfrm>
            <a:off x="10192137" y="3581137"/>
            <a:ext cx="950259" cy="43030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54371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44AF-A0BF-764C-AC7F-C2A0F209D628}"/>
              </a:ext>
            </a:extLst>
          </p:cNvPr>
          <p:cNvSpPr>
            <a:spLocks noGrp="1"/>
          </p:cNvSpPr>
          <p:nvPr>
            <p:ph type="title"/>
          </p:nvPr>
        </p:nvSpPr>
        <p:spPr/>
        <p:txBody>
          <a:bodyPr/>
          <a:lstStyle/>
          <a:p>
            <a:r>
              <a:rPr lang="en-US" b="1" dirty="0"/>
              <a:t>T</a:t>
            </a:r>
            <a:r>
              <a:rPr lang="en-US" dirty="0"/>
              <a:t>ype II </a:t>
            </a:r>
            <a:r>
              <a:rPr lang="en-US" b="1" dirty="0"/>
              <a:t>E</a:t>
            </a:r>
            <a:r>
              <a:rPr lang="en-US" dirty="0"/>
              <a:t>rrors</a:t>
            </a:r>
          </a:p>
        </p:txBody>
      </p:sp>
      <p:sp>
        <p:nvSpPr>
          <p:cNvPr id="3" name="Content Placeholder 2">
            <a:extLst>
              <a:ext uri="{FF2B5EF4-FFF2-40B4-BE49-F238E27FC236}">
                <a16:creationId xmlns:a16="http://schemas.microsoft.com/office/drawing/2014/main" id="{AA4BA880-C025-C042-A316-86DCC0C3B00A}"/>
              </a:ext>
            </a:extLst>
          </p:cNvPr>
          <p:cNvSpPr>
            <a:spLocks noGrp="1"/>
          </p:cNvSpPr>
          <p:nvPr>
            <p:ph idx="1"/>
          </p:nvPr>
        </p:nvSpPr>
        <p:spPr>
          <a:xfrm>
            <a:off x="1075766" y="4464423"/>
            <a:ext cx="10452846" cy="2160775"/>
          </a:xfrm>
        </p:spPr>
        <p:txBody>
          <a:bodyPr>
            <a:normAutofit/>
          </a:bodyPr>
          <a:lstStyle/>
          <a:p>
            <a:pPr marL="0" indent="0">
              <a:buNone/>
            </a:pPr>
            <a:endParaRPr lang="en-US" dirty="0"/>
          </a:p>
          <a:p>
            <a:pPr marL="0" indent="0" algn="ctr">
              <a:buNone/>
            </a:pPr>
            <a:r>
              <a:rPr lang="en-US" dirty="0"/>
              <a:t>Type II error: </a:t>
            </a:r>
            <a:r>
              <a:rPr lang="en-GB" dirty="0"/>
              <a:t>the chance of not detecting a significant difference when there really is a difference (The risk of a false negative result).</a:t>
            </a:r>
            <a:endParaRPr lang="en-GB" dirty="0">
              <a:solidFill>
                <a:schemeClr val="dk1"/>
              </a:solidFill>
            </a:endParaRPr>
          </a:p>
          <a:p>
            <a:endParaRPr lang="en-US" dirty="0"/>
          </a:p>
        </p:txBody>
      </p:sp>
      <mc:AlternateContent xmlns:mc="http://schemas.openxmlformats.org/markup-compatibility/2006" xmlns:a14="http://schemas.microsoft.com/office/drawing/2010/main">
        <mc:Choice Requires="a14">
          <p:graphicFrame>
            <p:nvGraphicFramePr>
              <p:cNvPr id="7" name="Content Placeholder 3">
                <a:extLst>
                  <a:ext uri="{FF2B5EF4-FFF2-40B4-BE49-F238E27FC236}">
                    <a16:creationId xmlns:a16="http://schemas.microsoft.com/office/drawing/2014/main" id="{7693918A-81A8-A84C-8F10-606FB4BFA063}"/>
                  </a:ext>
                </a:extLst>
              </p:cNvPr>
              <p:cNvGraphicFramePr>
                <a:graphicFrameLocks/>
              </p:cNvGraphicFramePr>
              <p:nvPr>
                <p:extLst/>
              </p:nvPr>
            </p:nvGraphicFramePr>
            <p:xfrm>
              <a:off x="2108389" y="1904592"/>
              <a:ext cx="5680257" cy="2651760"/>
            </p:xfrm>
            <a:graphic>
              <a:graphicData uri="http://schemas.openxmlformats.org/drawingml/2006/table">
                <a:tbl>
                  <a:tblPr firstRow="1" bandRow="1">
                    <a:tableStyleId>{69012ECD-51FC-41F1-AA8D-1B2483CD663E}</a:tableStyleId>
                  </a:tblPr>
                  <a:tblGrid>
                    <a:gridCol w="1893419">
                      <a:extLst>
                        <a:ext uri="{9D8B030D-6E8A-4147-A177-3AD203B41FA5}">
                          <a16:colId xmlns:a16="http://schemas.microsoft.com/office/drawing/2014/main" val="523232999"/>
                        </a:ext>
                      </a:extLst>
                    </a:gridCol>
                    <a:gridCol w="1893419">
                      <a:extLst>
                        <a:ext uri="{9D8B030D-6E8A-4147-A177-3AD203B41FA5}">
                          <a16:colId xmlns:a16="http://schemas.microsoft.com/office/drawing/2014/main" val="4207656648"/>
                        </a:ext>
                      </a:extLst>
                    </a:gridCol>
                    <a:gridCol w="1893419">
                      <a:extLst>
                        <a:ext uri="{9D8B030D-6E8A-4147-A177-3AD203B41FA5}">
                          <a16:colId xmlns:a16="http://schemas.microsoft.com/office/drawing/2014/main" val="2730781127"/>
                        </a:ext>
                      </a:extLst>
                    </a:gridCol>
                  </a:tblGrid>
                  <a:tr h="423640">
                    <a:tc>
                      <a:txBody>
                        <a:bodyPr/>
                        <a:lstStyle/>
                        <a:p>
                          <a:pPr algn="ctr"/>
                          <a:endParaRPr lang="en-US" sz="2400" b="0" i="0" dirty="0">
                            <a:solidFill>
                              <a:schemeClr val="tx1"/>
                            </a:solidFill>
                            <a:latin typeface="Candara Regular"/>
                          </a:endParaRPr>
                        </a:p>
                      </a:txBody>
                      <a:tcPr>
                        <a:solidFill>
                          <a:schemeClr val="accent1">
                            <a:lumMod val="40000"/>
                            <a:lumOff val="60000"/>
                          </a:schemeClr>
                        </a:solidFill>
                      </a:tcPr>
                    </a:tc>
                    <a:tc gridSpan="2">
                      <a:txBody>
                        <a:bodyPr/>
                        <a:lstStyle/>
                        <a:p>
                          <a:pPr algn="ctr"/>
                          <a:r>
                            <a:rPr lang="en-US" sz="1600" b="0" i="0" dirty="0">
                              <a:solidFill>
                                <a:schemeClr val="tx1"/>
                              </a:solidFill>
                              <a:latin typeface="Candara Regular"/>
                            </a:rPr>
                            <a:t>Truth about the population/reality</a:t>
                          </a:r>
                        </a:p>
                      </a:txBody>
                      <a:tcPr>
                        <a:solidFill>
                          <a:schemeClr val="accent1">
                            <a:lumMod val="40000"/>
                            <a:lumOff val="60000"/>
                          </a:schemeClr>
                        </a:solidFill>
                      </a:tcPr>
                    </a:tc>
                    <a:tc hMerge="1">
                      <a:txBody>
                        <a:bodyPr/>
                        <a:lstStyle/>
                        <a:p>
                          <a:pPr algn="ctr"/>
                          <a:endParaRPr 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98146190"/>
                      </a:ext>
                    </a:extLst>
                  </a:tr>
                  <a:tr h="593096">
                    <a:tc>
                      <a:txBody>
                        <a:bodyPr/>
                        <a:lstStyle/>
                        <a:p>
                          <a:pPr algn="ctr"/>
                          <a:r>
                            <a:rPr lang="en-US" sz="1800" b="0" i="0" dirty="0">
                              <a:latin typeface="Candara Regular"/>
                            </a:rPr>
                            <a:t>TEST</a:t>
                          </a:r>
                        </a:p>
                        <a:p>
                          <a:pPr algn="ctr"/>
                          <a:r>
                            <a:rPr lang="en-US" sz="1800" b="0" i="0" dirty="0">
                              <a:latin typeface="Candara Regular"/>
                            </a:rPr>
                            <a:t>DECISION</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o </a:t>
                          </a:r>
                          <a:r>
                            <a:rPr lang="en-US" sz="1800" baseline="0" dirty="0"/>
                            <a:t>  TRUE</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a</a:t>
                          </a:r>
                          <a:r>
                            <a:rPr lang="en-US" sz="1800" baseline="0" dirty="0"/>
                            <a:t>  TRUE</a:t>
                          </a: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800535571"/>
                      </a:ext>
                    </a:extLst>
                  </a:tr>
                  <a:tr h="847280">
                    <a:tc>
                      <a:txBody>
                        <a:bodyPr/>
                        <a:lstStyle/>
                        <a:p>
                          <a:pPr algn="ctr"/>
                          <a:r>
                            <a:rPr lang="en-US" b="0" i="0" dirty="0">
                              <a:latin typeface="Candara Regular"/>
                            </a:rPr>
                            <a:t>Reject</a:t>
                          </a:r>
                          <a:r>
                            <a:rPr lang="en-US" b="0" i="0" baseline="0" dirty="0">
                              <a:latin typeface="Candara Regular"/>
                            </a:rPr>
                            <a:t> the Null Hypothesis</a:t>
                          </a:r>
                          <a:endParaRPr lang="en-US" dirty="0"/>
                        </a:p>
                      </a:txBody>
                      <a:tcPr/>
                    </a:tc>
                    <a:tc>
                      <a:txBody>
                        <a:bodyPr/>
                        <a:lstStyle/>
                        <a:p>
                          <a:pPr algn="ctr"/>
                          <a:r>
                            <a:rPr lang="en-US" b="0" i="0" dirty="0">
                              <a:latin typeface="Candara Regular"/>
                            </a:rPr>
                            <a:t>TYPE</a:t>
                          </a:r>
                          <a:r>
                            <a:rPr lang="en-US" b="0" i="0" baseline="0" dirty="0">
                              <a:latin typeface="Candara Regular"/>
                            </a:rPr>
                            <a:t> I ERROR (</a:t>
                          </a:r>
                          <a14:m>
                            <m:oMath xmlns:m="http://schemas.openxmlformats.org/officeDocument/2006/math">
                              <m:r>
                                <a:rPr lang="en-US" b="0" i="0" baseline="0" smtClean="0">
                                  <a:latin typeface="Cambria Math" panose="02040503050406030204" pitchFamily="18" charset="0"/>
                                  <a:ea typeface="Cambria Math" panose="02040503050406030204" pitchFamily="18" charset="0"/>
                                </a:rPr>
                                <m:t>𝛼</m:t>
                              </m:r>
                              <m:r>
                                <a:rPr lang="en-GB" b="0" i="0" baseline="0" smtClean="0">
                                  <a:latin typeface="Cambria Math" panose="02040503050406030204" pitchFamily="18" charset="0"/>
                                  <a:ea typeface="Cambria Math" panose="02040503050406030204" pitchFamily="18" charset="0"/>
                                </a:rPr>
                                <m:t>)</m:t>
                              </m:r>
                            </m:oMath>
                          </a14:m>
                          <a:endParaRPr lang="en-US" dirty="0"/>
                        </a:p>
                      </a:txBody>
                      <a:tcPr/>
                    </a:tc>
                    <a:tc>
                      <a:txBody>
                        <a:bodyPr/>
                        <a:lstStyle/>
                        <a:p>
                          <a:pPr algn="ctr"/>
                          <a:r>
                            <a:rPr lang="en-US" b="0" i="0" dirty="0">
                              <a:latin typeface="Candara Regular"/>
                            </a:rPr>
                            <a:t>Power (1-</a:t>
                          </a:r>
                          <a14:m>
                            <m:oMath xmlns:m="http://schemas.openxmlformats.org/officeDocument/2006/math">
                              <m:r>
                                <a:rPr lang="en-US" b="0" i="0" smtClean="0">
                                  <a:latin typeface="Cambria Math" panose="02040503050406030204" pitchFamily="18" charset="0"/>
                                  <a:ea typeface="Cambria Math" panose="02040503050406030204" pitchFamily="18" charset="0"/>
                                </a:rPr>
                                <m:t>𝛽</m:t>
                              </m:r>
                            </m:oMath>
                          </a14:m>
                          <a:r>
                            <a:rPr lang="en-US" b="0" i="0" dirty="0">
                              <a:latin typeface="Candara Regular"/>
                            </a:rPr>
                            <a:t>)</a:t>
                          </a:r>
                        </a:p>
                        <a:p>
                          <a:pPr algn="ctr"/>
                          <a:r>
                            <a:rPr lang="en-US" dirty="0"/>
                            <a:t>CORRECT</a:t>
                          </a:r>
                        </a:p>
                        <a:p>
                          <a:pPr algn="ctr"/>
                          <a:r>
                            <a:rPr lang="en-US" dirty="0"/>
                            <a:t>DECISION</a:t>
                          </a:r>
                        </a:p>
                      </a:txBody>
                      <a:tcPr/>
                    </a:tc>
                    <a:extLst>
                      <a:ext uri="{0D108BD9-81ED-4DB2-BD59-A6C34878D82A}">
                        <a16:rowId xmlns:a16="http://schemas.microsoft.com/office/drawing/2014/main" val="312053862"/>
                      </a:ext>
                    </a:extLst>
                  </a:tr>
                  <a:tr h="615706">
                    <a:tc>
                      <a:txBody>
                        <a:bodyPr/>
                        <a:lstStyle/>
                        <a:p>
                          <a:pPr algn="ctr"/>
                          <a:r>
                            <a:rPr lang="en-US" b="0" i="0" dirty="0">
                              <a:latin typeface="Candara Regular"/>
                            </a:rPr>
                            <a:t>Fail to Reject</a:t>
                          </a:r>
                          <a:r>
                            <a:rPr lang="en-US" b="0" i="0" baseline="0" dirty="0">
                              <a:latin typeface="Candara Regular"/>
                            </a:rPr>
                            <a:t> the Null Hypothesis </a:t>
                          </a:r>
                          <a:endParaRPr lang="en-US" dirty="0"/>
                        </a:p>
                      </a:txBody>
                      <a:tcPr/>
                    </a:tc>
                    <a:tc>
                      <a:txBody>
                        <a:bodyPr/>
                        <a:lstStyle/>
                        <a:p>
                          <a:pPr algn="ctr"/>
                          <a:r>
                            <a:rPr lang="en-US" b="0" i="0" dirty="0">
                              <a:latin typeface="Candara Regular"/>
                            </a:rPr>
                            <a:t>CORRECT</a:t>
                          </a:r>
                        </a:p>
                        <a:p>
                          <a:pPr algn="ctr"/>
                          <a:r>
                            <a:rPr lang="en-US" b="0" i="0" dirty="0">
                              <a:latin typeface="Candara Regular"/>
                            </a:rPr>
                            <a:t>DECISION</a:t>
                          </a:r>
                        </a:p>
                      </a:txBody>
                      <a:tcPr/>
                    </a:tc>
                    <a:tc>
                      <a:txBody>
                        <a:bodyPr/>
                        <a:lstStyle/>
                        <a:p>
                          <a:pPr algn="ctr"/>
                          <a:r>
                            <a:rPr lang="en-US" b="0" i="0" dirty="0">
                              <a:latin typeface="Candara Regular"/>
                            </a:rPr>
                            <a:t>TYPE II ERROR</a:t>
                          </a:r>
                          <a:r>
                            <a:rPr lang="en-US" b="0" i="0" baseline="0" dirty="0">
                              <a:latin typeface="Candara Regular"/>
                            </a:rPr>
                            <a:t> (</a:t>
                          </a:r>
                          <a14:m>
                            <m:oMath xmlns:m="http://schemas.openxmlformats.org/officeDocument/2006/math">
                              <m:r>
                                <a:rPr lang="en-US" b="0" i="0" baseline="0" smtClean="0">
                                  <a:latin typeface="Cambria Math" panose="02040503050406030204" pitchFamily="18" charset="0"/>
                                  <a:ea typeface="Cambria Math" panose="02040503050406030204" pitchFamily="18" charset="0"/>
                                </a:rPr>
                                <m:t>𝛽</m:t>
                              </m:r>
                              <m:r>
                                <a:rPr lang="en-GB" b="0" i="0"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3209781954"/>
                      </a:ext>
                    </a:extLst>
                  </a:tr>
                </a:tbl>
              </a:graphicData>
            </a:graphic>
          </p:graphicFrame>
        </mc:Choice>
        <mc:Fallback xmlns="">
          <p:graphicFrame>
            <p:nvGraphicFramePr>
              <p:cNvPr id="7" name="Content Placeholder 3">
                <a:extLst>
                  <a:ext uri="{FF2B5EF4-FFF2-40B4-BE49-F238E27FC236}">
                    <a16:creationId xmlns:a16="http://schemas.microsoft.com/office/drawing/2014/main" id="{7693918A-81A8-A84C-8F10-606FB4BFA063}"/>
                  </a:ext>
                </a:extLst>
              </p:cNvPr>
              <p:cNvGraphicFramePr>
                <a:graphicFrameLocks/>
              </p:cNvGraphicFramePr>
              <p:nvPr>
                <p:extLst/>
              </p:nvPr>
            </p:nvGraphicFramePr>
            <p:xfrm>
              <a:off x="2108389" y="1904592"/>
              <a:ext cx="5680257" cy="2651760"/>
            </p:xfrm>
            <a:graphic>
              <a:graphicData uri="http://schemas.openxmlformats.org/drawingml/2006/table">
                <a:tbl>
                  <a:tblPr firstRow="1" bandRow="1">
                    <a:tableStyleId>{69012ECD-51FC-41F1-AA8D-1B2483CD663E}</a:tableStyleId>
                  </a:tblPr>
                  <a:tblGrid>
                    <a:gridCol w="1893419">
                      <a:extLst>
                        <a:ext uri="{9D8B030D-6E8A-4147-A177-3AD203B41FA5}">
                          <a16:colId xmlns:a16="http://schemas.microsoft.com/office/drawing/2014/main" val="523232999"/>
                        </a:ext>
                      </a:extLst>
                    </a:gridCol>
                    <a:gridCol w="1893419">
                      <a:extLst>
                        <a:ext uri="{9D8B030D-6E8A-4147-A177-3AD203B41FA5}">
                          <a16:colId xmlns:a16="http://schemas.microsoft.com/office/drawing/2014/main" val="4207656648"/>
                        </a:ext>
                      </a:extLst>
                    </a:gridCol>
                    <a:gridCol w="1893419">
                      <a:extLst>
                        <a:ext uri="{9D8B030D-6E8A-4147-A177-3AD203B41FA5}">
                          <a16:colId xmlns:a16="http://schemas.microsoft.com/office/drawing/2014/main" val="2730781127"/>
                        </a:ext>
                      </a:extLst>
                    </a:gridCol>
                  </a:tblGrid>
                  <a:tr h="457200">
                    <a:tc>
                      <a:txBody>
                        <a:bodyPr/>
                        <a:lstStyle/>
                        <a:p>
                          <a:pPr algn="ctr"/>
                          <a:endParaRPr lang="en-US" sz="2400" b="0" i="0" dirty="0">
                            <a:solidFill>
                              <a:schemeClr val="tx1"/>
                            </a:solidFill>
                            <a:latin typeface="Candara Regular"/>
                          </a:endParaRPr>
                        </a:p>
                      </a:txBody>
                      <a:tcPr>
                        <a:solidFill>
                          <a:schemeClr val="accent1">
                            <a:lumMod val="40000"/>
                            <a:lumOff val="60000"/>
                          </a:schemeClr>
                        </a:solidFill>
                      </a:tcPr>
                    </a:tc>
                    <a:tc gridSpan="2">
                      <a:txBody>
                        <a:bodyPr/>
                        <a:lstStyle/>
                        <a:p>
                          <a:pPr algn="ctr"/>
                          <a:r>
                            <a:rPr lang="en-US" sz="1600" b="0" i="0" dirty="0">
                              <a:solidFill>
                                <a:schemeClr val="tx1"/>
                              </a:solidFill>
                              <a:latin typeface="Candara Regular"/>
                            </a:rPr>
                            <a:t>Truth about the population/reality</a:t>
                          </a:r>
                        </a:p>
                      </a:txBody>
                      <a:tcPr>
                        <a:solidFill>
                          <a:schemeClr val="accent1">
                            <a:lumMod val="40000"/>
                            <a:lumOff val="60000"/>
                          </a:schemeClr>
                        </a:solidFill>
                      </a:tcPr>
                    </a:tc>
                    <a:tc hMerge="1">
                      <a:txBody>
                        <a:bodyPr/>
                        <a:lstStyle/>
                        <a:p>
                          <a:pPr algn="ctr"/>
                          <a:endParaRPr 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98146190"/>
                      </a:ext>
                    </a:extLst>
                  </a:tr>
                  <a:tr h="640080">
                    <a:tc>
                      <a:txBody>
                        <a:bodyPr/>
                        <a:lstStyle/>
                        <a:p>
                          <a:pPr algn="ctr"/>
                          <a:r>
                            <a:rPr lang="en-US" sz="1800" b="0" i="0" dirty="0">
                              <a:latin typeface="Candara Regular"/>
                            </a:rPr>
                            <a:t>TEST</a:t>
                          </a:r>
                        </a:p>
                        <a:p>
                          <a:pPr algn="ctr"/>
                          <a:r>
                            <a:rPr lang="en-US" sz="1800" b="0" i="0" dirty="0">
                              <a:latin typeface="Candara Regular"/>
                            </a:rPr>
                            <a:t>DECISION</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o </a:t>
                          </a:r>
                          <a:r>
                            <a:rPr lang="en-US" sz="1800" baseline="0" dirty="0"/>
                            <a:t>  TRUE</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a</a:t>
                          </a:r>
                          <a:r>
                            <a:rPr lang="en-US" sz="1800" baseline="0" dirty="0"/>
                            <a:t>  TRUE</a:t>
                          </a: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800535571"/>
                      </a:ext>
                    </a:extLst>
                  </a:tr>
                  <a:tr h="914400">
                    <a:tc>
                      <a:txBody>
                        <a:bodyPr/>
                        <a:lstStyle/>
                        <a:p>
                          <a:pPr algn="ctr"/>
                          <a:r>
                            <a:rPr lang="en-US" b="0" i="0" dirty="0">
                              <a:latin typeface="Candara Regular"/>
                            </a:rPr>
                            <a:t>Reject</a:t>
                          </a:r>
                          <a:r>
                            <a:rPr lang="en-US" b="0" i="0" baseline="0" dirty="0">
                              <a:latin typeface="Candara Regular"/>
                            </a:rPr>
                            <a:t> the Null Hypothesis</a:t>
                          </a:r>
                          <a:endParaRPr lang="en-US" dirty="0"/>
                        </a:p>
                      </a:txBody>
                      <a:tcPr/>
                    </a:tc>
                    <a:tc>
                      <a:txBody>
                        <a:bodyPr/>
                        <a:lstStyle/>
                        <a:p>
                          <a:endParaRPr lang="en-US"/>
                        </a:p>
                      </a:txBody>
                      <a:tcPr>
                        <a:blipFill>
                          <a:blip r:embed="rId3"/>
                          <a:stretch>
                            <a:fillRect l="-100000" t="-122222" r="-98667" b="-81944"/>
                          </a:stretch>
                        </a:blipFill>
                      </a:tcPr>
                    </a:tc>
                    <a:tc>
                      <a:txBody>
                        <a:bodyPr/>
                        <a:lstStyle/>
                        <a:p>
                          <a:endParaRPr lang="en-US"/>
                        </a:p>
                      </a:txBody>
                      <a:tcPr>
                        <a:blipFill>
                          <a:blip r:embed="rId3"/>
                          <a:stretch>
                            <a:fillRect l="-201342" t="-122222" r="671" b="-81944"/>
                          </a:stretch>
                        </a:blipFill>
                      </a:tcPr>
                    </a:tc>
                    <a:extLst>
                      <a:ext uri="{0D108BD9-81ED-4DB2-BD59-A6C34878D82A}">
                        <a16:rowId xmlns:a16="http://schemas.microsoft.com/office/drawing/2014/main" val="312053862"/>
                      </a:ext>
                    </a:extLst>
                  </a:tr>
                  <a:tr h="640080">
                    <a:tc>
                      <a:txBody>
                        <a:bodyPr/>
                        <a:lstStyle/>
                        <a:p>
                          <a:pPr algn="ctr"/>
                          <a:r>
                            <a:rPr lang="en-US" b="0" i="0" dirty="0">
                              <a:latin typeface="Candara Regular"/>
                            </a:rPr>
                            <a:t>Fail to Reject</a:t>
                          </a:r>
                          <a:r>
                            <a:rPr lang="en-US" b="0" i="0" baseline="0" dirty="0">
                              <a:latin typeface="Candara Regular"/>
                            </a:rPr>
                            <a:t> the Null Hypothesis </a:t>
                          </a:r>
                          <a:endParaRPr lang="en-US" dirty="0"/>
                        </a:p>
                      </a:txBody>
                      <a:tcPr/>
                    </a:tc>
                    <a:tc>
                      <a:txBody>
                        <a:bodyPr/>
                        <a:lstStyle/>
                        <a:p>
                          <a:pPr algn="ctr"/>
                          <a:r>
                            <a:rPr lang="en-US" b="0" i="0" dirty="0">
                              <a:latin typeface="Candara Regular"/>
                            </a:rPr>
                            <a:t>CORRECT</a:t>
                          </a:r>
                        </a:p>
                        <a:p>
                          <a:pPr algn="ctr"/>
                          <a:r>
                            <a:rPr lang="en-US" b="0" i="0" dirty="0">
                              <a:latin typeface="Candara Regular"/>
                            </a:rPr>
                            <a:t>DECISION</a:t>
                          </a:r>
                        </a:p>
                      </a:txBody>
                      <a:tcPr/>
                    </a:tc>
                    <a:tc>
                      <a:txBody>
                        <a:bodyPr/>
                        <a:lstStyle/>
                        <a:p>
                          <a:endParaRPr lang="en-US"/>
                        </a:p>
                      </a:txBody>
                      <a:tcPr>
                        <a:blipFill>
                          <a:blip r:embed="rId3"/>
                          <a:stretch>
                            <a:fillRect l="-201342" t="-313725" r="671" b="-15686"/>
                          </a:stretch>
                        </a:blipFill>
                      </a:tcPr>
                    </a:tc>
                    <a:extLst>
                      <a:ext uri="{0D108BD9-81ED-4DB2-BD59-A6C34878D82A}">
                        <a16:rowId xmlns:a16="http://schemas.microsoft.com/office/drawing/2014/main" val="3209781954"/>
                      </a:ext>
                    </a:extLst>
                  </a:tr>
                </a:tbl>
              </a:graphicData>
            </a:graphic>
          </p:graphicFrame>
        </mc:Fallback>
      </mc:AlternateContent>
      <p:pic>
        <p:nvPicPr>
          <p:cNvPr id="8" name="Picture 7">
            <a:extLst>
              <a:ext uri="{FF2B5EF4-FFF2-40B4-BE49-F238E27FC236}">
                <a16:creationId xmlns:a16="http://schemas.microsoft.com/office/drawing/2014/main" id="{1681E711-7127-514A-955A-7C97D0A245D0}"/>
              </a:ext>
            </a:extLst>
          </p:cNvPr>
          <p:cNvPicPr>
            <a:picLocks noChangeAspect="1"/>
          </p:cNvPicPr>
          <p:nvPr/>
        </p:nvPicPr>
        <p:blipFill>
          <a:blip r:embed="rId4"/>
          <a:stretch>
            <a:fillRect/>
          </a:stretch>
        </p:blipFill>
        <p:spPr>
          <a:xfrm>
            <a:off x="8320646" y="1909826"/>
            <a:ext cx="3528000" cy="2340693"/>
          </a:xfrm>
          <a:prstGeom prst="rect">
            <a:avLst/>
          </a:prstGeom>
        </p:spPr>
      </p:pic>
      <p:sp>
        <p:nvSpPr>
          <p:cNvPr id="9" name="Rectangle 8">
            <a:extLst>
              <a:ext uri="{FF2B5EF4-FFF2-40B4-BE49-F238E27FC236}">
                <a16:creationId xmlns:a16="http://schemas.microsoft.com/office/drawing/2014/main" id="{74EF564D-662B-3C47-8EAE-CB1782FBF7AA}"/>
              </a:ext>
            </a:extLst>
          </p:cNvPr>
          <p:cNvSpPr/>
          <p:nvPr/>
        </p:nvSpPr>
        <p:spPr>
          <a:xfrm>
            <a:off x="9114023" y="3724369"/>
            <a:ext cx="950259" cy="43030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90499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2430</Words>
  <Application>Microsoft Macintosh PowerPoint</Application>
  <PresentationFormat>Widescreen</PresentationFormat>
  <Paragraphs>426</Paragraphs>
  <Slides>51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Cambria Math</vt:lpstr>
      <vt:lpstr>Candara</vt:lpstr>
      <vt:lpstr>Candara Regular</vt:lpstr>
      <vt:lpstr>inherit</vt:lpstr>
      <vt:lpstr>Times New Roman</vt:lpstr>
      <vt:lpstr>Wingdings</vt:lpstr>
      <vt:lpstr>Office Theme</vt:lpstr>
      <vt:lpstr>Sample Size </vt:lpstr>
      <vt:lpstr>Random Sample </vt:lpstr>
      <vt:lpstr>Random Sample </vt:lpstr>
      <vt:lpstr>Sample Size Calculation</vt:lpstr>
      <vt:lpstr>Components of sample size calculations</vt:lpstr>
      <vt:lpstr>Components of sample size calculations</vt:lpstr>
      <vt:lpstr>Type I &amp; Type II Errors</vt:lpstr>
      <vt:lpstr>Type I Errors</vt:lpstr>
      <vt:lpstr>Type II Errors</vt:lpstr>
      <vt:lpstr>Type I &amp; Type II Errors</vt:lpstr>
      <vt:lpstr>Type I &amp; Type II Errors</vt:lpstr>
      <vt:lpstr>Question </vt:lpstr>
      <vt:lpstr>Question </vt:lpstr>
      <vt:lpstr>Question </vt:lpstr>
      <vt:lpstr>Question </vt:lpstr>
      <vt:lpstr>How p-value affects sample size? </vt:lpstr>
      <vt:lpstr>Components of sample size calculations</vt:lpstr>
      <vt:lpstr>Power </vt:lpstr>
      <vt:lpstr>Power </vt:lpstr>
      <vt:lpstr>Power </vt:lpstr>
      <vt:lpstr>How power affects sample size?</vt:lpstr>
      <vt:lpstr>Components of sample size calculations</vt:lpstr>
      <vt:lpstr>Smallest Effect of Interest</vt:lpstr>
      <vt:lpstr>Smallest Effect of Interest</vt:lpstr>
      <vt:lpstr>How effect of interest affects sample size?</vt:lpstr>
      <vt:lpstr>Components of sample size calculations</vt:lpstr>
      <vt:lpstr>Variability </vt:lpstr>
      <vt:lpstr>How variance affects sample size?</vt:lpstr>
      <vt:lpstr>Components of sample size calculations</vt:lpstr>
      <vt:lpstr>Effect Size </vt:lpstr>
      <vt:lpstr>Effect Size </vt:lpstr>
      <vt:lpstr>Effect Size </vt:lpstr>
      <vt:lpstr>Cohen’s d Effect Size</vt:lpstr>
      <vt:lpstr>Sample Size Estimation </vt:lpstr>
      <vt:lpstr>Components of sample size calculations</vt:lpstr>
      <vt:lpstr>Sample Size for Continuous Data</vt:lpstr>
      <vt:lpstr>Example </vt:lpstr>
      <vt:lpstr>Example </vt:lpstr>
      <vt:lpstr>Example </vt:lpstr>
      <vt:lpstr>Example </vt:lpstr>
      <vt:lpstr>Solving in R</vt:lpstr>
      <vt:lpstr>Sample Size for Categorical Data </vt:lpstr>
      <vt:lpstr>Example </vt:lpstr>
      <vt:lpstr>Example</vt:lpstr>
      <vt:lpstr>Example</vt:lpstr>
      <vt:lpstr>Example </vt:lpstr>
      <vt:lpstr>Solving in R</vt:lpstr>
      <vt:lpstr> Other Outcome Types</vt:lpstr>
      <vt:lpstr>Summary</vt:lpstr>
      <vt:lpstr>Definitions </vt:lpstr>
      <vt:lpstr>Take Away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Luluah Albarrak</dc:creator>
  <cp:lastModifiedBy>Luluah Albarrak</cp:lastModifiedBy>
  <cp:revision>41</cp:revision>
  <dcterms:created xsi:type="dcterms:W3CDTF">2018-12-03T12:56:19Z</dcterms:created>
  <dcterms:modified xsi:type="dcterms:W3CDTF">2018-12-09T14:20:09Z</dcterms:modified>
</cp:coreProperties>
</file>