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1701" r:id="rId2"/>
    <p:sldId id="2868" r:id="rId3"/>
    <p:sldId id="2813" r:id="rId4"/>
    <p:sldId id="2814" r:id="rId5"/>
    <p:sldId id="2810" r:id="rId6"/>
    <p:sldId id="2811" r:id="rId7"/>
    <p:sldId id="2812" r:id="rId8"/>
    <p:sldId id="2815" r:id="rId9"/>
    <p:sldId id="2817" r:id="rId10"/>
    <p:sldId id="2816" r:id="rId11"/>
    <p:sldId id="2818" r:id="rId12"/>
    <p:sldId id="2819" r:id="rId13"/>
    <p:sldId id="2821" r:id="rId14"/>
    <p:sldId id="2822" r:id="rId15"/>
    <p:sldId id="2241" r:id="rId16"/>
    <p:sldId id="2823" r:id="rId17"/>
    <p:sldId id="2824" r:id="rId18"/>
    <p:sldId id="2826" r:id="rId19"/>
    <p:sldId id="2827" r:id="rId20"/>
    <p:sldId id="2873" r:id="rId21"/>
    <p:sldId id="2874" r:id="rId22"/>
    <p:sldId id="2875" r:id="rId23"/>
    <p:sldId id="2829" r:id="rId24"/>
    <p:sldId id="2828" r:id="rId25"/>
    <p:sldId id="2830" r:id="rId26"/>
    <p:sldId id="2825" r:id="rId27"/>
    <p:sldId id="2837" r:id="rId28"/>
    <p:sldId id="2872" r:id="rId29"/>
    <p:sldId id="2869" r:id="rId30"/>
    <p:sldId id="2838" r:id="rId31"/>
    <p:sldId id="2845" r:id="rId32"/>
    <p:sldId id="2846" r:id="rId33"/>
    <p:sldId id="2840" r:id="rId34"/>
    <p:sldId id="2839" r:id="rId35"/>
    <p:sldId id="2841" r:id="rId36"/>
    <p:sldId id="2842" r:id="rId37"/>
    <p:sldId id="2843" r:id="rId38"/>
    <p:sldId id="2847" r:id="rId39"/>
    <p:sldId id="2848" r:id="rId40"/>
    <p:sldId id="2870" r:id="rId41"/>
    <p:sldId id="2849" r:id="rId42"/>
    <p:sldId id="2850" r:id="rId43"/>
    <p:sldId id="2851" r:id="rId44"/>
    <p:sldId id="2852" r:id="rId45"/>
    <p:sldId id="2808" r:id="rId46"/>
    <p:sldId id="2856" r:id="rId47"/>
    <p:sldId id="2855" r:id="rId48"/>
    <p:sldId id="2853" r:id="rId49"/>
    <p:sldId id="2857" r:id="rId50"/>
    <p:sldId id="2860" r:id="rId51"/>
    <p:sldId id="2871" r:id="rId52"/>
    <p:sldId id="2859" r:id="rId53"/>
    <p:sldId id="2809" r:id="rId54"/>
    <p:sldId id="2864" r:id="rId55"/>
    <p:sldId id="2863" r:id="rId56"/>
    <p:sldId id="2866" r:id="rId57"/>
    <p:sldId id="2876" r:id="rId58"/>
    <p:sldId id="2806" r:id="rId59"/>
    <p:sldId id="2349" r:id="rId60"/>
    <p:sldId id="2867" r:id="rId61"/>
    <p:sldId id="2211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03191"/>
    <a:srgbClr val="C06293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4"/>
    <p:restoredTop sz="95416" autoAdjust="0"/>
  </p:normalViewPr>
  <p:slideViewPr>
    <p:cSldViewPr>
      <p:cViewPr varScale="1">
        <p:scale>
          <a:sx n="102" d="100"/>
          <a:sy n="102" d="100"/>
        </p:scale>
        <p:origin x="1072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are </a:t>
            </a:r>
            <a:r>
              <a:rPr lang="en-US" dirty="0" err="1"/>
              <a:t>gonna</a:t>
            </a:r>
            <a:r>
              <a:rPr lang="en-US" dirty="0"/>
              <a:t> plot the smallest value in our sample of size nine </a:t>
            </a:r>
          </a:p>
          <a:p>
            <a:r>
              <a:rPr lang="en-US" dirty="0"/>
              <a:t>Against what we would expect to get as the smaller value in a sample of the same size from the standard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 &lt;- c(3.89, 4.75, 6.33, 4.75, 7.21, 5.78, 5.80, 5.20, 7.90)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qqnorm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(y)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qqline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(y)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 &lt;- c(</a:t>
            </a:r>
            <a:r>
              <a:rPr lang="en-US" sz="1200" dirty="0"/>
              <a:t>3.89, 4.75, 4.75, 5.20, 5.78, 5.80, 6.33, 7.21, 7.90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expected &lt;- c(</a:t>
            </a:r>
            <a:r>
              <a:rPr lang="en-US" sz="1200" dirty="0"/>
              <a:t>-1.28, -0.84, -0.52, -0.25, 0, 0.25, 0.52, 0.84, 1.28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&lt;-c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ysorted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&lt;- sort(y)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= sort(X)</a:t>
            </a:r>
          </a:p>
          <a:p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Normality tests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2600" dirty="0">
                <a:latin typeface="Helvetica Neue Light" charset="0"/>
                <a:cs typeface="ＭＳ Ｐゴシック" charset="0"/>
                <a:sym typeface="Helvetica Neue Light" charset="0"/>
              </a:rPr>
              <a:t>and Homogeneity tests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B45C8-9CE8-0943-9F38-727C766D20BF}"/>
              </a:ext>
            </a:extLst>
          </p:cNvPr>
          <p:cNvSpPr/>
          <p:nvPr/>
        </p:nvSpPr>
        <p:spPr>
          <a:xfrm>
            <a:off x="6202169" y="641592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latin typeface="Helvetica" pitchFamily="2" charset="0"/>
              </a:rPr>
              <a:t>(Thanks S. Massa, Oxford)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6773D-96F9-644B-90F9-E3F143FB8A0F}"/>
              </a:ext>
            </a:extLst>
          </p:cNvPr>
          <p:cNvSpPr/>
          <p:nvPr/>
        </p:nvSpPr>
        <p:spPr>
          <a:xfrm>
            <a:off x="457200" y="41148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3. search for nine values on the normal distribution = split it in 10 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1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6773D-96F9-644B-90F9-E3F143FB8A0F}"/>
              </a:ext>
            </a:extLst>
          </p:cNvPr>
          <p:cNvSpPr/>
          <p:nvPr/>
        </p:nvSpPr>
        <p:spPr>
          <a:xfrm>
            <a:off x="457200" y="4114800"/>
            <a:ext cx="8305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3. search for nine values on the normal distribution = split it 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in 10 areas</a:t>
            </a: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9B970D-A852-534C-8A2E-A21AB6755A95}"/>
              </a:ext>
            </a:extLst>
          </p:cNvPr>
          <p:cNvCxnSpPr>
            <a:cxnSpLocks/>
          </p:cNvCxnSpPr>
          <p:nvPr/>
        </p:nvCxnSpPr>
        <p:spPr bwMode="auto">
          <a:xfrm>
            <a:off x="4724400" y="690265"/>
            <a:ext cx="0" cy="2891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7A53F3-3615-A44B-8025-8C08B863D011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1B41D-8F2F-3F4B-987F-D015CDA6E7C7}"/>
              </a:ext>
            </a:extLst>
          </p:cNvPr>
          <p:cNvCxnSpPr>
            <a:cxnSpLocks/>
          </p:cNvCxnSpPr>
          <p:nvPr/>
        </p:nvCxnSpPr>
        <p:spPr bwMode="auto">
          <a:xfrm>
            <a:off x="44958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7BE4F6-29B1-5A40-8E12-2FCCFB7FEEE2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FD09B0-B425-2B44-BC92-9FFFFD5ACF86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87145-709C-2444-966E-5876EA525263}"/>
              </a:ext>
            </a:extLst>
          </p:cNvPr>
          <p:cNvCxnSpPr>
            <a:cxnSpLocks/>
          </p:cNvCxnSpPr>
          <p:nvPr/>
        </p:nvCxnSpPr>
        <p:spPr bwMode="auto">
          <a:xfrm>
            <a:off x="36576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FA6D22-D774-CE4C-8792-CEB7A6C7F16B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EBCC1-0B12-8249-83A0-DA3C87298B31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048000"/>
            <a:ext cx="0" cy="533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93AC2-D223-604D-9711-874D8097DCC3}"/>
              </a:ext>
            </a:extLst>
          </p:cNvPr>
          <p:cNvCxnSpPr>
            <a:cxnSpLocks/>
          </p:cNvCxnSpPr>
          <p:nvPr/>
        </p:nvCxnSpPr>
        <p:spPr bwMode="auto">
          <a:xfrm>
            <a:off x="6324600" y="2895600"/>
            <a:ext cx="0" cy="685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F1504-84B4-4649-824B-FA68ABB3C18B}"/>
              </a:ext>
            </a:extLst>
          </p:cNvPr>
          <p:cNvSpPr/>
          <p:nvPr/>
        </p:nvSpPr>
        <p:spPr>
          <a:xfrm>
            <a:off x="990600" y="17920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each area under the curve is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C8E2CB-B314-D444-865B-0C1326DA5278}"/>
              </a:ext>
            </a:extLst>
          </p:cNvPr>
          <p:cNvSpPr/>
          <p:nvPr/>
        </p:nvSpPr>
        <p:spPr>
          <a:xfrm>
            <a:off x="2705522" y="3212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DBE33-CAB7-E14E-9A76-D3C28BAC36A3}"/>
              </a:ext>
            </a:extLst>
          </p:cNvPr>
          <p:cNvSpPr/>
          <p:nvPr/>
        </p:nvSpPr>
        <p:spPr>
          <a:xfrm>
            <a:off x="3154195" y="302740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84462-7017-284C-8C61-8E5913D6E258}"/>
              </a:ext>
            </a:extLst>
          </p:cNvPr>
          <p:cNvSpPr/>
          <p:nvPr/>
        </p:nvSpPr>
        <p:spPr>
          <a:xfrm>
            <a:off x="3683541" y="26819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AEEF6-8EEE-4F47-922C-5D95587962B6}"/>
              </a:ext>
            </a:extLst>
          </p:cNvPr>
          <p:cNvSpPr/>
          <p:nvPr/>
        </p:nvSpPr>
        <p:spPr>
          <a:xfrm>
            <a:off x="4106694" y="23843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1A1B6-6EA1-BC46-9D7D-F25A96E73184}"/>
              </a:ext>
            </a:extLst>
          </p:cNvPr>
          <p:cNvSpPr/>
          <p:nvPr/>
        </p:nvSpPr>
        <p:spPr>
          <a:xfrm>
            <a:off x="4447491" y="20881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00608-F479-B849-8AA6-15351A7D8BE2}"/>
              </a:ext>
            </a:extLst>
          </p:cNvPr>
          <p:cNvSpPr/>
          <p:nvPr/>
        </p:nvSpPr>
        <p:spPr>
          <a:xfrm>
            <a:off x="4689967" y="20731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A82F1-DF61-4D45-91B1-2B9E548A702C}"/>
              </a:ext>
            </a:extLst>
          </p:cNvPr>
          <p:cNvSpPr/>
          <p:nvPr/>
        </p:nvSpPr>
        <p:spPr>
          <a:xfrm>
            <a:off x="4987047" y="2333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962C3B-F2AC-DE4B-986A-861756C48483}"/>
              </a:ext>
            </a:extLst>
          </p:cNvPr>
          <p:cNvSpPr/>
          <p:nvPr/>
        </p:nvSpPr>
        <p:spPr>
          <a:xfrm>
            <a:off x="5390323" y="26580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3B12E-D7C2-5F44-813B-794FA066E117}"/>
              </a:ext>
            </a:extLst>
          </p:cNvPr>
          <p:cNvSpPr/>
          <p:nvPr/>
        </p:nvSpPr>
        <p:spPr>
          <a:xfrm>
            <a:off x="5909975" y="3048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2697F-AD88-6B48-8A39-F224CF810AA9}"/>
              </a:ext>
            </a:extLst>
          </p:cNvPr>
          <p:cNvSpPr/>
          <p:nvPr/>
        </p:nvSpPr>
        <p:spPr>
          <a:xfrm>
            <a:off x="6337602" y="31930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1FBB0A-3B68-BC42-B3ED-EA9A56F02398}"/>
              </a:ext>
            </a:extLst>
          </p:cNvPr>
          <p:cNvSpPr/>
          <p:nvPr/>
        </p:nvSpPr>
        <p:spPr>
          <a:xfrm>
            <a:off x="457199" y="5177135"/>
            <a:ext cx="5814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4. find the values that makes that happen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6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9B970D-A852-534C-8A2E-A21AB6755A95}"/>
              </a:ext>
            </a:extLst>
          </p:cNvPr>
          <p:cNvCxnSpPr>
            <a:cxnSpLocks/>
          </p:cNvCxnSpPr>
          <p:nvPr/>
        </p:nvCxnSpPr>
        <p:spPr bwMode="auto">
          <a:xfrm>
            <a:off x="4724400" y="690265"/>
            <a:ext cx="0" cy="2891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7A53F3-3615-A44B-8025-8C08B863D011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1B41D-8F2F-3F4B-987F-D015CDA6E7C7}"/>
              </a:ext>
            </a:extLst>
          </p:cNvPr>
          <p:cNvCxnSpPr>
            <a:cxnSpLocks/>
          </p:cNvCxnSpPr>
          <p:nvPr/>
        </p:nvCxnSpPr>
        <p:spPr bwMode="auto">
          <a:xfrm>
            <a:off x="44958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7BE4F6-29B1-5A40-8E12-2FCCFB7FEEE2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FD09B0-B425-2B44-BC92-9FFFFD5ACF86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87145-709C-2444-966E-5876EA525263}"/>
              </a:ext>
            </a:extLst>
          </p:cNvPr>
          <p:cNvCxnSpPr>
            <a:cxnSpLocks/>
          </p:cNvCxnSpPr>
          <p:nvPr/>
        </p:nvCxnSpPr>
        <p:spPr bwMode="auto">
          <a:xfrm>
            <a:off x="36576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FA6D22-D774-CE4C-8792-CEB7A6C7F16B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EBCC1-0B12-8249-83A0-DA3C87298B31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048000"/>
            <a:ext cx="0" cy="533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93AC2-D223-604D-9711-874D8097DCC3}"/>
              </a:ext>
            </a:extLst>
          </p:cNvPr>
          <p:cNvCxnSpPr>
            <a:cxnSpLocks/>
          </p:cNvCxnSpPr>
          <p:nvPr/>
        </p:nvCxnSpPr>
        <p:spPr bwMode="auto">
          <a:xfrm>
            <a:off x="6324600" y="2895600"/>
            <a:ext cx="0" cy="685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F1504-84B4-4649-824B-FA68ABB3C18B}"/>
              </a:ext>
            </a:extLst>
          </p:cNvPr>
          <p:cNvSpPr/>
          <p:nvPr/>
        </p:nvSpPr>
        <p:spPr>
          <a:xfrm>
            <a:off x="990600" y="17920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each area under the curve is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C8E2CB-B314-D444-865B-0C1326DA5278}"/>
              </a:ext>
            </a:extLst>
          </p:cNvPr>
          <p:cNvSpPr/>
          <p:nvPr/>
        </p:nvSpPr>
        <p:spPr>
          <a:xfrm>
            <a:off x="2705522" y="3212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DBE33-CAB7-E14E-9A76-D3C28BAC36A3}"/>
              </a:ext>
            </a:extLst>
          </p:cNvPr>
          <p:cNvSpPr/>
          <p:nvPr/>
        </p:nvSpPr>
        <p:spPr>
          <a:xfrm>
            <a:off x="3154195" y="302740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84462-7017-284C-8C61-8E5913D6E258}"/>
              </a:ext>
            </a:extLst>
          </p:cNvPr>
          <p:cNvSpPr/>
          <p:nvPr/>
        </p:nvSpPr>
        <p:spPr>
          <a:xfrm>
            <a:off x="3683541" y="26819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AEEF6-8EEE-4F47-922C-5D95587962B6}"/>
              </a:ext>
            </a:extLst>
          </p:cNvPr>
          <p:cNvSpPr/>
          <p:nvPr/>
        </p:nvSpPr>
        <p:spPr>
          <a:xfrm>
            <a:off x="4106694" y="23843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1A1B6-6EA1-BC46-9D7D-F25A96E73184}"/>
              </a:ext>
            </a:extLst>
          </p:cNvPr>
          <p:cNvSpPr/>
          <p:nvPr/>
        </p:nvSpPr>
        <p:spPr>
          <a:xfrm>
            <a:off x="4447491" y="20881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00608-F479-B849-8AA6-15351A7D8BE2}"/>
              </a:ext>
            </a:extLst>
          </p:cNvPr>
          <p:cNvSpPr/>
          <p:nvPr/>
        </p:nvSpPr>
        <p:spPr>
          <a:xfrm>
            <a:off x="4689967" y="20731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A82F1-DF61-4D45-91B1-2B9E548A702C}"/>
              </a:ext>
            </a:extLst>
          </p:cNvPr>
          <p:cNvSpPr/>
          <p:nvPr/>
        </p:nvSpPr>
        <p:spPr>
          <a:xfrm>
            <a:off x="4987047" y="2333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962C3B-F2AC-DE4B-986A-861756C48483}"/>
              </a:ext>
            </a:extLst>
          </p:cNvPr>
          <p:cNvSpPr/>
          <p:nvPr/>
        </p:nvSpPr>
        <p:spPr>
          <a:xfrm>
            <a:off x="5390323" y="26580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3B12E-D7C2-5F44-813B-794FA066E117}"/>
              </a:ext>
            </a:extLst>
          </p:cNvPr>
          <p:cNvSpPr/>
          <p:nvPr/>
        </p:nvSpPr>
        <p:spPr>
          <a:xfrm>
            <a:off x="5909975" y="3048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2697F-AD88-6B48-8A39-F224CF810AA9}"/>
              </a:ext>
            </a:extLst>
          </p:cNvPr>
          <p:cNvSpPr/>
          <p:nvPr/>
        </p:nvSpPr>
        <p:spPr>
          <a:xfrm>
            <a:off x="6337602" y="31930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1A57-E656-B748-9D4D-2267D4B11B93}"/>
              </a:ext>
            </a:extLst>
          </p:cNvPr>
          <p:cNvSpPr/>
          <p:nvPr/>
        </p:nvSpPr>
        <p:spPr>
          <a:xfrm>
            <a:off x="533400" y="45335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-1.28	-0.84	-0.52	 -0.25	    0	0.25	0.52	0.84	 1.28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C4E107-0107-524B-A346-B34648BF46BA}"/>
              </a:ext>
            </a:extLst>
          </p:cNvPr>
          <p:cNvCxnSpPr/>
          <p:nvPr/>
        </p:nvCxnSpPr>
        <p:spPr bwMode="auto">
          <a:xfrm flipH="1">
            <a:off x="1066800" y="3581400"/>
            <a:ext cx="1981200" cy="952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47AF9C-66B7-F14E-AB43-6B13F845D1E8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7400" y="3637432"/>
            <a:ext cx="1577009" cy="931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C2AB9A-42DD-B74D-B521-C44D83CBC953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1975" y="3610928"/>
            <a:ext cx="1244720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343707-3C65-A84E-B78A-3C85812F11A4}"/>
              </a:ext>
            </a:extLst>
          </p:cNvPr>
          <p:cNvCxnSpPr>
            <a:cxnSpLocks/>
          </p:cNvCxnSpPr>
          <p:nvPr/>
        </p:nvCxnSpPr>
        <p:spPr bwMode="auto">
          <a:xfrm flipH="1">
            <a:off x="3839994" y="3590616"/>
            <a:ext cx="598991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222D2F-EA16-ED49-A2A7-E25BEEC7F1BC}"/>
              </a:ext>
            </a:extLst>
          </p:cNvPr>
          <p:cNvCxnSpPr>
            <a:cxnSpLocks/>
          </p:cNvCxnSpPr>
          <p:nvPr/>
        </p:nvCxnSpPr>
        <p:spPr bwMode="auto">
          <a:xfrm>
            <a:off x="4716295" y="3610928"/>
            <a:ext cx="0" cy="102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2570D7-BE79-A84D-A1E9-C9E440F66024}"/>
              </a:ext>
            </a:extLst>
          </p:cNvPr>
          <p:cNvCxnSpPr>
            <a:cxnSpLocks/>
          </p:cNvCxnSpPr>
          <p:nvPr/>
        </p:nvCxnSpPr>
        <p:spPr bwMode="auto">
          <a:xfrm>
            <a:off x="4953001" y="3590616"/>
            <a:ext cx="472107" cy="10500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35754B-E7BE-894E-B1AA-2C1685040354}"/>
              </a:ext>
            </a:extLst>
          </p:cNvPr>
          <p:cNvCxnSpPr>
            <a:cxnSpLocks/>
          </p:cNvCxnSpPr>
          <p:nvPr/>
        </p:nvCxnSpPr>
        <p:spPr bwMode="auto">
          <a:xfrm>
            <a:off x="5325896" y="3610928"/>
            <a:ext cx="998704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D11CDF-79BF-4441-86C7-2A1239A5E718}"/>
              </a:ext>
            </a:extLst>
          </p:cNvPr>
          <p:cNvCxnSpPr>
            <a:cxnSpLocks/>
          </p:cNvCxnSpPr>
          <p:nvPr/>
        </p:nvCxnSpPr>
        <p:spPr bwMode="auto">
          <a:xfrm>
            <a:off x="5798003" y="3610928"/>
            <a:ext cx="1451852" cy="102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B79378-90BA-424D-B8CB-8F49362E5F3E}"/>
              </a:ext>
            </a:extLst>
          </p:cNvPr>
          <p:cNvCxnSpPr>
            <a:cxnSpLocks/>
          </p:cNvCxnSpPr>
          <p:nvPr/>
        </p:nvCxnSpPr>
        <p:spPr bwMode="auto">
          <a:xfrm>
            <a:off x="6324600" y="3665694"/>
            <a:ext cx="1964990" cy="903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875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1A57-E656-B748-9D4D-2267D4B11B93}"/>
              </a:ext>
            </a:extLst>
          </p:cNvPr>
          <p:cNvSpPr/>
          <p:nvPr/>
        </p:nvSpPr>
        <p:spPr>
          <a:xfrm>
            <a:off x="533400" y="45335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-1.28	-0.84	-0.52	 -0.25	    0	0.25	0.52	0.84	 1.28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11E46E-0FCA-234D-9EBC-EF7397E24440}"/>
              </a:ext>
            </a:extLst>
          </p:cNvPr>
          <p:cNvSpPr/>
          <p:nvPr/>
        </p:nvSpPr>
        <p:spPr>
          <a:xfrm>
            <a:off x="533400" y="4108320"/>
            <a:ext cx="4754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what we would expect to get</a:t>
            </a:r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B1DC9D-335F-014D-8E6B-EB824FEA375A}"/>
              </a:ext>
            </a:extLst>
          </p:cNvPr>
          <p:cNvSpPr/>
          <p:nvPr/>
        </p:nvSpPr>
        <p:spPr>
          <a:xfrm>
            <a:off x="566530" y="1524000"/>
            <a:ext cx="7663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5. plot smallest value in our sample of size nine against what we expect to get as the smaller value in a sample of the same size from the standard normal distribution … we do that for all pairs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4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C89EE-C65A-EE40-BBB3-43A048D4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61950"/>
            <a:ext cx="6350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data &lt;- c(3.89, 4.75, 4.75, 5.20, 5.78, 5.80, 6.33, 7.21, 7.90)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 generate expected from normal distribution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u=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seq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(0.1,0.9,by=0.1)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expected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(u)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print(expected)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[1] -1.2815516 -0.8416212 -0.5244005 -0.2533471  0.0000000  0.2533471  0.5244005</a:t>
            </a: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[8]  0.8416212  1.281551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plot(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expected,data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#or simpler: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(data)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(data)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04800" y="304800"/>
            <a:ext cx="8153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Q-Q plots are great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graphical tools for large sample </a:t>
            </a:r>
            <a:r>
              <a:rPr lang="en-US" b="0" dirty="0">
                <a:latin typeface="Arial" charset="0"/>
                <a:cs typeface="Arial" charset="0"/>
              </a:rPr>
              <a:t>but not </a:t>
            </a:r>
            <a:r>
              <a:rPr lang="en-US" dirty="0">
                <a:solidFill>
                  <a:srgbClr val="FFC000"/>
                </a:solidFill>
                <a:latin typeface="Arial" charset="0"/>
                <a:cs typeface="Arial" charset="0"/>
              </a:rPr>
              <a:t>very useful for small sample size</a:t>
            </a:r>
            <a:r>
              <a:rPr lang="en-US" b="0" dirty="0">
                <a:latin typeface="Arial" charset="0"/>
                <a:cs typeface="Arial" charset="0"/>
              </a:rPr>
              <a:t>, e.g. this is the histogram of the last example: data do not ‘look’ normal, but they are not statistically different than normal.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D82C1-FC53-5A49-A785-1EA4D2B9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57400"/>
            <a:ext cx="4343400" cy="4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DFB930-2001-5F4B-95EB-F4C8A42F4FD4}"/>
              </a:ext>
            </a:extLst>
          </p:cNvPr>
          <p:cNvSpPr txBox="1">
            <a:spLocks/>
          </p:cNvSpPr>
          <p:nvPr/>
        </p:nvSpPr>
        <p:spPr bwMode="auto">
          <a:xfrm>
            <a:off x="457200" y="1421296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 tests </a:t>
            </a:r>
            <a:r>
              <a:rPr lang="en-US" b="0" dirty="0">
                <a:latin typeface="Arial" charset="0"/>
                <a:cs typeface="Arial" charset="0"/>
              </a:rPr>
              <a:t>for normality are more precise since actual probabilities are calculated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&gt;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not sensitive to problems in the tails</a:t>
            </a:r>
          </a:p>
          <a:p>
            <a:br>
              <a:rPr lang="en-US" b="0" dirty="0"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&lt;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doesn't work well if several values are same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4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Kolmogorov-Smirnov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2541012" y="3595439"/>
            <a:ext cx="3554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expected</a:t>
            </a:r>
            <a:endParaRPr lang="en-US" sz="24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6951003">
            <a:off x="2810681" y="2831096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A2214-4C85-7049-9A34-AB0AA630D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8" b="-13841"/>
          <a:stretch/>
        </p:blipFill>
        <p:spPr>
          <a:xfrm>
            <a:off x="990600" y="2088179"/>
            <a:ext cx="4217412" cy="9253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5399900" y="274280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observed</a:t>
            </a:r>
            <a:endParaRPr lang="en-US" sz="24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13921073">
            <a:off x="4523351" y="2643688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952459" y="2933589"/>
            <a:ext cx="7509195" cy="2460460"/>
            <a:chOff x="952459" y="2933589"/>
            <a:chExt cx="7509195" cy="246046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908883" y="2977165"/>
              <a:ext cx="2075416" cy="1988263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2841502" y="4932384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55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25903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101737 w 9379131"/>
              <a:gd name="connsiteY5" fmla="*/ 1985555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5799908" y="6688184"/>
                </a:lnTo>
                <a:cubicBezTo>
                  <a:pt x="5799908" y="5747658"/>
                  <a:pt x="5982789" y="3971109"/>
                  <a:pt x="5982789" y="3030583"/>
                </a:cubicBezTo>
                <a:lnTo>
                  <a:pt x="4049485" y="2952206"/>
                </a:lnTo>
                <a:lnTo>
                  <a:pt x="4101737" y="1985555"/>
                </a:lnTo>
                <a:cubicBezTo>
                  <a:pt x="4868091" y="2168435"/>
                  <a:pt x="6992983" y="1959430"/>
                  <a:pt x="6322423" y="2978333"/>
                </a:cubicBezTo>
                <a:cubicBezTo>
                  <a:pt x="6000206" y="3988526"/>
                  <a:pt x="6148251" y="5468984"/>
                  <a:pt x="6061165" y="6714309"/>
                </a:cubicBez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1033B9B-C14C-7B4D-8F1F-AA996325721C}"/>
              </a:ext>
            </a:extLst>
          </p:cNvPr>
          <p:cNvSpPr/>
          <p:nvPr/>
        </p:nvSpPr>
        <p:spPr bwMode="auto">
          <a:xfrm>
            <a:off x="3723735" y="2035369"/>
            <a:ext cx="2409701" cy="702118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6" grpId="0" animBg="1"/>
      <p:bldP spid="8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38835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intuitively, we search for the maximum absolute distance between our data cumulative distribution function and the normal cumulative distribution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EF88D-31F7-5E49-BF52-B69AEFF5829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686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/>
              <a:t>so far we looked at </a:t>
            </a:r>
            <a:r>
              <a:rPr lang="en-GB" dirty="0">
                <a:solidFill>
                  <a:srgbClr val="99CC00"/>
                </a:solidFill>
              </a:rPr>
              <a:t>probability density function: </a:t>
            </a:r>
            <a:r>
              <a:rPr lang="en-GB" b="0" dirty="0"/>
              <a:t>represents probability that the variate has the value x</a:t>
            </a:r>
          </a:p>
          <a:p>
            <a:endParaRPr lang="en-GB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another way to look at this is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cumulative distribution function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:</a:t>
            </a:r>
            <a:r>
              <a:rPr lang="en-US" b="0" dirty="0">
                <a:latin typeface="Arial" charset="0"/>
                <a:cs typeface="Arial" charset="0"/>
              </a:rPr>
              <a:t> represents </a:t>
            </a:r>
            <a:r>
              <a:rPr lang="en-GB" b="0" dirty="0"/>
              <a:t>probability that the variable takes a value less than or equal to x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B5E2A-DA9D-024D-9EE8-9802A1F9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3276600"/>
            <a:ext cx="4066278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876-98C9-8748-8078-3DC5E634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77" y="3276600"/>
            <a:ext cx="40662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359225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order the data: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9F9712-76B7-0A4F-89CB-B07F124DF6CD}"/>
              </a:ext>
            </a:extLst>
          </p:cNvPr>
          <p:cNvGrpSpPr/>
          <p:nvPr/>
        </p:nvGrpSpPr>
        <p:grpSpPr>
          <a:xfrm>
            <a:off x="381000" y="3200400"/>
            <a:ext cx="8153400" cy="1255068"/>
            <a:chOff x="457200" y="4343400"/>
            <a:chExt cx="8153400" cy="1255068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42B584B-B69D-F848-B244-6555D2BEFD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200" y="43434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2. compute the empirical distribution function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C70A7-BF06-ED40-B34F-BB2FFA4FF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6" y="4724400"/>
              <a:ext cx="8062127" cy="874068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BB52C-474E-EB42-9137-C2152D8B7D9E}"/>
              </a:ext>
            </a:extLst>
          </p:cNvPr>
          <p:cNvSpPr/>
          <p:nvPr/>
        </p:nvSpPr>
        <p:spPr>
          <a:xfrm>
            <a:off x="1348781" y="953631"/>
            <a:ext cx="67284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-3.68 -2.28 -1.97 -1.94 -1.69 -1.68 -1.60 -1.53 -1.52 -1.48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-1.41 -1.38 -1.28 -1.25 -1.23 -1.16 -1.11 -1.02 -1.00 -0.88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-0.85 -0.79 -0.75 -0.68 -0.47 -0.40 -0.37 -0.35 -0.35 -0.33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-0.32 -0.26 -0.26 -0.25 -0.24 -0.23 -0.23 -0.19 -0.19 -0.17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-0.17 -0.17 -0.13 -0.13 -0.12 -0.09 -0.08 -0.06 -0.06 -0.04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-0.04 -0.04 -0.03 -0.01  0.01  0.02  0.07  0.09  0.13  0.14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0.15  0.16  0.19  0.20  0.21  0.22  0.25  0.28  0.29  0.30 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0.32  0.41  0.47  0.50  0.52  0.56  0.58  0.60  0.62  0.63 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0.65  0.67  0.71  0.74  0.76  0.78  0.80  0.80  0.85  0.89 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1.06  1.15  1.29  1.30  1.32  1.92 2.18   2.29  2.40  3.08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E2BB6-F102-494F-BDB7-7A88BEA29FE2}"/>
              </a:ext>
            </a:extLst>
          </p:cNvPr>
          <p:cNvGrpSpPr/>
          <p:nvPr/>
        </p:nvGrpSpPr>
        <p:grpSpPr>
          <a:xfrm>
            <a:off x="1085849" y="4455468"/>
            <a:ext cx="6457951" cy="2246769"/>
            <a:chOff x="1085849" y="4455468"/>
            <a:chExt cx="6457951" cy="2246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FF433-8E12-174A-8322-40BD52619682}"/>
                </a:ext>
              </a:extLst>
            </p:cNvPr>
            <p:cNvSpPr/>
            <p:nvPr/>
          </p:nvSpPr>
          <p:spPr>
            <a:xfrm>
              <a:off x="1752600" y="4455468"/>
              <a:ext cx="57912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000000"/>
                  </a:solidFill>
                  <a:latin typeface="Menlo" panose="020B0609030804020204" pitchFamily="49" charset="0"/>
                </a:rPr>
                <a:t>0.01 0.02 0.03 0.04 0.05 0.06 0.07 0.08 0.09 0.10 0.11 0.12 0.13 0.14 0.15 0.16 0.17 0.18 0.19 0.20 0.21 0.22 0.23 0.24 0.25 0.26 0.27 0.28 0.29 0.30 0.31 0.32 0.33 0.34 0.35 0.36 0.37 0.38 0.39 0.40 0.41 0.42 0.43 0.44 0.45 0.46 0.47 0.48 0.49 0.50 0.51 0.52 0.53 0.54 0.55 0.56 0.57 0.58 0.59 0.60 0.61 0.62 0.63 0.64 0.65 0.66 0.67 0.68 0.69 0.70 0.71 0.72 0.73 0.74 0.75 0.76 0.77 0.78 0.79 0.80 0.81 0.82 0.83 0.84 0.85 0.86 0.87 0.88 0.89 0.90 0.91 0.92 0.93 0.94 0.95 0.96 0.97 0.98 0.99 1.00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E1E9E2-2AC3-CC42-B7F9-676042538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77"/>
            <a:stretch/>
          </p:blipFill>
          <p:spPr>
            <a:xfrm>
              <a:off x="1085849" y="5034215"/>
              <a:ext cx="525864" cy="8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3. for each observation xi from the data, compute: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(in this case, the expected distribution function is standard normal so use the normal table)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83E9B-3D6F-5040-992A-8EEF7958C029}"/>
              </a:ext>
            </a:extLst>
          </p:cNvPr>
          <p:cNvSpPr/>
          <p:nvPr/>
        </p:nvSpPr>
        <p:spPr>
          <a:xfrm>
            <a:off x="1828800" y="3429000"/>
            <a:ext cx="579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0.01 0.02 0.03 0.04 0.05 0.06 0.07 0.08 0.09 0.10 0.11 0.12 0.13 0.14 0.15 0.16 0.17 0.18 0.19 0.20 0.21 0.22 0.23 0.24 0.25 0.26 0.27 0.28 0.29 0.30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0.31 0.32 0.33 0.34 0.35 0.36 0.37 0.38 0.39 0.40 0.41 0.42 0.43 0.44 0.45 0.46 0.47 0.48 0.49 0.50 0.51 0.52 0.53 0.54 0.55 0.56 0.57 0.58 0.59 0.60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0.61 0.62 0.63 0.64 0.65 0.66 0.67 0.68 0.69 0.70 0.71 0.72 0.73 0.74 0.75 0.76 0.77 0.78 0.79 0.80 0.81 0.82 0.83 0.84 0.85 0.86 0.87 0.88 0.89 0.90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0.91 0.92 0.93 0.94 0.95 0.96 0.97 0.98 0.99 1.00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0B6FF-B624-5E43-A708-652B209B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49064"/>
            <a:ext cx="2743200" cy="461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5FFA6-D10B-764A-8F13-1FDEA84A4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8" r="80556"/>
          <a:stretch/>
        </p:blipFill>
        <p:spPr>
          <a:xfrm>
            <a:off x="1219200" y="4343400"/>
            <a:ext cx="533400" cy="4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FE3C-F3A0-9E4C-85D6-A6E0AA291D7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now we have two tables Fobs and </a:t>
            </a:r>
            <a:r>
              <a:rPr lang="en-US" b="0" dirty="0" err="1">
                <a:latin typeface="Arial" charset="0"/>
                <a:cs typeface="Arial" charset="0"/>
              </a:rPr>
              <a:t>Fexp</a:t>
            </a:r>
            <a:r>
              <a:rPr lang="en-US" b="0" dirty="0">
                <a:latin typeface="Arial" charset="0"/>
                <a:cs typeface="Arial" charset="0"/>
              </a:rPr>
              <a:t> …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4. lets compute the absolute difference between the two and find the highest value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957E20-895C-884F-B08D-F0AA81A8ABE5}"/>
              </a:ext>
            </a:extLst>
          </p:cNvPr>
          <p:cNvSpPr/>
          <p:nvPr/>
        </p:nvSpPr>
        <p:spPr bwMode="auto">
          <a:xfrm rot="12320084">
            <a:off x="5573005" y="4064017"/>
            <a:ext cx="459248" cy="21819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B01A8-68B2-EB4F-8C71-FC3AEAE61099}"/>
              </a:ext>
            </a:extLst>
          </p:cNvPr>
          <p:cNvSpPr/>
          <p:nvPr/>
        </p:nvSpPr>
        <p:spPr>
          <a:xfrm>
            <a:off x="1647624" y="5724559"/>
            <a:ext cx="5620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this is the D searched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D8873-9C62-C444-886D-57AC9A87AE0E}"/>
              </a:ext>
            </a:extLst>
          </p:cNvPr>
          <p:cNvSpPr/>
          <p:nvPr/>
        </p:nvSpPr>
        <p:spPr>
          <a:xfrm>
            <a:off x="1219200" y="2671166"/>
            <a:ext cx="670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0.01  0.02  0.01  0.01  0.02  0.02  0.02  0.03  0.04  0.04 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0.04  0.05  0.04  0.04  0.05  0.06  0.07  0.07  0.08  0.08 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0.09  0.06 -0.04 -0.05 -0.05 -0.04 -0.03 -0.04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-0.03 -0.04 -0.03 -0.02 -0.01  0.00  0.01  0.01  0.02  0.03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0.04  0.05  0.03  0.04  0.05  0.06  0.06  0.06  0.07  0.08 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0.09  0.10  0.11  0.12  0.11  0.12  0.12  0.13  0.13  0.11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0.12  0.12  0.13  0.14  0.15  0.16  0.17  0.18  0.19  0.19 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0.18  0.12  0.11  0.10  0.11  0.10  0.08  0.09  0.08  0.09 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0.09  0.09  0.10  0.10  0.10  0.11  0.11  0.12  0.13  0.11 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0.06  0.06  0.04  0.05  0.06 -0.02 -0.03 -0.02 -0.01  0.00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5A63BE-4232-704D-BFB8-D9CF2C2306E5}"/>
              </a:ext>
            </a:extLst>
          </p:cNvPr>
          <p:cNvSpPr/>
          <p:nvPr/>
        </p:nvSpPr>
        <p:spPr bwMode="auto">
          <a:xfrm>
            <a:off x="6361553" y="3886200"/>
            <a:ext cx="801247" cy="457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9DAF6-1EA3-6D45-80B6-7C264F3F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24" y="5084835"/>
            <a:ext cx="3517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have calculated the maximum absolute distance between expected and observed distribution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6DF120-6AD8-B748-8004-841D9D4938C8}"/>
              </a:ext>
            </a:extLst>
          </p:cNvPr>
          <p:cNvSpPr/>
          <p:nvPr/>
        </p:nvSpPr>
        <p:spPr bwMode="auto">
          <a:xfrm>
            <a:off x="5791200" y="2035368"/>
            <a:ext cx="342236" cy="1165031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2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70953-893E-5545-92D7-AFA3DAE11794}"/>
              </a:ext>
            </a:extLst>
          </p:cNvPr>
          <p:cNvSpPr/>
          <p:nvPr/>
        </p:nvSpPr>
        <p:spPr>
          <a:xfrm>
            <a:off x="533400" y="381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dirty="0">
                <a:solidFill>
                  <a:srgbClr val="000000"/>
                </a:solidFill>
              </a:rPr>
              <a:t>5. at 95% level the critical value is approximately given by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r>
              <a:rPr lang="en-US" sz="2400" b="0" dirty="0">
                <a:solidFill>
                  <a:srgbClr val="000000"/>
                </a:solidFill>
              </a:rPr>
              <a:t>we have a sample size of n = 100 so </a:t>
            </a:r>
            <a:r>
              <a:rPr lang="en-US" sz="2400" b="0" dirty="0" err="1">
                <a:solidFill>
                  <a:srgbClr val="000000"/>
                </a:solidFill>
              </a:rPr>
              <a:t>Dcrit</a:t>
            </a:r>
            <a:r>
              <a:rPr lang="en-US" sz="2400" b="0" dirty="0">
                <a:solidFill>
                  <a:srgbClr val="000000"/>
                </a:solidFill>
              </a:rPr>
              <a:t> = 0.136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and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endParaRPr lang="en-US" sz="2400" b="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6DF16-909C-F64A-A546-6ADF1F46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90" y="1368425"/>
            <a:ext cx="3838419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86934-4353-014B-B2A0-66F2019D9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" r="4647" b="1316"/>
          <a:stretch/>
        </p:blipFill>
        <p:spPr>
          <a:xfrm>
            <a:off x="4876800" y="14068"/>
            <a:ext cx="4267200" cy="6890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28974-7C47-F540-8AA3-A0040924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3838419" cy="153035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42D09-F18A-AB46-AD72-3ABAC50E9763}"/>
              </a:ext>
            </a:extLst>
          </p:cNvPr>
          <p:cNvSpPr/>
          <p:nvPr/>
        </p:nvSpPr>
        <p:spPr bwMode="auto">
          <a:xfrm>
            <a:off x="6324600" y="6324600"/>
            <a:ext cx="609601" cy="6858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EDEC9C-0DF7-7946-ADE1-94DB6BDD9F7B}"/>
              </a:ext>
            </a:extLst>
          </p:cNvPr>
          <p:cNvSpPr txBox="1">
            <a:spLocks/>
          </p:cNvSpPr>
          <p:nvPr/>
        </p:nvSpPr>
        <p:spPr bwMode="auto">
          <a:xfrm>
            <a:off x="1172" y="3678197"/>
            <a:ext cx="9144000" cy="1803765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there is a plethora of </a:t>
            </a:r>
            <a:r>
              <a:rPr lang="en-US" sz="3600" dirty="0">
                <a:solidFill>
                  <a:srgbClr val="99CC00"/>
                </a:solidFill>
              </a:rPr>
              <a:t>tables / sampling distributions </a:t>
            </a:r>
            <a:r>
              <a:rPr lang="en-US" sz="3600" b="0" dirty="0">
                <a:solidFill>
                  <a:srgbClr val="FFFFFF"/>
                </a:solidFill>
              </a:rPr>
              <a:t>that are established and are the basis of all statistic tests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94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r>
              <a:rPr lang="en-US" sz="2400" b="0" dirty="0">
                <a:solidFill>
                  <a:srgbClr val="000000"/>
                </a:solidFill>
              </a:rPr>
              <a:t> so null hypothesis rejected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dirty="0">
                <a:solidFill>
                  <a:srgbClr val="99CC00"/>
                </a:solidFill>
              </a:rPr>
              <a:t>H0: the samples come from a normal distribution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b="0" dirty="0"/>
              <a:t>conclusion: the data do not come from a normal distribution</a:t>
            </a:r>
          </a:p>
          <a:p>
            <a:endParaRPr lang="en-US" sz="2400" b="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99CC00"/>
              </a:solidFill>
            </a:endParaRPr>
          </a:p>
          <a:p>
            <a:r>
              <a:rPr lang="en-US" sz="2400" b="0" dirty="0"/>
              <a:t>note</a:t>
            </a:r>
            <a:r>
              <a:rPr lang="en-US" sz="2400" b="0" dirty="0">
                <a:solidFill>
                  <a:srgbClr val="99CC00"/>
                </a:solidFill>
              </a:rPr>
              <a:t> </a:t>
            </a:r>
            <a:r>
              <a:rPr lang="en-US" sz="2400" b="0" dirty="0"/>
              <a:t>KS is different than other tests we saw where we looked for a value below a critical level to reject the null, here it is the opposite (the larger the results the less likely is H0 so we reject it)</a:t>
            </a:r>
            <a:endParaRPr lang="en-US" sz="2400" dirty="0"/>
          </a:p>
          <a:p>
            <a:r>
              <a:rPr lang="en-US" sz="2400" b="0" dirty="0">
                <a:solidFill>
                  <a:srgbClr val="99CC00"/>
                </a:solidFill>
              </a:rPr>
              <a:t>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4CBDE-6414-664E-B0E6-A0253D3BF9C3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charset="0"/>
                <a:cs typeface="Arial" charset="0"/>
              </a:rPr>
              <a:t>today::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test if data is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normally distributed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use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alternatives to non-parametric tests </a:t>
            </a:r>
            <a:r>
              <a:rPr lang="en-US" b="0" dirty="0">
                <a:latin typeface="Arial" charset="0"/>
                <a:cs typeface="Arial" charset="0"/>
              </a:rPr>
              <a:t>if data not normally distributed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other verifications (assumptions</a:t>
            </a:r>
            <a:r>
              <a:rPr lang="en-US" b="0" dirty="0">
                <a:latin typeface="Arial" charset="0"/>
                <a:cs typeface="Arial" charset="0"/>
              </a:rPr>
              <a:t>) we need to do on data prior to doing certain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2046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what if </a:t>
            </a:r>
            <a:r>
              <a:rPr lang="en-US" sz="2400" b="0" dirty="0" err="1"/>
              <a:t>Dn</a:t>
            </a:r>
            <a:r>
              <a:rPr lang="en-US" sz="2400" b="0" dirty="0"/>
              <a:t> &lt; </a:t>
            </a:r>
            <a:r>
              <a:rPr lang="en-US" sz="2400" b="0" dirty="0" err="1"/>
              <a:t>Dcrit</a:t>
            </a:r>
            <a:r>
              <a:rPr lang="en-US" sz="2400" b="0" dirty="0"/>
              <a:t>?  </a:t>
            </a:r>
          </a:p>
          <a:p>
            <a:endParaRPr lang="en-US" sz="2400" b="0" dirty="0"/>
          </a:p>
          <a:p>
            <a:r>
              <a:rPr lang="en-US" sz="2400" b="0" dirty="0"/>
              <a:t>here is a tricky bit … remember lecture on hypothesis testing, we cannot prove that two things are equal so we are going to </a:t>
            </a:r>
            <a:r>
              <a:rPr lang="en-US" sz="2400" dirty="0">
                <a:solidFill>
                  <a:srgbClr val="99CC00"/>
                </a:solidFill>
              </a:rPr>
              <a:t>assume</a:t>
            </a:r>
            <a:r>
              <a:rPr lang="en-US" sz="2400" b="0" dirty="0"/>
              <a:t> that the normality is met</a:t>
            </a:r>
          </a:p>
          <a:p>
            <a:endParaRPr lang="en-US" sz="2400" b="0" dirty="0"/>
          </a:p>
          <a:p>
            <a:r>
              <a:rPr lang="en-US" sz="2400" b="0" dirty="0"/>
              <a:t>which is why we call this </a:t>
            </a:r>
            <a:r>
              <a:rPr lang="en-US" sz="2400" dirty="0">
                <a:solidFill>
                  <a:srgbClr val="99CC00"/>
                </a:solidFill>
              </a:rPr>
              <a:t>assumption of normality</a:t>
            </a: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6127-0A46-5041-9734-3812A79C4B9A}"/>
              </a:ext>
            </a:extLst>
          </p:cNvPr>
          <p:cNvSpPr/>
          <p:nvPr/>
        </p:nvSpPr>
        <p:spPr>
          <a:xfrm>
            <a:off x="531223" y="57912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kolmogorov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smirnov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1857340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#sorting a table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 &lt;-c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&lt;- sort(y)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(X) #cumulative distribution function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= sort(X) # trick to get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#or easier</a:t>
            </a:r>
          </a:p>
          <a:p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Two-sample Kolmogorov-Smirnov test</a:t>
            </a:r>
          </a:p>
          <a:p>
            <a:br>
              <a:rPr lang="en-GB" sz="26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data:  X and y</a:t>
            </a: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D = 0.19, p-value = 0.05410262</a:t>
            </a: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alternative hypothesis: two-sided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#note that if you run the code you will have different D (because of the random 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 generation) but likely that your 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pvalue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 will always be above 0.05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1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Kolmogorov-Smirnov works well with </a:t>
            </a:r>
            <a:r>
              <a:rPr lang="en-US" sz="2400" dirty="0">
                <a:solidFill>
                  <a:srgbClr val="99CC00"/>
                </a:solidFill>
              </a:rPr>
              <a:t>sample size &gt; 50 </a:t>
            </a:r>
            <a:r>
              <a:rPr lang="en-US" sz="2400" b="0" dirty="0">
                <a:solidFill>
                  <a:srgbClr val="000000"/>
                </a:solidFill>
              </a:rPr>
              <a:t>but when the sample is smaller Shapiro-Wilks works best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2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Shapiro-Wilks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4150488" y="164802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x(i) is the </a:t>
            </a:r>
            <a:r>
              <a:rPr lang="en-US" sz="2400" dirty="0" err="1">
                <a:solidFill>
                  <a:srgbClr val="99CC00"/>
                </a:solidFill>
              </a:rPr>
              <a:t>ith</a:t>
            </a:r>
            <a:r>
              <a:rPr lang="en-US" sz="2400" dirty="0">
                <a:solidFill>
                  <a:srgbClr val="99CC00"/>
                </a:solidFill>
              </a:rPr>
              <a:t> order statistic 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693774">
            <a:off x="3272258" y="1935641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391107" y="3352800"/>
            <a:ext cx="5620152" cy="3349188"/>
            <a:chOff x="546961" y="2560353"/>
            <a:chExt cx="5620152" cy="334918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519349" y="2849695"/>
              <a:ext cx="2641550" cy="2062866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546961" y="5447876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5E67FE-1E3F-584F-B116-45291643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9"/>
          <a:stretch/>
        </p:blipFill>
        <p:spPr>
          <a:xfrm>
            <a:off x="742447" y="2058135"/>
            <a:ext cx="3219953" cy="12507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44A557-E084-B24E-B440-7F8C51827A43}"/>
              </a:ext>
            </a:extLst>
          </p:cNvPr>
          <p:cNvGrpSpPr/>
          <p:nvPr/>
        </p:nvGrpSpPr>
        <p:grpSpPr>
          <a:xfrm>
            <a:off x="2362362" y="2722141"/>
            <a:ext cx="6286500" cy="3072145"/>
            <a:chOff x="2362362" y="2722141"/>
            <a:chExt cx="6286500" cy="30721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E1AD1A-B56C-C441-9096-99E5526B7545}"/>
                </a:ext>
              </a:extLst>
            </p:cNvPr>
            <p:cNvSpPr/>
            <p:nvPr/>
          </p:nvSpPr>
          <p:spPr>
            <a:xfrm>
              <a:off x="3522791" y="4316958"/>
              <a:ext cx="507988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99CC00"/>
                  </a:solidFill>
                </a:rPr>
                <a:t>m1, ..., </a:t>
              </a:r>
              <a:r>
                <a:rPr lang="en-US" dirty="0" err="1">
                  <a:solidFill>
                    <a:srgbClr val="99CC00"/>
                  </a:solidFill>
                </a:rPr>
                <a:t>mn</a:t>
              </a:r>
              <a:r>
                <a:rPr lang="en-US" dirty="0">
                  <a:solidFill>
                    <a:srgbClr val="99CC00"/>
                  </a:solidFill>
                </a:rPr>
                <a:t> </a:t>
              </a:r>
              <a:r>
                <a:rPr lang="en-US" b="0" dirty="0"/>
                <a:t>are the expected values of the order</a:t>
              </a:r>
            </a:p>
            <a:p>
              <a:r>
                <a:rPr lang="en-US" b="0" dirty="0"/>
                <a:t>statistics of independent and identically</a:t>
              </a:r>
            </a:p>
            <a:p>
              <a:r>
                <a:rPr lang="en-US" b="0" dirty="0"/>
                <a:t>distributed random variables sampled from the</a:t>
              </a:r>
            </a:p>
            <a:p>
              <a:r>
                <a:rPr lang="en-US" b="0" dirty="0"/>
                <a:t>standard normal distribution, and </a:t>
              </a:r>
              <a:r>
                <a:rPr lang="en-US" dirty="0">
                  <a:solidFill>
                    <a:srgbClr val="99CC00"/>
                  </a:solidFill>
                </a:rPr>
                <a:t>V </a:t>
              </a:r>
              <a:r>
                <a:rPr lang="en-US" b="0" dirty="0"/>
                <a:t>is the</a:t>
              </a:r>
            </a:p>
            <a:p>
              <a:r>
                <a:rPr lang="en-US" b="0" dirty="0"/>
                <a:t>covariance matrix of those order statistics.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412B7A-67E5-A047-9548-503F506B8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2362" y="3452506"/>
              <a:ext cx="6286500" cy="685800"/>
            </a:xfrm>
            <a:prstGeom prst="rect">
              <a:avLst/>
            </a:prstGeom>
          </p:spPr>
        </p:pic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D86993A-AA1C-0C4E-AE27-0396ED37E0BA}"/>
                </a:ext>
              </a:extLst>
            </p:cNvPr>
            <p:cNvSpPr/>
            <p:nvPr/>
          </p:nvSpPr>
          <p:spPr bwMode="auto">
            <a:xfrm rot="1427686" flipH="1">
              <a:off x="2845735" y="2722141"/>
              <a:ext cx="663925" cy="756801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7437C-EB6F-A846-A08F-521069DDB1F9}"/>
              </a:ext>
            </a:extLst>
          </p:cNvPr>
          <p:cNvSpPr/>
          <p:nvPr/>
        </p:nvSpPr>
        <p:spPr>
          <a:xfrm>
            <a:off x="4321320" y="2733445"/>
            <a:ext cx="482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SS (sum of squared difference)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911BCCB-D8C9-3248-89F7-0BBF9BF1E223}"/>
              </a:ext>
            </a:extLst>
          </p:cNvPr>
          <p:cNvSpPr/>
          <p:nvPr/>
        </p:nvSpPr>
        <p:spPr bwMode="auto">
          <a:xfrm rot="693774" flipH="1" flipV="1">
            <a:off x="3912058" y="3020015"/>
            <a:ext cx="496913" cy="15635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a bit more beefy but let’s go steps by steps …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36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E4C30-7F9D-FB49-881D-EECD59F89718}"/>
              </a:ext>
            </a:extLst>
          </p:cNvPr>
          <p:cNvSpPr/>
          <p:nvPr/>
        </p:nvSpPr>
        <p:spPr>
          <a:xfrm>
            <a:off x="762000" y="7620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3.83	3.16	4.70	3.97	2.03	2.87	3.65	5.09 </a:t>
            </a:r>
            <a:endParaRPr lang="en-GB" sz="2400" dirty="0">
              <a:effectLst/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26F920-DD5E-B547-9CF6-C90493DD950D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3488F-4AB0-2D4D-B01D-FA47A338DDF4}"/>
              </a:ext>
            </a:extLst>
          </p:cNvPr>
          <p:cNvGrpSpPr/>
          <p:nvPr/>
        </p:nvGrpSpPr>
        <p:grpSpPr>
          <a:xfrm>
            <a:off x="381000" y="3159649"/>
            <a:ext cx="9601200" cy="1147465"/>
            <a:chOff x="381000" y="3159649"/>
            <a:chExt cx="9601200" cy="114746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E4853562-A317-D944-90A0-9D1B19A229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2C5FB3-B73F-D241-85C7-C41B40ECA54C}"/>
                </a:ext>
              </a:extLst>
            </p:cNvPr>
            <p:cNvSpPr/>
            <p:nvPr/>
          </p:nvSpPr>
          <p:spPr>
            <a:xfrm>
              <a:off x="762000" y="380553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FDE1DF-9FC1-3940-AEB9-8096D749CE67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divide them in two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F7C225-1C46-2046-943F-AB2B7F047CFE}"/>
              </a:ext>
            </a:extLst>
          </p:cNvPr>
          <p:cNvGrpSpPr/>
          <p:nvPr/>
        </p:nvGrpSpPr>
        <p:grpSpPr>
          <a:xfrm>
            <a:off x="390525" y="4096239"/>
            <a:ext cx="9220200" cy="1932011"/>
            <a:chOff x="390525" y="4096239"/>
            <a:chExt cx="9220200" cy="19320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2DEEE-6DD9-8C41-A38F-9C3E5D579C94}"/>
                </a:ext>
              </a:extLst>
            </p:cNvPr>
            <p:cNvSpPr/>
            <p:nvPr/>
          </p:nvSpPr>
          <p:spPr>
            <a:xfrm>
              <a:off x="390525" y="556658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79D9B5-3C41-1243-99A1-65F63EF840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86200" y="4096239"/>
              <a:ext cx="457200" cy="1701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81C304-9B86-EA42-B5B8-EDDAD9EEAF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43400" y="4129911"/>
              <a:ext cx="571500" cy="16675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790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B46D0-0658-1043-A7DF-1903732412CC}"/>
              </a:ext>
            </a:extLst>
          </p:cNvPr>
          <p:cNvSpPr/>
          <p:nvPr/>
        </p:nvSpPr>
        <p:spPr>
          <a:xfrm>
            <a:off x="381000" y="381000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2.03	2.87	3.16	3.65		3.83	3.97	4.70	</a:t>
            </a:r>
            <a:r>
              <a:rPr lang="en-GB" sz="2400" dirty="0">
                <a:latin typeface="Helvetica" pitchFamily="2" charset="0"/>
              </a:rPr>
              <a:t>5.09 </a:t>
            </a:r>
            <a:r>
              <a:rPr lang="en-GB" sz="2400" dirty="0"/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0E77A4-3C32-004A-916F-359E4A3ED44E}"/>
              </a:ext>
            </a:extLst>
          </p:cNvPr>
          <p:cNvGrpSpPr/>
          <p:nvPr/>
        </p:nvGrpSpPr>
        <p:grpSpPr>
          <a:xfrm>
            <a:off x="371061" y="765332"/>
            <a:ext cx="8153400" cy="3077961"/>
            <a:chOff x="371061" y="765332"/>
            <a:chExt cx="8153400" cy="3077961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A626F5B-8716-554E-99C4-BAA8EFAF3A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061" y="12954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3. compute di the differences between both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175665A-C39B-E14E-A3A7-1B6D6A73E2CB}"/>
                </a:ext>
              </a:extLst>
            </p:cNvPr>
            <p:cNvSpPr/>
            <p:nvPr/>
          </p:nvSpPr>
          <p:spPr bwMode="auto">
            <a:xfrm>
              <a:off x="3558209" y="874643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5A260DB-7A32-804F-B07A-E9F2F51AE68D}"/>
                </a:ext>
              </a:extLst>
            </p:cNvPr>
            <p:cNvSpPr/>
            <p:nvPr/>
          </p:nvSpPr>
          <p:spPr bwMode="auto">
            <a:xfrm>
              <a:off x="2514600" y="810336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EEB824-EE6B-1B46-8CE7-4A5B4FFBFFB7}"/>
                </a:ext>
              </a:extLst>
            </p:cNvPr>
            <p:cNvSpPr/>
            <p:nvPr/>
          </p:nvSpPr>
          <p:spPr bwMode="auto">
            <a:xfrm>
              <a:off x="1676400" y="765332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B4F42D9-5A4A-C24F-B2A4-72B2CF1896CC}"/>
                </a:ext>
              </a:extLst>
            </p:cNvPr>
            <p:cNvSpPr/>
            <p:nvPr/>
          </p:nvSpPr>
          <p:spPr bwMode="auto">
            <a:xfrm>
              <a:off x="864704" y="769736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B314B8-52CB-7B41-8AA8-92F308C5DBC2}"/>
                </a:ext>
              </a:extLst>
            </p:cNvPr>
            <p:cNvSpPr/>
            <p:nvPr/>
          </p:nvSpPr>
          <p:spPr>
            <a:xfrm>
              <a:off x="3972339" y="1904301"/>
              <a:ext cx="11430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b="0" dirty="0"/>
                <a:t>3.06	</a:t>
              </a:r>
            </a:p>
            <a:p>
              <a:r>
                <a:rPr lang="en-GB" sz="2400" b="0" dirty="0">
                  <a:latin typeface="Helvetica" pitchFamily="2" charset="0"/>
                </a:rPr>
                <a:t>1.83</a:t>
              </a:r>
            </a:p>
            <a:p>
              <a:r>
                <a:rPr lang="en-GB" sz="2400" b="0" dirty="0">
                  <a:latin typeface="Helvetica" pitchFamily="2" charset="0"/>
                </a:rPr>
                <a:t>0.81</a:t>
              </a:r>
            </a:p>
            <a:p>
              <a:r>
                <a:rPr lang="en-GB" sz="2400" b="0" dirty="0">
                  <a:latin typeface="Helvetica" pitchFamily="2" charset="0"/>
                </a:rPr>
                <a:t>0.18</a:t>
              </a:r>
            </a:p>
            <a:p>
              <a:r>
                <a:rPr lang="en-GB" sz="2400" b="0" dirty="0">
                  <a:latin typeface="Helvetica" pitchFamily="2" charset="0"/>
                </a:rPr>
                <a:t> </a:t>
              </a:r>
              <a:r>
                <a:rPr lang="en-GB" sz="2400" b="0" dirty="0"/>
                <a:t> 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74849F-2F18-034B-805E-32E85E0E9717}"/>
              </a:ext>
            </a:extLst>
          </p:cNvPr>
          <p:cNvSpPr txBox="1">
            <a:spLocks/>
          </p:cNvSpPr>
          <p:nvPr/>
        </p:nvSpPr>
        <p:spPr bwMode="auto">
          <a:xfrm>
            <a:off x="394252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4. multiply each of these by </a:t>
            </a:r>
            <a:r>
              <a:rPr lang="en-US" b="0" dirty="0" err="1">
                <a:latin typeface="Arial" charset="0"/>
                <a:cs typeface="Arial" charset="0"/>
              </a:rPr>
              <a:t>ai</a:t>
            </a:r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4B456-5AAD-1947-8EA1-EFF4A4D6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" y="1137166"/>
            <a:ext cx="8140700" cy="165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1EF026-D4FD-D040-9DB9-FE25EC21CAB7}"/>
              </a:ext>
            </a:extLst>
          </p:cNvPr>
          <p:cNvSpPr/>
          <p:nvPr/>
        </p:nvSpPr>
        <p:spPr>
          <a:xfrm>
            <a:off x="8157265" y="26035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62DB4-427C-C94C-BDF0-55909C3FCE7A}"/>
              </a:ext>
            </a:extLst>
          </p:cNvPr>
          <p:cNvSpPr/>
          <p:nvPr/>
        </p:nvSpPr>
        <p:spPr>
          <a:xfrm>
            <a:off x="402246" y="4908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good new we have </a:t>
            </a:r>
            <a:r>
              <a:rPr lang="en-US" sz="2400" b="0" dirty="0" err="1">
                <a:solidFill>
                  <a:srgbClr val="000000"/>
                </a:solidFill>
              </a:rPr>
              <a:t>shapiro-wilk</a:t>
            </a:r>
            <a:r>
              <a:rPr lang="en-US" sz="2400" b="0" dirty="0">
                <a:solidFill>
                  <a:srgbClr val="000000"/>
                </a:solidFill>
              </a:rPr>
              <a:t> table</a:t>
            </a:r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7FD8F-D1D4-144E-8BD2-E7A86804205B}"/>
              </a:ext>
            </a:extLst>
          </p:cNvPr>
          <p:cNvSpPr/>
          <p:nvPr/>
        </p:nvSpPr>
        <p:spPr>
          <a:xfrm>
            <a:off x="21167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3.06	</a:t>
            </a:r>
          </a:p>
          <a:p>
            <a:r>
              <a:rPr lang="en-GB" sz="2400" b="0" dirty="0">
                <a:latin typeface="Helvetica" pitchFamily="2" charset="0"/>
              </a:rPr>
              <a:t>1.83</a:t>
            </a:r>
          </a:p>
          <a:p>
            <a:r>
              <a:rPr lang="en-GB" sz="2400" b="0" dirty="0">
                <a:latin typeface="Helvetica" pitchFamily="2" charset="0"/>
              </a:rPr>
              <a:t>0.81</a:t>
            </a:r>
          </a:p>
          <a:p>
            <a:r>
              <a:rPr lang="en-GB" sz="2400" b="0" dirty="0">
                <a:latin typeface="Helvetica" pitchFamily="2" charset="0"/>
              </a:rPr>
              <a:t>0.18</a:t>
            </a:r>
          </a:p>
          <a:p>
            <a:r>
              <a:rPr lang="en-GB" sz="2400" b="0" dirty="0">
                <a:latin typeface="Helvetica" pitchFamily="2" charset="0"/>
              </a:rPr>
              <a:t> </a:t>
            </a:r>
            <a:r>
              <a:rPr lang="en-GB" sz="2400" b="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276B3-3864-C340-AD7E-752E86376E96}"/>
              </a:ext>
            </a:extLst>
          </p:cNvPr>
          <p:cNvSpPr/>
          <p:nvPr/>
        </p:nvSpPr>
        <p:spPr>
          <a:xfrm>
            <a:off x="35645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0.6052</a:t>
            </a:r>
          </a:p>
          <a:p>
            <a:pPr fontAlgn="t"/>
            <a:r>
              <a:rPr lang="en-GB" sz="2400" b="0" dirty="0"/>
              <a:t>0.3164</a:t>
            </a:r>
          </a:p>
          <a:p>
            <a:pPr fontAlgn="t"/>
            <a:r>
              <a:rPr lang="en-GB" sz="2400" b="0" dirty="0"/>
              <a:t>0.1743</a:t>
            </a:r>
          </a:p>
          <a:p>
            <a:pPr fontAlgn="t"/>
            <a:r>
              <a:rPr lang="en-GB" sz="2400" b="0" dirty="0"/>
              <a:t>0.0561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F6047-41F8-BB4E-8E32-F09AB4516103}"/>
              </a:ext>
            </a:extLst>
          </p:cNvPr>
          <p:cNvSpPr/>
          <p:nvPr/>
        </p:nvSpPr>
        <p:spPr>
          <a:xfrm>
            <a:off x="3869346" y="31242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 err="1"/>
              <a:t>ai</a:t>
            </a:r>
            <a:endParaRPr lang="en-GB" sz="2400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F88B7F-792D-B441-887A-6991773510B2}"/>
              </a:ext>
            </a:extLst>
          </p:cNvPr>
          <p:cNvSpPr/>
          <p:nvPr/>
        </p:nvSpPr>
        <p:spPr>
          <a:xfrm>
            <a:off x="3107346" y="3750175"/>
            <a:ext cx="114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B81AC-40BE-D44F-A274-D9F2153A21E0}"/>
              </a:ext>
            </a:extLst>
          </p:cNvPr>
          <p:cNvSpPr/>
          <p:nvPr/>
        </p:nvSpPr>
        <p:spPr>
          <a:xfrm>
            <a:off x="5317146" y="3656682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1.851912</a:t>
            </a:r>
          </a:p>
          <a:p>
            <a:pPr fontAlgn="t"/>
            <a:r>
              <a:rPr lang="en-GB" sz="2400" b="0" dirty="0"/>
              <a:t>0.579012</a:t>
            </a:r>
          </a:p>
          <a:p>
            <a:pPr fontAlgn="t"/>
            <a:r>
              <a:rPr lang="en-GB" sz="2400" b="0" dirty="0"/>
              <a:t>0.141183</a:t>
            </a:r>
          </a:p>
          <a:p>
            <a:pPr fontAlgn="t"/>
            <a:r>
              <a:rPr lang="en-GB" sz="2400" b="0" dirty="0"/>
              <a:t>0.010098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67FC9-619C-024E-8704-97F7172C4752}"/>
              </a:ext>
            </a:extLst>
          </p:cNvPr>
          <p:cNvSpPr/>
          <p:nvPr/>
        </p:nvSpPr>
        <p:spPr>
          <a:xfrm>
            <a:off x="4760886" y="3645094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endParaRPr lang="en-GB" sz="2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2AF855-9799-6A43-8AE0-5E88F5E12354}"/>
              </a:ext>
            </a:extLst>
          </p:cNvPr>
          <p:cNvSpPr/>
          <p:nvPr/>
        </p:nvSpPr>
        <p:spPr>
          <a:xfrm>
            <a:off x="4760886" y="5633497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total: </a:t>
            </a:r>
            <a:r>
              <a:rPr lang="en-GB" sz="2400" dirty="0"/>
              <a:t>2.582205</a:t>
            </a:r>
            <a:endParaRPr lang="en-GB" sz="2400" dirty="0">
              <a:latin typeface="Arial" panose="020B0604020202020204" pitchFamily="34" charset="0"/>
            </a:endParaRPr>
          </a:p>
          <a:p>
            <a:pPr fontAlgn="t"/>
            <a:endParaRPr lang="en-GB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03D83B-3CCA-1049-8D20-81367DC53C2E}"/>
              </a:ext>
            </a:extLst>
          </p:cNvPr>
          <p:cNvCxnSpPr>
            <a:cxnSpLocks/>
          </p:cNvCxnSpPr>
          <p:nvPr/>
        </p:nvCxnSpPr>
        <p:spPr bwMode="auto">
          <a:xfrm>
            <a:off x="6018186" y="5245294"/>
            <a:ext cx="0" cy="264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4F1FD-21E7-514C-AE83-7038F2A1AA9D}"/>
              </a:ext>
            </a:extLst>
          </p:cNvPr>
          <p:cNvSpPr/>
          <p:nvPr/>
        </p:nvSpPr>
        <p:spPr>
          <a:xfrm>
            <a:off x="2307246" y="3195017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1863200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13F7D4-697A-AF44-A592-406AD846F8FD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5. Divide the total by SS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1A492-E65B-CF4F-A951-154987EB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229600" cy="1524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B356E-312D-D743-B1CA-22DD6B7C99E8}"/>
              </a:ext>
            </a:extLst>
          </p:cNvPr>
          <p:cNvSpPr txBox="1">
            <a:spLocks/>
          </p:cNvSpPr>
          <p:nvPr/>
        </p:nvSpPr>
        <p:spPr bwMode="auto">
          <a:xfrm>
            <a:off x="381000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6. from the reference table of W (another table yeah!),</a:t>
            </a:r>
          </a:p>
          <a:p>
            <a:r>
              <a:rPr lang="en-US" b="0" dirty="0" err="1">
                <a:latin typeface="Arial" charset="0"/>
                <a:cs typeface="Arial" charset="0"/>
              </a:rPr>
              <a:t>Wcrit</a:t>
            </a:r>
            <a:r>
              <a:rPr lang="en-US" b="0" dirty="0">
                <a:latin typeface="Arial" charset="0"/>
                <a:cs typeface="Arial" charset="0"/>
              </a:rPr>
              <a:t>(n=8 at 0.05)=0.818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0.983&gt;</a:t>
            </a:r>
            <a:r>
              <a:rPr lang="en-US" b="0" dirty="0" err="1">
                <a:latin typeface="Arial" charset="0"/>
                <a:cs typeface="Arial" charset="0"/>
              </a:rPr>
              <a:t>Wcrit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assumption of normality</a:t>
            </a:r>
          </a:p>
        </p:txBody>
      </p:sp>
    </p:spTree>
    <p:extLst>
      <p:ext uri="{BB962C8B-B14F-4D97-AF65-F5344CB8AC3E}">
        <p14:creationId xmlns:p14="http://schemas.microsoft.com/office/powerpoint/2010/main" val="364769274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3057B-89AA-804F-9AAA-131DBD4D33E1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0.983&gt;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Wcrit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so we cannot reject null hypothesis, so we </a:t>
            </a:r>
            <a:r>
              <a:rPr lang="en-US" dirty="0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 data follows a normal distribution</a:t>
            </a:r>
          </a:p>
          <a:p>
            <a:endParaRPr lang="en-US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(if &lt;) we could rejected the null hypothesis and conclude with 95% confidence that that the data are not normally distributed</a:t>
            </a:r>
          </a:p>
          <a:p>
            <a:endParaRPr lang="en-GB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we search for value below a critical level to reject the null, this is quite different from the results using the Kolmogorov-Smirnov test where this is the opposite</a:t>
            </a:r>
            <a:endParaRPr lang="en-US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51BC-7135-A246-84F0-B8B32E3FE45B}"/>
              </a:ext>
            </a:extLst>
          </p:cNvPr>
          <p:cNvSpPr/>
          <p:nvPr/>
        </p:nvSpPr>
        <p:spPr>
          <a:xfrm>
            <a:off x="427034" y="58674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shapiro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wilk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3046298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&lt;-c(3.83, 3.16, 4.70, 3.97, 2.03, 2.87, 3.65, 5.09)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shapiro.test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Shapiro-Wilk normality test</a:t>
            </a:r>
          </a:p>
          <a:p>
            <a:br>
              <a:rPr lang="en-GB" sz="240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data:  y</a:t>
            </a: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W = 0.98317, p-value = 0.9769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50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ok so we know how to check our data, now what?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46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2E5962E8-A69F-9143-AD1D-EB6C6F58108C}"/>
              </a:ext>
            </a:extLst>
          </p:cNvPr>
          <p:cNvSpPr txBox="1">
            <a:spLocks/>
          </p:cNvSpPr>
          <p:nvPr/>
        </p:nvSpPr>
        <p:spPr bwMode="auto">
          <a:xfrm>
            <a:off x="-8288" y="783674"/>
            <a:ext cx="9144000" cy="1249767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we can choose between </a:t>
            </a:r>
            <a:r>
              <a:rPr lang="en-US" sz="3600" dirty="0">
                <a:solidFill>
                  <a:srgbClr val="99CC00"/>
                </a:solidFill>
              </a:rPr>
              <a:t>parametric</a:t>
            </a:r>
            <a:r>
              <a:rPr lang="en-US" sz="3600" b="0" dirty="0">
                <a:solidFill>
                  <a:srgbClr val="FFFFFF"/>
                </a:solidFill>
              </a:rPr>
              <a:t> (normal) or </a:t>
            </a:r>
            <a:r>
              <a:rPr lang="en-US" sz="3600" dirty="0">
                <a:solidFill>
                  <a:srgbClr val="99CC00"/>
                </a:solidFill>
              </a:rPr>
              <a:t>non-parametric </a:t>
            </a:r>
            <a:r>
              <a:rPr lang="en-US" sz="3600" b="0" dirty="0">
                <a:solidFill>
                  <a:srgbClr val="FFFFFF"/>
                </a:solidFill>
              </a:rPr>
              <a:t>(skewed) test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01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but if your data is not normally distributed you could also try to make it normal using </a:t>
            </a:r>
            <a:r>
              <a:rPr lang="en-US" sz="2400" dirty="0">
                <a:solidFill>
                  <a:srgbClr val="99CC00"/>
                </a:solidFill>
              </a:rPr>
              <a:t>transformations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  <a:p>
            <a:pPr algn="r"/>
            <a:r>
              <a:rPr lang="en-US" sz="2400" dirty="0"/>
              <a:t>…</a:t>
            </a:r>
            <a:r>
              <a:rPr lang="en-US" sz="2400" b="0" dirty="0"/>
              <a:t> more generally because parametric tests are more robust than non-parametric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085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987143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694989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226240" y="13716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left skewed::</a:t>
            </a:r>
          </a:p>
          <a:p>
            <a:r>
              <a:rPr lang="en-US" sz="2400" dirty="0">
                <a:solidFill>
                  <a:srgbClr val="99CC00"/>
                </a:solidFill>
              </a:rPr>
              <a:t>square root, cube root, log</a:t>
            </a:r>
          </a:p>
        </p:txBody>
      </p:sp>
    </p:spTree>
    <p:extLst>
      <p:ext uri="{BB962C8B-B14F-4D97-AF65-F5344CB8AC3E}">
        <p14:creationId xmlns:p14="http://schemas.microsoft.com/office/powerpoint/2010/main" val="3022539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4548050" y="12954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8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right skewed::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99CC00"/>
                </a:solidFill>
              </a:rPr>
              <a:t>square, cube root and logarithmic</a:t>
            </a:r>
          </a:p>
        </p:txBody>
      </p:sp>
    </p:spTree>
    <p:extLst>
      <p:ext uri="{BB962C8B-B14F-4D97-AF65-F5344CB8AC3E}">
        <p14:creationId xmlns:p14="http://schemas.microsoft.com/office/powerpoint/2010/main" val="4054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437C3D-22BC-624D-AE61-050E3EA9BBDB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given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mean</a:t>
            </a:r>
            <a:r>
              <a:rPr lang="en-US" b="0" dirty="0">
                <a:latin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standard deviation </a:t>
            </a:r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of a dataset </a:t>
            </a:r>
            <a:r>
              <a:rPr lang="en-US" b="0" dirty="0">
                <a:latin typeface="Arial" charset="0"/>
                <a:cs typeface="Arial" charset="0"/>
              </a:rPr>
              <a:t>= a theoretical normal distribution has those proportions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E152-C84A-214F-A4E6-8F44D53C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04900"/>
            <a:ext cx="5676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6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83820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&lt;-c(1.0, 1.2, 1.1, 1.1, 2.4, 2.2, 2.6, 4.1, 5.0, 10.0, 4.0, 4.1, 4.2, 4.1, 5.1, 4.5, 5.0, 15.2, 10.0, 20.0, 1.1, 1.1, 1.2, 1.6, 2.2, 3.0, 4.0, 10.5)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hist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y_sqrt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sqrt(y) #cube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y_cub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sign(y) * abs(y)^(1/3) #square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log(y) #logarithm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# you can now try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30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0C56D-8E88-DB4F-A885-09137BC8F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92161"/>
            <a:ext cx="350925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4522E-930F-784A-9314-ED519ED6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" y="3657600"/>
            <a:ext cx="2961411" cy="1907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85856-60FB-F749-B085-EB8A09E0B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163" y="3804285"/>
            <a:ext cx="3018437" cy="1875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09A1E-96A8-414E-8378-B9A9AD4DE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810000"/>
            <a:ext cx="2971800" cy="18697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711025-FB7E-AE4E-84C3-230C434CE784}"/>
              </a:ext>
            </a:extLst>
          </p:cNvPr>
          <p:cNvSpPr/>
          <p:nvPr/>
        </p:nvSpPr>
        <p:spPr>
          <a:xfrm>
            <a:off x="914400" y="3214926"/>
            <a:ext cx="722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square root		         cube root 		     logarithmic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DE518-8A41-714C-86B9-DFF3A8267EE9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1981200" y="2501961"/>
            <a:ext cx="2973825" cy="622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200597-289F-074D-A494-9862EFE1A1A8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55025" y="2501961"/>
            <a:ext cx="0" cy="639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7B551F-23D9-9D4B-8F3A-E63AA1486BED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55025" y="2501961"/>
            <a:ext cx="2555737" cy="639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2366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1828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sometimes it does not work and rather than trying a complex transformations it id better to use non parametric tests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also skewed distributions could come from </a:t>
            </a:r>
            <a:r>
              <a:rPr lang="en-US" sz="2400" dirty="0">
                <a:solidFill>
                  <a:srgbClr val="FF9900"/>
                </a:solidFill>
              </a:rPr>
              <a:t>outliers</a:t>
            </a:r>
            <a:r>
              <a:rPr lang="en-US" sz="2400" b="0" dirty="0">
                <a:solidFill>
                  <a:srgbClr val="000000"/>
                </a:solidFill>
              </a:rPr>
              <a:t> so make sure to get rid of them!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16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2578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other assumptions</a:t>
            </a:r>
          </a:p>
        </p:txBody>
      </p:sp>
    </p:spTree>
    <p:extLst>
      <p:ext uri="{BB962C8B-B14F-4D97-AF65-F5344CB8AC3E}">
        <p14:creationId xmlns:p14="http://schemas.microsoft.com/office/powerpoint/2010/main" val="346487891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let’s have a look at the ANOVA we did when we tried to check if chocolate improves memorization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228600"/>
            <a:ext cx="822960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urier" pitchFamily="2" charset="0"/>
              </a:rPr>
              <a:t># first we run the one-way </a:t>
            </a:r>
            <a:r>
              <a:rPr lang="en-US" sz="2400" b="0" dirty="0" err="1">
                <a:latin typeface="Courier" pitchFamily="2" charset="0"/>
              </a:rPr>
              <a:t>anova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 err="1">
                <a:latin typeface="Courier" pitchFamily="2" charset="0"/>
              </a:rPr>
              <a:t>dat</a:t>
            </a:r>
            <a:r>
              <a:rPr lang="en-US" sz="2400" b="0" dirty="0">
                <a:latin typeface="Courier" pitchFamily="2" charset="0"/>
              </a:rPr>
              <a:t> = </a:t>
            </a:r>
            <a:r>
              <a:rPr lang="en-US" sz="2400" b="0" dirty="0" err="1">
                <a:latin typeface="Courier" pitchFamily="2" charset="0"/>
              </a:rPr>
              <a:t>read.csv</a:t>
            </a:r>
            <a:r>
              <a:rPr lang="en-US" sz="2400" b="0" dirty="0">
                <a:latin typeface="Courier" pitchFamily="2" charset="0"/>
              </a:rPr>
              <a:t>("HCIXP-</a:t>
            </a:r>
            <a:r>
              <a:rPr lang="en-US" sz="2400" b="0" dirty="0" err="1">
                <a:latin typeface="Courier" pitchFamily="2" charset="0"/>
              </a:rPr>
              <a:t>anova.csv</a:t>
            </a:r>
            <a:r>
              <a:rPr lang="en-US" sz="2400" b="0" dirty="0">
                <a:latin typeface="Courier" pitchFamily="2" charset="0"/>
              </a:rPr>
              <a:t>", header = TRUE)</a:t>
            </a:r>
          </a:p>
          <a:p>
            <a:r>
              <a:rPr lang="en-US" sz="2400" b="0" dirty="0">
                <a:latin typeface="Courier" pitchFamily="2" charset="0"/>
              </a:rPr>
              <a:t>library(</a:t>
            </a:r>
            <a:r>
              <a:rPr lang="en-US" sz="2400" b="0" dirty="0" err="1">
                <a:latin typeface="Courier" pitchFamily="2" charset="0"/>
              </a:rPr>
              <a:t>ez</a:t>
            </a:r>
            <a:r>
              <a:rPr lang="en-US" sz="2400" b="0" dirty="0">
                <a:latin typeface="Courier" pitchFamily="2" charset="0"/>
              </a:rPr>
              <a:t>)</a:t>
            </a:r>
          </a:p>
          <a:p>
            <a:r>
              <a:rPr lang="en-US" sz="2400" b="0" dirty="0" err="1">
                <a:latin typeface="Courier" pitchFamily="2" charset="0"/>
              </a:rPr>
              <a:t>ezANOVA</a:t>
            </a:r>
            <a:r>
              <a:rPr lang="en-US" sz="2400" b="0" dirty="0">
                <a:latin typeface="Courier" pitchFamily="2" charset="0"/>
              </a:rPr>
              <a:t>(</a:t>
            </a:r>
            <a:r>
              <a:rPr lang="en-US" sz="2400" b="0" dirty="0" err="1">
                <a:latin typeface="Courier" pitchFamily="2" charset="0"/>
              </a:rPr>
              <a:t>dat,id,between</a:t>
            </a:r>
            <a:r>
              <a:rPr lang="en-US" sz="2400" b="0" dirty="0">
                <a:latin typeface="Courier" pitchFamily="2" charset="0"/>
              </a:rPr>
              <a:t>=</a:t>
            </a:r>
            <a:r>
              <a:rPr lang="en-US" sz="2400" b="0" dirty="0" err="1">
                <a:latin typeface="Courier" pitchFamily="2" charset="0"/>
              </a:rPr>
              <a:t>group,dv</a:t>
            </a:r>
            <a:r>
              <a:rPr lang="en-US" sz="2400" b="0" dirty="0">
                <a:latin typeface="Courier" pitchFamily="2" charset="0"/>
              </a:rPr>
              <a:t>=score)</a:t>
            </a:r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Effect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  group   2  57 154.8886 9.056612e-24     * 0.8445923</a:t>
            </a:r>
          </a:p>
          <a:p>
            <a:b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$`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Levene's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Test for Homogeneity of Variance`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         p p&lt;.05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1   2  57 1.433333 29.3 1.394198 0.2563608  </a:t>
            </a:r>
          </a:p>
          <a:p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3F70F4-0342-A343-BC1B-CC27357A5542}"/>
              </a:ext>
            </a:extLst>
          </p:cNvPr>
          <p:cNvSpPr/>
          <p:nvPr/>
        </p:nvSpPr>
        <p:spPr bwMode="auto">
          <a:xfrm>
            <a:off x="457200" y="4495800"/>
            <a:ext cx="8001000" cy="20574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1336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b="0" dirty="0" err="1">
                <a:solidFill>
                  <a:srgbClr val="000000"/>
                </a:solidFill>
              </a:rPr>
              <a:t>levene’s</a:t>
            </a:r>
            <a:r>
              <a:rPr lang="en-US" sz="2400" b="0" dirty="0">
                <a:solidFill>
                  <a:srgbClr val="000000"/>
                </a:solidFill>
              </a:rPr>
              <a:t> test checks for </a:t>
            </a:r>
            <a:r>
              <a:rPr lang="en-US" sz="2400" dirty="0">
                <a:solidFill>
                  <a:srgbClr val="99CC00"/>
                </a:solidFill>
              </a:rPr>
              <a:t>homogeneity of variances</a:t>
            </a:r>
            <a:r>
              <a:rPr lang="en-US" sz="2400" b="0" dirty="0">
                <a:solidFill>
                  <a:srgbClr val="000000"/>
                </a:solidFill>
              </a:rPr>
              <a:t> (null hypothesis is that all variances are equal)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we won’t go in detail with this test but the most important is this: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	if p-value &lt;  0.05 means variances not equal and 	parametric tests such as ANOVA </a:t>
            </a:r>
            <a:r>
              <a:rPr lang="en-US" sz="2400" dirty="0">
                <a:solidFill>
                  <a:srgbClr val="FF9900"/>
                </a:solidFill>
              </a:rPr>
              <a:t>are not suited</a:t>
            </a:r>
            <a:r>
              <a:rPr lang="en-US" sz="2400" b="0" dirty="0">
                <a:solidFill>
                  <a:srgbClr val="000000"/>
                </a:solidFill>
              </a:rPr>
              <a:t> 	(need non-parametric tests)</a:t>
            </a:r>
          </a:p>
        </p:txBody>
      </p:sp>
    </p:spTree>
    <p:extLst>
      <p:ext uri="{BB962C8B-B14F-4D97-AF65-F5344CB8AC3E}">
        <p14:creationId xmlns:p14="http://schemas.microsoft.com/office/powerpoint/2010/main" val="715406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8771B-F21C-F543-BCB8-2CB7BC8F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534400" cy="45115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D83838-CC51-0F41-9C4F-0B67D5FFBD0A}"/>
              </a:ext>
            </a:extLst>
          </p:cNvPr>
          <p:cNvSpPr txBox="1">
            <a:spLocks/>
          </p:cNvSpPr>
          <p:nvPr/>
        </p:nvSpPr>
        <p:spPr bwMode="auto">
          <a:xfrm>
            <a:off x="0" y="4953000"/>
            <a:ext cx="9144000" cy="1249767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unfortunately </a:t>
            </a:r>
            <a:r>
              <a:rPr lang="en-US" sz="3600" dirty="0">
                <a:solidFill>
                  <a:srgbClr val="99CC00"/>
                </a:solidFill>
              </a:rPr>
              <a:t>ANOVAs</a:t>
            </a:r>
            <a:r>
              <a:rPr lang="en-US" sz="3600" b="0" dirty="0">
                <a:solidFill>
                  <a:srgbClr val="FFFFFF"/>
                </a:solidFill>
              </a:rPr>
              <a:t> do not work well in this case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57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76200" y="5867400"/>
            <a:ext cx="9134622" cy="78222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9444500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143000" y="11430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Give the names of tests we can use to check normality and explain their differences and when to use them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 will not ask you to them by hand in the exam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to do if the data are not normal (either transforming the data or using non-parametric tests)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the goal of a test of homogeneity of variance and what to do if the variances are not equal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C898D3-8103-2F4D-9286-DCD3618B6B8C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this theoretical normal distribution can then be compared to the actual distribution of the data.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360C9-F16C-2543-A9F2-AD748D3D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226300" cy="4292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08F20F-457A-5644-BC3C-49EDACEE53A4}"/>
              </a:ext>
            </a:extLst>
          </p:cNvPr>
          <p:cNvSpPr txBox="1">
            <a:spLocks/>
          </p:cNvSpPr>
          <p:nvPr/>
        </p:nvSpPr>
        <p:spPr bwMode="auto">
          <a:xfrm>
            <a:off x="381000" y="5751286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&lt;are the actual data statistically different than the computed normal curve? &gt;</a:t>
            </a:r>
          </a:p>
        </p:txBody>
      </p:sp>
    </p:spTree>
    <p:extLst>
      <p:ext uri="{BB962C8B-B14F-4D97-AF65-F5344CB8AC3E}">
        <p14:creationId xmlns:p14="http://schemas.microsoft.com/office/powerpoint/2010/main" val="2416428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2560320" y="6844938"/>
                </a:lnTo>
                <a:lnTo>
                  <a:pt x="2429691" y="3944983"/>
                </a:lnTo>
                <a:lnTo>
                  <a:pt x="2795451" y="3474720"/>
                </a:lnTo>
                <a:lnTo>
                  <a:pt x="3004457" y="3161212"/>
                </a:lnTo>
                <a:lnTo>
                  <a:pt x="5930537" y="3135086"/>
                </a:lnTo>
                <a:lnTo>
                  <a:pt x="6061165" y="6714309"/>
                </a:ln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2" name="Title 7">
            <a:extLst>
              <a:ext uri="{FF2B5EF4-FFF2-40B4-BE49-F238E27FC236}">
                <a16:creationId xmlns:a16="http://schemas.microsoft.com/office/drawing/2014/main" id="{EF707E4D-7F7F-C246-92E0-23352871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83894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several methods to check that, we are only going to look at some of them: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Q-Q probability plots</a:t>
            </a:r>
            <a:r>
              <a:rPr lang="en-US" b="0" dirty="0">
                <a:latin typeface="Arial" charset="0"/>
                <a:cs typeface="Arial" charset="0"/>
              </a:rPr>
              <a:t>,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 test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 test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(some others:  W/S test, </a:t>
            </a:r>
            <a:r>
              <a:rPr lang="en-US" b="0" dirty="0" err="1">
                <a:latin typeface="Arial" charset="0"/>
                <a:cs typeface="Arial" charset="0"/>
              </a:rPr>
              <a:t>Jarque-Bera</a:t>
            </a:r>
            <a:r>
              <a:rPr lang="en-US" b="0" dirty="0">
                <a:latin typeface="Arial" charset="0"/>
                <a:cs typeface="Arial" charset="0"/>
              </a:rPr>
              <a:t> test, D’Agostino test)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Quantile Quantile Probability Plots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65571-5427-4845-B72B-6105EE7FC778}"/>
              </a:ext>
            </a:extLst>
          </p:cNvPr>
          <p:cNvSpPr/>
          <p:nvPr/>
        </p:nvSpPr>
        <p:spPr>
          <a:xfrm>
            <a:off x="898626" y="5715000"/>
            <a:ext cx="7536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it is a plot of the quantiles of the first data set against the quantiles of the second data set</a:t>
            </a:r>
          </a:p>
          <a:p>
            <a:endParaRPr lang="en-US" sz="2400" b="0" dirty="0"/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ED7D08D-BB84-F94D-A720-0E282146C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6"/>
          <a:stretch/>
        </p:blipFill>
        <p:spPr>
          <a:xfrm>
            <a:off x="898626" y="1502229"/>
            <a:ext cx="5038166" cy="42127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6313714" y="2504808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if the two sets come from a population with the same distribution, the points should fall along a line</a:t>
            </a: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2662333">
            <a:off x="4704130" y="2712449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AEA16F-0A63-D249-8416-DB2BC484AC9C}"/>
              </a:ext>
            </a:extLst>
          </p:cNvPr>
          <p:cNvSpPr/>
          <p:nvPr/>
        </p:nvSpPr>
        <p:spPr>
          <a:xfrm>
            <a:off x="544286" y="9906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3.89	4.75	6.33	4.75	7.21	5.78	5.80	5.20	7.90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13F142-E518-C44D-8862-B8B36E7A1FC7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227459-3310-CB4A-A9AE-821768397999}"/>
              </a:ext>
            </a:extLst>
          </p:cNvPr>
          <p:cNvGrpSpPr/>
          <p:nvPr/>
        </p:nvGrpSpPr>
        <p:grpSpPr>
          <a:xfrm>
            <a:off x="381000" y="3159649"/>
            <a:ext cx="9372600" cy="1147465"/>
            <a:chOff x="381000" y="3159649"/>
            <a:chExt cx="9372600" cy="114746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A2EC4BBD-F697-AE4D-A4AA-E9DBFDD7079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CF5122-EDF9-A84A-A62F-3679EE55D577}"/>
                </a:ext>
              </a:extLst>
            </p:cNvPr>
            <p:cNvSpPr/>
            <p:nvPr/>
          </p:nvSpPr>
          <p:spPr>
            <a:xfrm>
              <a:off x="533400" y="3845449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5ABB7C-906E-384F-ADF5-8D6107BECAA4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plot these against appropriate quantile from the standard normal distribution </a:t>
            </a:r>
          </a:p>
          <a:p>
            <a:pPr algn="r"/>
            <a:r>
              <a:rPr lang="en-US" b="0" dirty="0">
                <a:latin typeface="Arial" charset="0"/>
                <a:cs typeface="Arial" charset="0"/>
              </a:rPr>
              <a:t>… let’s look at this in detail</a:t>
            </a:r>
          </a:p>
        </p:txBody>
      </p:sp>
    </p:spTree>
    <p:extLst>
      <p:ext uri="{BB962C8B-B14F-4D97-AF65-F5344CB8AC3E}">
        <p14:creationId xmlns:p14="http://schemas.microsoft.com/office/powerpoint/2010/main" val="27349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62035</TotalTime>
  <Words>2699</Words>
  <Application>Microsoft Macintosh PowerPoint</Application>
  <PresentationFormat>On-screen Show (4:3)</PresentationFormat>
  <Paragraphs>538</Paragraphs>
  <Slides>61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ＭＳ Ｐゴシック</vt:lpstr>
      <vt:lpstr>Arial</vt:lpstr>
      <vt:lpstr>Courier</vt:lpstr>
      <vt:lpstr>Helvetica</vt:lpstr>
      <vt:lpstr>Helvetica Neue Light</vt:lpstr>
      <vt:lpstr>Menlo</vt:lpstr>
      <vt:lpstr>Default Design</vt:lpstr>
      <vt:lpstr>PowerPoint Presentation</vt:lpstr>
      <vt:lpstr>PowerPoint Presentation</vt:lpstr>
      <vt:lpstr>PowerPoint Presentation</vt:lpstr>
      <vt:lpstr>assumption of normality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assumptions</vt:lpstr>
      <vt:lpstr>PowerPoint Presentation</vt:lpstr>
      <vt:lpstr>PowerPoint Presentation</vt:lpstr>
      <vt:lpstr>PowerPoint Presentation</vt:lpstr>
      <vt:lpstr>PowerPoint Presentation</vt:lpstr>
      <vt:lpstr>summary</vt:lpstr>
      <vt:lpstr>take away</vt:lpstr>
      <vt:lpstr>next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1079</cp:revision>
  <cp:lastPrinted>2018-11-28T10:11:34Z</cp:lastPrinted>
  <dcterms:created xsi:type="dcterms:W3CDTF">2010-06-22T07:38:57Z</dcterms:created>
  <dcterms:modified xsi:type="dcterms:W3CDTF">2018-12-03T15:19:11Z</dcterms:modified>
</cp:coreProperties>
</file>