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handoutMasterIdLst>
    <p:handoutMasterId r:id="rId62"/>
  </p:handoutMasterIdLst>
  <p:sldIdLst>
    <p:sldId id="1701" r:id="rId2"/>
    <p:sldId id="2870" r:id="rId3"/>
    <p:sldId id="2813" r:id="rId4"/>
    <p:sldId id="2876" r:id="rId5"/>
    <p:sldId id="2877" r:id="rId6"/>
    <p:sldId id="2878" r:id="rId7"/>
    <p:sldId id="2882" r:id="rId8"/>
    <p:sldId id="2884" r:id="rId9"/>
    <p:sldId id="2904" r:id="rId10"/>
    <p:sldId id="2885" r:id="rId11"/>
    <p:sldId id="2886" r:id="rId12"/>
    <p:sldId id="2887" r:id="rId13"/>
    <p:sldId id="2879" r:id="rId14"/>
    <p:sldId id="2888" r:id="rId15"/>
    <p:sldId id="2889" r:id="rId16"/>
    <p:sldId id="2890" r:id="rId17"/>
    <p:sldId id="2891" r:id="rId18"/>
    <p:sldId id="2880" r:id="rId19"/>
    <p:sldId id="2881" r:id="rId20"/>
    <p:sldId id="2893" r:id="rId21"/>
    <p:sldId id="2895" r:id="rId22"/>
    <p:sldId id="2896" r:id="rId23"/>
    <p:sldId id="2898" r:id="rId24"/>
    <p:sldId id="2897" r:id="rId25"/>
    <p:sldId id="2894" r:id="rId26"/>
    <p:sldId id="2899" r:id="rId27"/>
    <p:sldId id="2900" r:id="rId28"/>
    <p:sldId id="2902" r:id="rId29"/>
    <p:sldId id="2906" r:id="rId30"/>
    <p:sldId id="2908" r:id="rId31"/>
    <p:sldId id="2907" r:id="rId32"/>
    <p:sldId id="2901" r:id="rId33"/>
    <p:sldId id="2909" r:id="rId34"/>
    <p:sldId id="2910" r:id="rId35"/>
    <p:sldId id="2911" r:id="rId36"/>
    <p:sldId id="2912" r:id="rId37"/>
    <p:sldId id="2913" r:id="rId38"/>
    <p:sldId id="2914" r:id="rId39"/>
    <p:sldId id="2915" r:id="rId40"/>
    <p:sldId id="2916" r:id="rId41"/>
    <p:sldId id="2918" r:id="rId42"/>
    <p:sldId id="2920" r:id="rId43"/>
    <p:sldId id="2919" r:id="rId44"/>
    <p:sldId id="2917" r:id="rId45"/>
    <p:sldId id="2921" r:id="rId46"/>
    <p:sldId id="2922" r:id="rId47"/>
    <p:sldId id="2806" r:id="rId48"/>
    <p:sldId id="2349" r:id="rId49"/>
    <p:sldId id="2867" r:id="rId50"/>
    <p:sldId id="2211" r:id="rId51"/>
    <p:sldId id="2923" r:id="rId52"/>
    <p:sldId id="2937" r:id="rId53"/>
    <p:sldId id="2924" r:id="rId54"/>
    <p:sldId id="2926" r:id="rId55"/>
    <p:sldId id="2928" r:id="rId56"/>
    <p:sldId id="2930" r:id="rId57"/>
    <p:sldId id="2932" r:id="rId58"/>
    <p:sldId id="2934" r:id="rId59"/>
    <p:sldId id="2936" r:id="rId6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ＭＳ Ｐゴシック" charset="0"/>
        <a:cs typeface="Arial" charset="0"/>
      </a:defRPr>
    </a:lvl1pPr>
    <a:lvl2pPr marL="457200" algn="l" rtl="0" fontAlgn="base">
      <a:spcBef>
        <a:spcPct val="0"/>
      </a:spcBef>
      <a:spcAft>
        <a:spcPct val="0"/>
      </a:spcAft>
      <a:defRPr b="1" kern="1200">
        <a:solidFill>
          <a:schemeClr val="tx1"/>
        </a:solidFill>
        <a:latin typeface="Arial" charset="0"/>
        <a:ea typeface="ＭＳ Ｐゴシック" charset="0"/>
        <a:cs typeface="Arial" charset="0"/>
      </a:defRPr>
    </a:lvl2pPr>
    <a:lvl3pPr marL="914400" algn="l" rtl="0" fontAlgn="base">
      <a:spcBef>
        <a:spcPct val="0"/>
      </a:spcBef>
      <a:spcAft>
        <a:spcPct val="0"/>
      </a:spcAft>
      <a:defRPr b="1" kern="1200">
        <a:solidFill>
          <a:schemeClr val="tx1"/>
        </a:solidFill>
        <a:latin typeface="Arial" charset="0"/>
        <a:ea typeface="ＭＳ Ｐゴシック" charset="0"/>
        <a:cs typeface="Arial" charset="0"/>
      </a:defRPr>
    </a:lvl3pPr>
    <a:lvl4pPr marL="1371600" algn="l" rtl="0" fontAlgn="base">
      <a:spcBef>
        <a:spcPct val="0"/>
      </a:spcBef>
      <a:spcAft>
        <a:spcPct val="0"/>
      </a:spcAft>
      <a:defRPr b="1" kern="1200">
        <a:solidFill>
          <a:schemeClr val="tx1"/>
        </a:solidFill>
        <a:latin typeface="Arial" charset="0"/>
        <a:ea typeface="ＭＳ Ｐゴシック" charset="0"/>
        <a:cs typeface="Arial" charset="0"/>
      </a:defRPr>
    </a:lvl4pPr>
    <a:lvl5pPr marL="1828800" algn="l" rtl="0" fontAlgn="base">
      <a:spcBef>
        <a:spcPct val="0"/>
      </a:spcBef>
      <a:spcAft>
        <a:spcPct val="0"/>
      </a:spcAft>
      <a:defRPr b="1" kern="1200">
        <a:solidFill>
          <a:schemeClr val="tx1"/>
        </a:solidFill>
        <a:latin typeface="Arial" charset="0"/>
        <a:ea typeface="ＭＳ Ｐゴシック" charset="0"/>
        <a:cs typeface="Arial" charset="0"/>
      </a:defRPr>
    </a:lvl5pPr>
    <a:lvl6pPr marL="2286000" algn="l" defTabSz="457200" rtl="0" eaLnBrk="1" latinLnBrk="0" hangingPunct="1">
      <a:defRPr b="1" kern="1200">
        <a:solidFill>
          <a:schemeClr val="tx1"/>
        </a:solidFill>
        <a:latin typeface="Arial" charset="0"/>
        <a:ea typeface="ＭＳ Ｐゴシック" charset="0"/>
        <a:cs typeface="Arial" charset="0"/>
      </a:defRPr>
    </a:lvl6pPr>
    <a:lvl7pPr marL="2743200" algn="l" defTabSz="457200" rtl="0" eaLnBrk="1" latinLnBrk="0" hangingPunct="1">
      <a:defRPr b="1" kern="1200">
        <a:solidFill>
          <a:schemeClr val="tx1"/>
        </a:solidFill>
        <a:latin typeface="Arial" charset="0"/>
        <a:ea typeface="ＭＳ Ｐゴシック" charset="0"/>
        <a:cs typeface="Arial" charset="0"/>
      </a:defRPr>
    </a:lvl7pPr>
    <a:lvl8pPr marL="3200400" algn="l" defTabSz="457200" rtl="0" eaLnBrk="1" latinLnBrk="0" hangingPunct="1">
      <a:defRPr b="1" kern="1200">
        <a:solidFill>
          <a:schemeClr val="tx1"/>
        </a:solidFill>
        <a:latin typeface="Arial" charset="0"/>
        <a:ea typeface="ＭＳ Ｐゴシック" charset="0"/>
        <a:cs typeface="Arial" charset="0"/>
      </a:defRPr>
    </a:lvl8pPr>
    <a:lvl9pPr marL="3657600" algn="l" defTabSz="457200" rtl="0" eaLnBrk="1" latinLnBrk="0" hangingPunct="1">
      <a:defRPr b="1"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99CC00"/>
    <a:srgbClr val="FF9900"/>
    <a:srgbClr val="F03191"/>
    <a:srgbClr val="C06293"/>
    <a:srgbClr val="FFF5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68"/>
    <p:restoredTop sz="73997" autoAdjust="0"/>
  </p:normalViewPr>
  <p:slideViewPr>
    <p:cSldViewPr>
      <p:cViewPr varScale="1">
        <p:scale>
          <a:sx n="70" d="100"/>
          <a:sy n="70" d="100"/>
        </p:scale>
        <p:origin x="2640" y="192"/>
      </p:cViewPr>
      <p:guideLst>
        <p:guide orient="horz"/>
        <p:guide/>
      </p:guideLst>
    </p:cSldViewPr>
  </p:slideViewPr>
  <p:outlineViewPr>
    <p:cViewPr>
      <p:scale>
        <a:sx n="33" d="100"/>
        <a:sy n="33" d="100"/>
      </p:scale>
      <p:origin x="64" y="6504"/>
    </p:cViewPr>
  </p:outlineViewPr>
  <p:notesTextViewPr>
    <p:cViewPr>
      <p:scale>
        <a:sx n="100" d="100"/>
        <a:sy n="100" d="100"/>
      </p:scale>
      <p:origin x="0" y="0"/>
    </p:cViewPr>
  </p:notesTextViewPr>
  <p:sorterViewPr>
    <p:cViewPr>
      <p:scale>
        <a:sx n="66" d="100"/>
        <a:sy n="66" d="100"/>
      </p:scale>
      <p:origin x="0" y="2048"/>
    </p:cViewPr>
  </p:sorterViewPr>
  <p:notesViewPr>
    <p:cSldViewPr>
      <p:cViewPr>
        <p:scale>
          <a:sx n="140" d="100"/>
          <a:sy n="140" d="100"/>
        </p:scale>
        <p:origin x="144" y="-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055C4C-4203-154E-9680-1914C47AE7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3DCDFF-B6C8-3B41-B491-4730E5D4E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BA8E5-86D4-D144-A2D9-B26C383E2FC7}" type="datetimeFigureOut">
              <a:rPr lang="en-US" smtClean="0"/>
              <a:t>12/4/18</a:t>
            </a:fld>
            <a:endParaRPr lang="en-US"/>
          </a:p>
        </p:txBody>
      </p:sp>
      <p:sp>
        <p:nvSpPr>
          <p:cNvPr id="4" name="Footer Placeholder 3">
            <a:extLst>
              <a:ext uri="{FF2B5EF4-FFF2-40B4-BE49-F238E27FC236}">
                <a16:creationId xmlns:a16="http://schemas.microsoft.com/office/drawing/2014/main" id="{70026D76-F535-5F4A-B1A1-27B02B75DC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8E806E7-3B5E-5E45-815F-707E439668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E62BA5-7A5E-6E48-91A5-7C437E53680E}" type="slidenum">
              <a:rPr lang="en-US" smtClean="0"/>
              <a:t>‹#›</a:t>
            </a:fld>
            <a:endParaRPr lang="en-US"/>
          </a:p>
        </p:txBody>
      </p:sp>
    </p:spTree>
    <p:extLst>
      <p:ext uri="{BB962C8B-B14F-4D97-AF65-F5344CB8AC3E}">
        <p14:creationId xmlns:p14="http://schemas.microsoft.com/office/powerpoint/2010/main" val="1512910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E91DA07C-0371-AF49-92B1-98B16D460E6C}" type="slidenum">
              <a:rPr lang="en-US"/>
              <a:pPr/>
              <a:t>‹#›</a:t>
            </a:fld>
            <a:endParaRPr lang="en-US"/>
          </a:p>
        </p:txBody>
      </p:sp>
    </p:spTree>
    <p:extLst>
      <p:ext uri="{BB962C8B-B14F-4D97-AF65-F5344CB8AC3E}">
        <p14:creationId xmlns:p14="http://schemas.microsoft.com/office/powerpoint/2010/main" val="1785547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charset="0"/>
        <a:cs typeface="Arial" pitchFamily="-112" charset="0"/>
      </a:defRPr>
    </a:lvl1pPr>
    <a:lvl2pPr marL="457200" algn="l" rtl="0" eaLnBrk="0" fontAlgn="base" hangingPunct="0">
      <a:spcBef>
        <a:spcPct val="30000"/>
      </a:spcBef>
      <a:spcAft>
        <a:spcPct val="0"/>
      </a:spcAft>
      <a:defRPr sz="1200" kern="1200">
        <a:solidFill>
          <a:schemeClr val="tx1"/>
        </a:solidFill>
        <a:latin typeface="Arial" pitchFamily="-112" charset="0"/>
        <a:ea typeface="Arial" pitchFamily="-112" charset="0"/>
        <a:cs typeface="Arial" pitchFamily="-112" charset="0"/>
      </a:defRPr>
    </a:lvl2pPr>
    <a:lvl3pPr marL="914400" algn="l" rtl="0" eaLnBrk="0" fontAlgn="base" hangingPunct="0">
      <a:spcBef>
        <a:spcPct val="30000"/>
      </a:spcBef>
      <a:spcAft>
        <a:spcPct val="0"/>
      </a:spcAft>
      <a:defRPr sz="1200" kern="1200">
        <a:solidFill>
          <a:schemeClr val="tx1"/>
        </a:solidFill>
        <a:latin typeface="Arial" pitchFamily="-112" charset="0"/>
        <a:ea typeface="Arial" pitchFamily="-112" charset="0"/>
        <a:cs typeface="Arial" pitchFamily="-112" charset="0"/>
      </a:defRPr>
    </a:lvl3pPr>
    <a:lvl4pPr marL="1371600" algn="l" rtl="0" eaLnBrk="0" fontAlgn="base" hangingPunct="0">
      <a:spcBef>
        <a:spcPct val="30000"/>
      </a:spcBef>
      <a:spcAft>
        <a:spcPct val="0"/>
      </a:spcAft>
      <a:defRPr sz="1200" kern="1200">
        <a:solidFill>
          <a:schemeClr val="tx1"/>
        </a:solidFill>
        <a:latin typeface="Arial" pitchFamily="-112" charset="0"/>
        <a:ea typeface="Arial" pitchFamily="-112" charset="0"/>
        <a:cs typeface="Arial" pitchFamily="-112" charset="0"/>
      </a:defRPr>
    </a:lvl4pPr>
    <a:lvl5pPr marL="1828800" algn="l" rtl="0" eaLnBrk="0" fontAlgn="base" hangingPunct="0">
      <a:spcBef>
        <a:spcPct val="30000"/>
      </a:spcBef>
      <a:spcAft>
        <a:spcPct val="0"/>
      </a:spcAft>
      <a:defRPr sz="1200" kern="1200">
        <a:solidFill>
          <a:schemeClr val="tx1"/>
        </a:solidFill>
        <a:latin typeface="Arial" pitchFamily="-112" charset="0"/>
        <a:ea typeface="Arial" pitchFamily="-112" charset="0"/>
        <a:cs typeface="Arial" pitchFamily="-112"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y1&lt;- c(</a:t>
            </a:r>
            <a:r>
              <a:rPr lang="en-US" b="0" dirty="0">
                <a:solidFill>
                  <a:srgbClr val="99CC00"/>
                </a:solidFill>
              </a:rPr>
              <a:t>9,9.50, 9.75, 10,13, 9.50</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y2&lt;- c(</a:t>
            </a:r>
            <a:r>
              <a:rPr lang="en-US" b="0" dirty="0">
                <a:solidFill>
                  <a:srgbClr val="FF9900"/>
                </a:solidFill>
              </a:rPr>
              <a:t>11.50	,12,9,11.50,13.25, 13</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dirty="0" err="1">
                <a:latin typeface="Courier" pitchFamily="2" charset="0"/>
                <a:cs typeface="Arial" pitchFamily="-112" charset="0"/>
              </a:rPr>
              <a:t>wilcox.test</a:t>
            </a:r>
            <a:r>
              <a:rPr lang="en-GB" sz="1200" b="0" dirty="0">
                <a:latin typeface="Courier" pitchFamily="2" charset="0"/>
                <a:cs typeface="Arial" pitchFamily="-112" charset="0"/>
              </a:rPr>
              <a:t>(y1,y2,paired=FALSE)</a:t>
            </a:r>
            <a:endParaRPr lang="en-US" dirty="0"/>
          </a:p>
          <a:p>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7</a:t>
            </a:fld>
            <a:endParaRPr lang="en-US"/>
          </a:p>
        </p:txBody>
      </p:sp>
    </p:spTree>
    <p:extLst>
      <p:ext uri="{BB962C8B-B14F-4D97-AF65-F5344CB8AC3E}">
        <p14:creationId xmlns:p14="http://schemas.microsoft.com/office/powerpoint/2010/main" val="18381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Arial" pitchFamily="-112" charset="0"/>
                <a:ea typeface="ＭＳ Ｐゴシック" charset="0"/>
                <a:cs typeface="Arial" pitchFamily="-112" charset="0"/>
              </a:rPr>
              <a:t>kruskal.test</a:t>
            </a:r>
            <a:r>
              <a:rPr lang="en-GB" sz="1200" b="0" i="0" kern="1200" dirty="0">
                <a:solidFill>
                  <a:schemeClr val="tx1"/>
                </a:solidFill>
                <a:effectLst/>
                <a:latin typeface="Arial" pitchFamily="-112" charset="0"/>
                <a:ea typeface="ＭＳ Ｐゴシック" charset="0"/>
                <a:cs typeface="Arial" pitchFamily="-112" charset="0"/>
              </a:rPr>
              <a:t>(weight ~ group, data = </a:t>
            </a:r>
            <a:r>
              <a:rPr lang="en-GB" sz="1200" b="0" i="0" kern="1200" dirty="0" err="1">
                <a:solidFill>
                  <a:schemeClr val="tx1"/>
                </a:solidFill>
                <a:effectLst/>
                <a:latin typeface="Arial" pitchFamily="-112" charset="0"/>
                <a:ea typeface="ＭＳ Ｐゴシック" charset="0"/>
                <a:cs typeface="Arial" pitchFamily="-112" charset="0"/>
              </a:rPr>
              <a:t>my_data</a:t>
            </a:r>
            <a:r>
              <a:rPr lang="en-GB" sz="1200" b="0" i="0" kern="1200" dirty="0">
                <a:solidFill>
                  <a:schemeClr val="tx1"/>
                </a:solidFill>
                <a:effectLst/>
                <a:latin typeface="Arial" pitchFamily="-112" charset="0"/>
                <a:ea typeface="ＭＳ Ｐゴシック" charset="0"/>
                <a:cs typeface="Arial" pitchFamily="-112" charset="0"/>
              </a:rPr>
              <a:t>)</a:t>
            </a:r>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9</a:t>
            </a:fld>
            <a:endParaRPr lang="en-US"/>
          </a:p>
        </p:txBody>
      </p:sp>
    </p:spTree>
    <p:extLst>
      <p:ext uri="{BB962C8B-B14F-4D97-AF65-F5344CB8AC3E}">
        <p14:creationId xmlns:p14="http://schemas.microsoft.com/office/powerpoint/2010/main" val="401491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Arial" pitchFamily="-112" charset="0"/>
                <a:ea typeface="ＭＳ Ｐゴシック" charset="0"/>
                <a:cs typeface="Arial" pitchFamily="-112" charset="0"/>
              </a:rPr>
              <a:t>kruskal.test</a:t>
            </a:r>
            <a:r>
              <a:rPr lang="en-GB" sz="1200" b="0" i="0" kern="1200" dirty="0">
                <a:solidFill>
                  <a:schemeClr val="tx1"/>
                </a:solidFill>
                <a:effectLst/>
                <a:latin typeface="Arial" pitchFamily="-112" charset="0"/>
                <a:ea typeface="ＭＳ Ｐゴシック" charset="0"/>
                <a:cs typeface="Arial" pitchFamily="-112" charset="0"/>
              </a:rPr>
              <a:t>(weight ~ group, data = </a:t>
            </a:r>
            <a:r>
              <a:rPr lang="en-GB" sz="1200" b="0" i="0" kern="1200" dirty="0" err="1">
                <a:solidFill>
                  <a:schemeClr val="tx1"/>
                </a:solidFill>
                <a:effectLst/>
                <a:latin typeface="Arial" pitchFamily="-112" charset="0"/>
                <a:ea typeface="ＭＳ Ｐゴシック" charset="0"/>
                <a:cs typeface="Arial" pitchFamily="-112" charset="0"/>
              </a:rPr>
              <a:t>my_data</a:t>
            </a:r>
            <a:r>
              <a:rPr lang="en-GB" sz="1200" b="0" i="0" kern="1200" dirty="0">
                <a:solidFill>
                  <a:schemeClr val="tx1"/>
                </a:solidFill>
                <a:effectLst/>
                <a:latin typeface="Arial" pitchFamily="-112" charset="0"/>
                <a:ea typeface="ＭＳ Ｐゴシック" charset="0"/>
                <a:cs typeface="Arial" pitchFamily="-112" charset="0"/>
              </a:rPr>
              <a:t>)</a:t>
            </a:r>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23</a:t>
            </a:fld>
            <a:endParaRPr lang="en-US"/>
          </a:p>
        </p:txBody>
      </p:sp>
    </p:spTree>
    <p:extLst>
      <p:ext uri="{BB962C8B-B14F-4D97-AF65-F5344CB8AC3E}">
        <p14:creationId xmlns:p14="http://schemas.microsoft.com/office/powerpoint/2010/main" val="65561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25</a:t>
            </a:fld>
            <a:endParaRPr lang="en-US"/>
          </a:p>
        </p:txBody>
      </p:sp>
    </p:spTree>
    <p:extLst>
      <p:ext uri="{BB962C8B-B14F-4D97-AF65-F5344CB8AC3E}">
        <p14:creationId xmlns:p14="http://schemas.microsoft.com/office/powerpoint/2010/main" val="141963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1DA07C-0371-AF49-92B1-98B16D460E6C}" type="slidenum">
              <a:rPr lang="en-US" smtClean="0"/>
              <a:pPr/>
              <a:t>27</a:t>
            </a:fld>
            <a:endParaRPr lang="en-US"/>
          </a:p>
        </p:txBody>
      </p:sp>
    </p:spTree>
    <p:extLst>
      <p:ext uri="{BB962C8B-B14F-4D97-AF65-F5344CB8AC3E}">
        <p14:creationId xmlns:p14="http://schemas.microsoft.com/office/powerpoint/2010/main" val="579756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de-DE">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sz="half" idx="10"/>
          </p:nvPr>
        </p:nvSpPr>
        <p:spPr>
          <a:xfrm>
            <a:off x="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5" name="Footer Placeholder 4"/>
          <p:cNvSpPr>
            <a:spLocks noGrp="1" noChangeArrowheads="1"/>
          </p:cNvSpPr>
          <p:nvPr>
            <p:ph type="ftr" sz="quarter" idx="11"/>
          </p:nvPr>
        </p:nvSpPr>
        <p:spPr>
          <a:xfrm>
            <a:off x="2590800" y="6381750"/>
            <a:ext cx="38862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6" name="Rectangle 5"/>
          <p:cNvSpPr>
            <a:spLocks noGrp="1" noChangeArrowheads="1"/>
          </p:cNvSpPr>
          <p:nvPr>
            <p:ph type="sldNum" sz="quarter" idx="12"/>
          </p:nvPr>
        </p:nvSpPr>
        <p:spPr/>
        <p:txBody>
          <a:bodyPr/>
          <a:lstStyle>
            <a:lvl1pPr>
              <a:defRPr/>
            </a:lvl1pPr>
          </a:lstStyle>
          <a:p>
            <a:fld id="{28893191-D65F-F149-BC40-48BA506CB529}" type="slidenum">
              <a:rPr lang="en-US"/>
              <a:pPr/>
              <a:t>‹#›</a:t>
            </a:fld>
            <a:endParaRPr lang="en-US"/>
          </a:p>
        </p:txBody>
      </p:sp>
    </p:spTree>
    <p:extLst>
      <p:ext uri="{BB962C8B-B14F-4D97-AF65-F5344CB8AC3E}">
        <p14:creationId xmlns:p14="http://schemas.microsoft.com/office/powerpoint/2010/main" val="189425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a:t>
            </a:r>
          </a:p>
        </p:txBody>
      </p:sp>
      <p:sp>
        <p:nvSpPr>
          <p:cNvPr id="3" name="Content Placeholder 2"/>
          <p:cNvSpPr>
            <a:spLocks noGrp="1"/>
          </p:cNvSpPr>
          <p:nvPr>
            <p:ph idx="1"/>
          </p:nvPr>
        </p:nvSpPr>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noChangeArrowheads="1"/>
          </p:cNvSpPr>
          <p:nvPr>
            <p:ph type="dt" sz="half" idx="10"/>
          </p:nvPr>
        </p:nvSpPr>
        <p:spPr>
          <a:xfrm>
            <a:off x="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5" name="Footer Placeholder 4"/>
          <p:cNvSpPr>
            <a:spLocks noGrp="1" noChangeArrowheads="1"/>
          </p:cNvSpPr>
          <p:nvPr>
            <p:ph type="ftr" sz="quarter" idx="11"/>
          </p:nvPr>
        </p:nvSpPr>
        <p:spPr>
          <a:xfrm>
            <a:off x="2590800" y="6381750"/>
            <a:ext cx="38862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6" name="Rectangle 5"/>
          <p:cNvSpPr>
            <a:spLocks noGrp="1" noChangeArrowheads="1"/>
          </p:cNvSpPr>
          <p:nvPr>
            <p:ph type="sldNum" sz="quarter" idx="12"/>
          </p:nvPr>
        </p:nvSpPr>
        <p:spPr/>
        <p:txBody>
          <a:bodyPr/>
          <a:lstStyle>
            <a:lvl1pPr>
              <a:defRPr/>
            </a:lvl1pPr>
          </a:lstStyle>
          <a:p>
            <a:fld id="{803C33BC-767D-8845-BB2C-A473FB4A7552}" type="slidenum">
              <a:rPr lang="en-US"/>
              <a:pPr/>
              <a:t>‹#›</a:t>
            </a:fld>
            <a:endParaRPr lang="en-US"/>
          </a:p>
        </p:txBody>
      </p:sp>
    </p:spTree>
    <p:extLst>
      <p:ext uri="{BB962C8B-B14F-4D97-AF65-F5344CB8AC3E}">
        <p14:creationId xmlns:p14="http://schemas.microsoft.com/office/powerpoint/2010/main" val="127461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a:t>
            </a:r>
          </a:p>
        </p:txBody>
      </p:sp>
      <p:sp>
        <p:nvSpPr>
          <p:cNvPr id="3" name="Date Placeholder 2"/>
          <p:cNvSpPr>
            <a:spLocks noGrp="1" noChangeArrowheads="1"/>
          </p:cNvSpPr>
          <p:nvPr>
            <p:ph type="dt" sz="half" idx="10"/>
          </p:nvPr>
        </p:nvSpPr>
        <p:spPr>
          <a:xfrm>
            <a:off x="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4" name="Footer Placeholder 3"/>
          <p:cNvSpPr>
            <a:spLocks noGrp="1" noChangeArrowheads="1"/>
          </p:cNvSpPr>
          <p:nvPr>
            <p:ph type="ftr" sz="quarter" idx="11"/>
          </p:nvPr>
        </p:nvSpPr>
        <p:spPr>
          <a:xfrm>
            <a:off x="2590800" y="6381750"/>
            <a:ext cx="38862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5" name="Rectangle 4"/>
          <p:cNvSpPr>
            <a:spLocks noGrp="1" noChangeArrowheads="1"/>
          </p:cNvSpPr>
          <p:nvPr>
            <p:ph type="sldNum" sz="quarter" idx="12"/>
          </p:nvPr>
        </p:nvSpPr>
        <p:spPr/>
        <p:txBody>
          <a:bodyPr/>
          <a:lstStyle>
            <a:lvl1pPr>
              <a:defRPr/>
            </a:lvl1pPr>
          </a:lstStyle>
          <a:p>
            <a:fld id="{8C734804-006E-DC44-93A2-A63A0AD6AB16}" type="slidenum">
              <a:rPr lang="en-US"/>
              <a:pPr/>
              <a:t>‹#›</a:t>
            </a:fld>
            <a:endParaRPr lang="en-US"/>
          </a:p>
        </p:txBody>
      </p:sp>
    </p:spTree>
    <p:extLst>
      <p:ext uri="{BB962C8B-B14F-4D97-AF65-F5344CB8AC3E}">
        <p14:creationId xmlns:p14="http://schemas.microsoft.com/office/powerpoint/2010/main" val="2499887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8275" y="-23813"/>
            <a:ext cx="9312275" cy="901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as</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220BC4A3-FD0C-0441-AC2B-0C5BB645784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520" r:id="rId1"/>
    <p:sldLayoutId id="2147484521" r:id="rId2"/>
    <p:sldLayoutId id="2147484522" r:id="rId3"/>
  </p:sldLayoutIdLst>
  <p:txStyles>
    <p:titleStyle>
      <a:lvl1pPr algn="l" rtl="0" eaLnBrk="0" fontAlgn="base" hangingPunct="0">
        <a:lnSpc>
          <a:spcPts val="5900"/>
        </a:lnSpc>
        <a:spcBef>
          <a:spcPct val="0"/>
        </a:spcBef>
        <a:spcAft>
          <a:spcPct val="0"/>
        </a:spcAft>
        <a:defRPr sz="7000" b="1">
          <a:solidFill>
            <a:srgbClr val="404040"/>
          </a:solidFill>
          <a:latin typeface="+mj-lt"/>
          <a:ea typeface="ＭＳ Ｐゴシック" charset="0"/>
          <a:cs typeface="+mj-cs"/>
        </a:defRPr>
      </a:lvl1pPr>
      <a:lvl2pPr algn="l" rtl="0" eaLnBrk="0" fontAlgn="base" hangingPunct="0">
        <a:lnSpc>
          <a:spcPts val="5900"/>
        </a:lnSpc>
        <a:spcBef>
          <a:spcPct val="0"/>
        </a:spcBef>
        <a:spcAft>
          <a:spcPct val="0"/>
        </a:spcAft>
        <a:defRPr sz="7000" b="1">
          <a:solidFill>
            <a:srgbClr val="404040"/>
          </a:solidFill>
          <a:latin typeface="Arial" pitchFamily="-112" charset="0"/>
          <a:ea typeface="ＭＳ Ｐゴシック" charset="0"/>
          <a:cs typeface="Arial" pitchFamily="-112" charset="0"/>
        </a:defRPr>
      </a:lvl2pPr>
      <a:lvl3pPr algn="l" rtl="0" eaLnBrk="0" fontAlgn="base" hangingPunct="0">
        <a:lnSpc>
          <a:spcPts val="5900"/>
        </a:lnSpc>
        <a:spcBef>
          <a:spcPct val="0"/>
        </a:spcBef>
        <a:spcAft>
          <a:spcPct val="0"/>
        </a:spcAft>
        <a:defRPr sz="7000" b="1">
          <a:solidFill>
            <a:srgbClr val="404040"/>
          </a:solidFill>
          <a:latin typeface="Arial" pitchFamily="-112" charset="0"/>
          <a:ea typeface="ＭＳ Ｐゴシック" charset="0"/>
          <a:cs typeface="Arial" pitchFamily="-112" charset="0"/>
        </a:defRPr>
      </a:lvl3pPr>
      <a:lvl4pPr algn="l" rtl="0" eaLnBrk="0" fontAlgn="base" hangingPunct="0">
        <a:lnSpc>
          <a:spcPts val="5900"/>
        </a:lnSpc>
        <a:spcBef>
          <a:spcPct val="0"/>
        </a:spcBef>
        <a:spcAft>
          <a:spcPct val="0"/>
        </a:spcAft>
        <a:defRPr sz="7000" b="1">
          <a:solidFill>
            <a:srgbClr val="404040"/>
          </a:solidFill>
          <a:latin typeface="Arial" pitchFamily="-112" charset="0"/>
          <a:ea typeface="ＭＳ Ｐゴシック" charset="0"/>
          <a:cs typeface="Arial" pitchFamily="-112" charset="0"/>
        </a:defRPr>
      </a:lvl4pPr>
      <a:lvl5pPr algn="l" rtl="0" eaLnBrk="0" fontAlgn="base" hangingPunct="0">
        <a:lnSpc>
          <a:spcPts val="5900"/>
        </a:lnSpc>
        <a:spcBef>
          <a:spcPct val="0"/>
        </a:spcBef>
        <a:spcAft>
          <a:spcPct val="0"/>
        </a:spcAft>
        <a:defRPr sz="7000" b="1">
          <a:solidFill>
            <a:srgbClr val="404040"/>
          </a:solidFill>
          <a:latin typeface="Arial" pitchFamily="-112" charset="0"/>
          <a:ea typeface="ＭＳ Ｐゴシック" charset="0"/>
          <a:cs typeface="Arial" pitchFamily="-112" charset="0"/>
        </a:defRPr>
      </a:lvl5pPr>
      <a:lvl6pPr marL="457200" algn="l" rtl="0" fontAlgn="base">
        <a:spcBef>
          <a:spcPct val="0"/>
        </a:spcBef>
        <a:spcAft>
          <a:spcPct val="0"/>
        </a:spcAft>
        <a:defRPr sz="4400">
          <a:solidFill>
            <a:schemeClr val="tx2"/>
          </a:solidFill>
          <a:latin typeface="Arial" pitchFamily="-112" charset="0"/>
          <a:ea typeface="Arial" pitchFamily="-112" charset="0"/>
          <a:cs typeface="Arial" pitchFamily="-112" charset="0"/>
        </a:defRPr>
      </a:lvl6pPr>
      <a:lvl7pPr marL="914400" algn="l" rtl="0" fontAlgn="base">
        <a:spcBef>
          <a:spcPct val="0"/>
        </a:spcBef>
        <a:spcAft>
          <a:spcPct val="0"/>
        </a:spcAft>
        <a:defRPr sz="4400">
          <a:solidFill>
            <a:schemeClr val="tx2"/>
          </a:solidFill>
          <a:latin typeface="Arial" pitchFamily="-112" charset="0"/>
          <a:ea typeface="Arial" pitchFamily="-112" charset="0"/>
          <a:cs typeface="Arial" pitchFamily="-112" charset="0"/>
        </a:defRPr>
      </a:lvl7pPr>
      <a:lvl8pPr marL="1371600" algn="l" rtl="0" fontAlgn="base">
        <a:spcBef>
          <a:spcPct val="0"/>
        </a:spcBef>
        <a:spcAft>
          <a:spcPct val="0"/>
        </a:spcAft>
        <a:defRPr sz="4400">
          <a:solidFill>
            <a:schemeClr val="tx2"/>
          </a:solidFill>
          <a:latin typeface="Arial" pitchFamily="-112" charset="0"/>
          <a:ea typeface="Arial" pitchFamily="-112" charset="0"/>
          <a:cs typeface="Arial" pitchFamily="-112" charset="0"/>
        </a:defRPr>
      </a:lvl8pPr>
      <a:lvl9pPr marL="1828800" algn="l" rtl="0" fontAlgn="base">
        <a:spcBef>
          <a:spcPct val="0"/>
        </a:spcBef>
        <a:spcAft>
          <a:spcPct val="0"/>
        </a:spcAft>
        <a:defRPr sz="4400">
          <a:solidFill>
            <a:schemeClr val="tx2"/>
          </a:solidFill>
          <a:latin typeface="Arial" pitchFamily="-112" charset="0"/>
          <a:ea typeface="Arial" pitchFamily="-112" charset="0"/>
          <a:cs typeface="Arial" pitchFamily="-112" charset="0"/>
        </a:defRPr>
      </a:lvl9pPr>
    </p:titleStyle>
    <p:bodyStyle>
      <a:lvl1pPr marL="342900" indent="-34290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ww.real-statistics.com/non-parametric-tests/wilcoxon-signed-ranks-test/"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real-statistics.com/one-way-analysis-of-variance-anova/kruskal-wallis-test/" TargetMode="Externa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real-statistics.com/anova-repeated-measures/friedman-test/" TargetMode="Externa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real-statistics.com/non-parametric-tests/mann-whitney-tes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txBox="1">
            <a:spLocks/>
          </p:cNvSpPr>
          <p:nvPr/>
        </p:nvSpPr>
        <p:spPr bwMode="auto">
          <a:xfrm>
            <a:off x="-1981200" y="1219736"/>
            <a:ext cx="9144000" cy="6247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ctr" eaLnBrk="1" hangingPunct="1"/>
            <a:r>
              <a:rPr lang="en-US" sz="40000" dirty="0">
                <a:solidFill>
                  <a:srgbClr val="99CC00"/>
                </a:solidFill>
              </a:rPr>
              <a:t>16</a:t>
            </a:r>
          </a:p>
        </p:txBody>
      </p:sp>
      <p:sp>
        <p:nvSpPr>
          <p:cNvPr id="3" name="Rectangle 2"/>
          <p:cNvSpPr/>
          <p:nvPr/>
        </p:nvSpPr>
        <p:spPr>
          <a:xfrm>
            <a:off x="5300631" y="2615148"/>
            <a:ext cx="3494867" cy="3508653"/>
          </a:xfrm>
          <a:prstGeom prst="rect">
            <a:avLst/>
          </a:prstGeom>
        </p:spPr>
        <p:txBody>
          <a:bodyPr wrap="none">
            <a:spAutoFit/>
          </a:bodyPr>
          <a:lstStyle/>
          <a:p>
            <a:pPr lvl="0"/>
            <a:r>
              <a:rPr lang="en-US" sz="5000" dirty="0">
                <a:solidFill>
                  <a:srgbClr val="99CC00"/>
                </a:solidFill>
              </a:rPr>
              <a:t>Probability</a:t>
            </a:r>
          </a:p>
          <a:p>
            <a:pPr lvl="0"/>
            <a:r>
              <a:rPr lang="en-US" sz="5000" dirty="0">
                <a:solidFill>
                  <a:srgbClr val="99CC00"/>
                </a:solidFill>
              </a:rPr>
              <a:t>and</a:t>
            </a:r>
          </a:p>
          <a:p>
            <a:pPr lvl="0"/>
            <a:r>
              <a:rPr lang="en-US" sz="5000" dirty="0">
                <a:solidFill>
                  <a:srgbClr val="99CC00"/>
                </a:solidFill>
              </a:rPr>
              <a:t>Statistics</a:t>
            </a:r>
            <a:endParaRPr lang="en-US" b="0" dirty="0">
              <a:solidFill>
                <a:srgbClr val="000000"/>
              </a:solidFill>
            </a:endParaRPr>
          </a:p>
          <a:p>
            <a:pPr lvl="0"/>
            <a:r>
              <a:rPr lang="en-US" b="0" dirty="0">
                <a:solidFill>
                  <a:srgbClr val="000000"/>
                </a:solidFill>
                <a:latin typeface="Helvetica Neue Light"/>
                <a:cs typeface="Helvetica Neue Light"/>
              </a:rPr>
              <a:t>COMS10011 </a:t>
            </a:r>
          </a:p>
          <a:p>
            <a:pPr lvl="0"/>
            <a:endParaRPr lang="en-US" b="0" dirty="0">
              <a:solidFill>
                <a:srgbClr val="000000"/>
              </a:solidFill>
              <a:latin typeface="Helvetica Neue Light"/>
              <a:cs typeface="Helvetica Neue Light"/>
            </a:endParaRPr>
          </a:p>
          <a:p>
            <a:pPr lvl="0"/>
            <a:r>
              <a:rPr lang="en-US" b="0" dirty="0">
                <a:solidFill>
                  <a:srgbClr val="000000"/>
                </a:solidFill>
                <a:latin typeface="Helvetica Neue Light"/>
                <a:cs typeface="Helvetica Neue Light"/>
              </a:rPr>
              <a:t>Dr. Anne Roudaut</a:t>
            </a:r>
          </a:p>
          <a:p>
            <a:pPr lvl="0"/>
            <a:r>
              <a:rPr lang="en-US" b="0" dirty="0" err="1">
                <a:solidFill>
                  <a:srgbClr val="000000"/>
                </a:solidFill>
                <a:latin typeface="Helvetica Neue Light"/>
                <a:cs typeface="Helvetica Neue Light"/>
              </a:rPr>
              <a:t>csxar@bristol.ac.uk</a:t>
            </a:r>
            <a:endParaRPr lang="en-US" b="0" dirty="0">
              <a:solidFill>
                <a:srgbClr val="000000"/>
              </a:solidFill>
              <a:latin typeface="Helvetica Neue Light"/>
              <a:cs typeface="Helvetica Neue Light"/>
            </a:endParaRPr>
          </a:p>
        </p:txBody>
      </p:sp>
      <p:sp>
        <p:nvSpPr>
          <p:cNvPr id="9" name="Rectangle 2"/>
          <p:cNvSpPr>
            <a:spLocks/>
          </p:cNvSpPr>
          <p:nvPr/>
        </p:nvSpPr>
        <p:spPr bwMode="auto">
          <a:xfrm>
            <a:off x="4330700" y="1066800"/>
            <a:ext cx="59563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p>
            <a:pPr marL="39688"/>
            <a:r>
              <a:rPr lang="en-US" altLang="ja-JP" sz="4000" dirty="0">
                <a:solidFill>
                  <a:schemeClr val="tx1"/>
                </a:solidFill>
                <a:latin typeface="Helvetica Neue Light" charset="0"/>
                <a:cs typeface="Helvetica Neue Light" charset="0"/>
                <a:sym typeface="Helvetica Neue Light" charset="0"/>
              </a:rPr>
              <a:t>Non-Parametric</a:t>
            </a:r>
            <a:endParaRPr lang="en-US" sz="4000" dirty="0">
              <a:solidFill>
                <a:schemeClr val="tx1"/>
              </a:solidFill>
              <a:latin typeface="Helvetica Neue Light" charset="0"/>
              <a:cs typeface="ＭＳ Ｐゴシック" charset="0"/>
              <a:sym typeface="Helvetica Neue Light" charset="0"/>
            </a:endParaRPr>
          </a:p>
        </p:txBody>
      </p:sp>
      <p:sp>
        <p:nvSpPr>
          <p:cNvPr id="10" name="AutoShape 3"/>
          <p:cNvSpPr>
            <a:spLocks/>
          </p:cNvSpPr>
          <p:nvPr/>
        </p:nvSpPr>
        <p:spPr bwMode="auto">
          <a:xfrm flipH="1" flipV="1">
            <a:off x="3657600" y="1460500"/>
            <a:ext cx="457200" cy="1130300"/>
          </a:xfrm>
          <a:custGeom>
            <a:avLst/>
            <a:gdLst>
              <a:gd name="T0" fmla="*/ 2147483647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cubicBezTo>
                  <a:pt x="21176" y="7169"/>
                  <a:pt x="20753" y="14339"/>
                  <a:pt x="17153" y="17939"/>
                </a:cubicBezTo>
                <a:cubicBezTo>
                  <a:pt x="13553" y="21539"/>
                  <a:pt x="6776" y="21569"/>
                  <a:pt x="0" y="21600"/>
                </a:cubicBezTo>
              </a:path>
            </a:pathLst>
          </a:custGeom>
          <a:noFill/>
          <a:ln w="3175" cap="flat">
            <a:solidFill>
              <a:schemeClr val="tx1"/>
            </a:solidFill>
            <a:prstDash val="dash"/>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6" name="Rectangle 2"/>
          <p:cNvSpPr>
            <a:spLocks/>
          </p:cNvSpPr>
          <p:nvPr/>
        </p:nvSpPr>
        <p:spPr bwMode="auto">
          <a:xfrm>
            <a:off x="4495800" y="1676400"/>
            <a:ext cx="59563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p>
            <a:pPr marL="39688"/>
            <a:r>
              <a:rPr lang="en-US" sz="2600" dirty="0">
                <a:solidFill>
                  <a:schemeClr val="tx1"/>
                </a:solidFill>
                <a:latin typeface="Helvetica Neue Light" charset="0"/>
                <a:cs typeface="ＭＳ Ｐゴシック" charset="0"/>
                <a:sym typeface="Helvetica Neue Light" charset="0"/>
              </a:rPr>
              <a:t>Statistical tests</a:t>
            </a:r>
          </a:p>
        </p:txBody>
      </p:sp>
      <p:sp>
        <p:nvSpPr>
          <p:cNvPr id="2" name="Rectangle 1">
            <a:extLst>
              <a:ext uri="{FF2B5EF4-FFF2-40B4-BE49-F238E27FC236}">
                <a16:creationId xmlns:a16="http://schemas.microsoft.com/office/drawing/2014/main" id="{461B45C8-9CE8-0943-9F38-727C766D20BF}"/>
              </a:ext>
            </a:extLst>
          </p:cNvPr>
          <p:cNvSpPr/>
          <p:nvPr/>
        </p:nvSpPr>
        <p:spPr>
          <a:xfrm>
            <a:off x="6202169" y="6415921"/>
            <a:ext cx="2941831" cy="369332"/>
          </a:xfrm>
          <a:prstGeom prst="rect">
            <a:avLst/>
          </a:prstGeom>
        </p:spPr>
        <p:txBody>
          <a:bodyPr wrap="none">
            <a:spAutoFit/>
          </a:bodyPr>
          <a:lstStyle/>
          <a:p>
            <a:r>
              <a:rPr lang="en-GB" b="0" dirty="0">
                <a:latin typeface="Helvetica" pitchFamily="2" charset="0"/>
              </a:rPr>
              <a:t>(Thanks S. Massa, Oxford)</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2B09-DBBE-E44D-BA03-C815707374C5}"/>
              </a:ext>
            </a:extLst>
          </p:cNvPr>
          <p:cNvSpPr txBox="1">
            <a:spLocks/>
          </p:cNvSpPr>
          <p:nvPr/>
        </p:nvSpPr>
        <p:spPr bwMode="auto">
          <a:xfrm>
            <a:off x="495300" y="4953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3. we then look in the critical table</a:t>
            </a: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r>
              <a:rPr lang="en-US" b="0" dirty="0">
                <a:latin typeface="Arial" charset="0"/>
                <a:cs typeface="Arial" charset="0"/>
              </a:rPr>
              <a:t>rows and columns correspond to the sizes of the smaller and larger samples, respectively.</a:t>
            </a:r>
          </a:p>
          <a:p>
            <a:pPr algn="r"/>
            <a:r>
              <a:rPr lang="en-US" b="0" dirty="0">
                <a:latin typeface="Arial" charset="0"/>
                <a:cs typeface="Arial" charset="0"/>
              </a:rPr>
              <a:t> … why two values?</a:t>
            </a:r>
          </a:p>
          <a:p>
            <a:endParaRPr lang="en-US" b="0" dirty="0">
              <a:latin typeface="Arial" charset="0"/>
              <a:cs typeface="Arial" charset="0"/>
            </a:endParaRPr>
          </a:p>
        </p:txBody>
      </p:sp>
      <p:pic>
        <p:nvPicPr>
          <p:cNvPr id="4" name="Picture 3">
            <a:extLst>
              <a:ext uri="{FF2B5EF4-FFF2-40B4-BE49-F238E27FC236}">
                <a16:creationId xmlns:a16="http://schemas.microsoft.com/office/drawing/2014/main" id="{743E6CF8-DDB3-0C4D-8088-5A3B157BB223}"/>
              </a:ext>
            </a:extLst>
          </p:cNvPr>
          <p:cNvPicPr>
            <a:picLocks noChangeAspect="1"/>
          </p:cNvPicPr>
          <p:nvPr/>
        </p:nvPicPr>
        <p:blipFill>
          <a:blip r:embed="rId2"/>
          <a:stretch>
            <a:fillRect/>
          </a:stretch>
        </p:blipFill>
        <p:spPr>
          <a:xfrm>
            <a:off x="1463792" y="990600"/>
            <a:ext cx="6216415" cy="3657600"/>
          </a:xfrm>
          <a:prstGeom prst="rect">
            <a:avLst/>
          </a:prstGeom>
        </p:spPr>
      </p:pic>
    </p:spTree>
    <p:extLst>
      <p:ext uri="{BB962C8B-B14F-4D97-AF65-F5344CB8AC3E}">
        <p14:creationId xmlns:p14="http://schemas.microsoft.com/office/powerpoint/2010/main" val="368637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1C3698-CACE-A74C-BDF7-D66C77B3735C}"/>
              </a:ext>
            </a:extLst>
          </p:cNvPr>
          <p:cNvPicPr>
            <a:picLocks noChangeAspect="1"/>
          </p:cNvPicPr>
          <p:nvPr/>
        </p:nvPicPr>
        <p:blipFill rotWithShape="1">
          <a:blip r:embed="rId2"/>
          <a:srcRect r="9524"/>
          <a:stretch/>
        </p:blipFill>
        <p:spPr>
          <a:xfrm>
            <a:off x="685800" y="914399"/>
            <a:ext cx="1447800" cy="1404257"/>
          </a:xfrm>
          <a:prstGeom prst="rect">
            <a:avLst/>
          </a:prstGeom>
        </p:spPr>
      </p:pic>
      <p:sp>
        <p:nvSpPr>
          <p:cNvPr id="6" name="Content Placeholder 2">
            <a:extLst>
              <a:ext uri="{FF2B5EF4-FFF2-40B4-BE49-F238E27FC236}">
                <a16:creationId xmlns:a16="http://schemas.microsoft.com/office/drawing/2014/main" id="{5CFD0BE3-A0E6-A541-957E-AB6CB49E8AEC}"/>
              </a:ext>
            </a:extLst>
          </p:cNvPr>
          <p:cNvSpPr txBox="1">
            <a:spLocks/>
          </p:cNvSpPr>
          <p:nvPr/>
        </p:nvSpPr>
        <p:spPr bwMode="auto">
          <a:xfrm>
            <a:off x="2819400" y="647458"/>
            <a:ext cx="55626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the top gives the 10% critical values = </a:t>
            </a:r>
            <a:r>
              <a:rPr lang="en-US" dirty="0">
                <a:solidFill>
                  <a:srgbClr val="99CC00"/>
                </a:solidFill>
              </a:rPr>
              <a:t>one-tail test</a:t>
            </a:r>
          </a:p>
          <a:p>
            <a:endParaRPr lang="en-US" b="0" dirty="0"/>
          </a:p>
          <a:p>
            <a:r>
              <a:rPr lang="en-US" b="0" dirty="0"/>
              <a:t>the bottom the 5% ones = </a:t>
            </a:r>
            <a:r>
              <a:rPr lang="en-US" dirty="0">
                <a:solidFill>
                  <a:srgbClr val="99CC00"/>
                </a:solidFill>
              </a:rPr>
              <a:t>two-tail test</a:t>
            </a:r>
          </a:p>
          <a:p>
            <a:endParaRPr lang="en-US" b="0" dirty="0"/>
          </a:p>
          <a:p>
            <a:endParaRPr lang="en-US" b="0" dirty="0"/>
          </a:p>
          <a:p>
            <a:endParaRPr lang="en-US" b="0" dirty="0"/>
          </a:p>
          <a:p>
            <a:endParaRPr lang="en-US" b="0" dirty="0">
              <a:latin typeface="Arial" charset="0"/>
              <a:cs typeface="Arial" charset="0"/>
            </a:endParaRPr>
          </a:p>
          <a:p>
            <a:endParaRPr lang="en-US" b="0" dirty="0">
              <a:latin typeface="Arial" charset="0"/>
              <a:cs typeface="Arial" charset="0"/>
            </a:endParaRPr>
          </a:p>
        </p:txBody>
      </p:sp>
      <p:sp>
        <p:nvSpPr>
          <p:cNvPr id="7" name="Content Placeholder 2">
            <a:extLst>
              <a:ext uri="{FF2B5EF4-FFF2-40B4-BE49-F238E27FC236}">
                <a16:creationId xmlns:a16="http://schemas.microsoft.com/office/drawing/2014/main" id="{D74D7D3D-6276-3A45-A016-34BABD19C6D5}"/>
              </a:ext>
            </a:extLst>
          </p:cNvPr>
          <p:cNvSpPr txBox="1">
            <a:spLocks/>
          </p:cNvSpPr>
          <p:nvPr/>
        </p:nvSpPr>
        <p:spPr bwMode="auto">
          <a:xfrm>
            <a:off x="1219200" y="3505200"/>
            <a:ext cx="71628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R = 9 &lt; 26.52 (let’s say we do a two tails)</a:t>
            </a:r>
          </a:p>
          <a:p>
            <a:endParaRPr lang="en-US" b="0" dirty="0"/>
          </a:p>
          <a:p>
            <a:r>
              <a:rPr lang="en-US" b="0" dirty="0"/>
              <a:t>so we </a:t>
            </a:r>
            <a:r>
              <a:rPr lang="en-US" dirty="0">
                <a:solidFill>
                  <a:srgbClr val="99CC00"/>
                </a:solidFill>
              </a:rPr>
              <a:t>reject the null hypothesis </a:t>
            </a:r>
            <a:r>
              <a:rPr lang="en-US" b="0" dirty="0"/>
              <a:t>and conclude that the two groups are significantly different</a:t>
            </a:r>
          </a:p>
          <a:p>
            <a:endParaRPr lang="en-US" b="0" dirty="0"/>
          </a:p>
          <a:p>
            <a:endParaRPr lang="en-US" b="0" dirty="0"/>
          </a:p>
          <a:p>
            <a:endParaRPr lang="en-US" b="0" dirty="0">
              <a:latin typeface="Arial" charset="0"/>
              <a:cs typeface="Arial" charset="0"/>
            </a:endParaRPr>
          </a:p>
          <a:p>
            <a:endParaRPr lang="en-US" b="0" dirty="0">
              <a:latin typeface="Arial" charset="0"/>
              <a:cs typeface="Arial" charset="0"/>
            </a:endParaRPr>
          </a:p>
        </p:txBody>
      </p:sp>
      <p:cxnSp>
        <p:nvCxnSpPr>
          <p:cNvPr id="9" name="Straight Connector 8">
            <a:extLst>
              <a:ext uri="{FF2B5EF4-FFF2-40B4-BE49-F238E27FC236}">
                <a16:creationId xmlns:a16="http://schemas.microsoft.com/office/drawing/2014/main" id="{F3EDAD57-7408-394A-91D7-5B77882699DF}"/>
              </a:ext>
            </a:extLst>
          </p:cNvPr>
          <p:cNvCxnSpPr>
            <a:cxnSpLocks/>
          </p:cNvCxnSpPr>
          <p:nvPr/>
        </p:nvCxnSpPr>
        <p:spPr bwMode="auto">
          <a:xfrm flipV="1">
            <a:off x="1676400" y="914400"/>
            <a:ext cx="990600" cy="381000"/>
          </a:xfrm>
          <a:prstGeom prst="line">
            <a:avLst/>
          </a:prstGeom>
          <a:solidFill>
            <a:schemeClr val="accent1"/>
          </a:solidFill>
          <a:ln w="9525" cap="flat" cmpd="sng" algn="ctr">
            <a:solidFill>
              <a:srgbClr val="99CC00"/>
            </a:solidFill>
            <a:prstDash val="sysDash"/>
            <a:round/>
            <a:headEnd type="none" w="med" len="med"/>
            <a:tailEnd type="none" w="med" len="med"/>
          </a:ln>
          <a:effectLst/>
        </p:spPr>
      </p:cxnSp>
      <p:cxnSp>
        <p:nvCxnSpPr>
          <p:cNvPr id="11" name="Straight Connector 10">
            <a:extLst>
              <a:ext uri="{FF2B5EF4-FFF2-40B4-BE49-F238E27FC236}">
                <a16:creationId xmlns:a16="http://schemas.microsoft.com/office/drawing/2014/main" id="{56CA3672-27CF-0A4D-A875-F7CCAF395EE3}"/>
              </a:ext>
            </a:extLst>
          </p:cNvPr>
          <p:cNvCxnSpPr>
            <a:cxnSpLocks/>
          </p:cNvCxnSpPr>
          <p:nvPr/>
        </p:nvCxnSpPr>
        <p:spPr bwMode="auto">
          <a:xfrm>
            <a:off x="1676400" y="1752600"/>
            <a:ext cx="1143000" cy="304800"/>
          </a:xfrm>
          <a:prstGeom prst="line">
            <a:avLst/>
          </a:prstGeom>
          <a:solidFill>
            <a:schemeClr val="accent1"/>
          </a:solidFill>
          <a:ln w="9525" cap="flat" cmpd="sng" algn="ctr">
            <a:solidFill>
              <a:srgbClr val="99CC00"/>
            </a:solidFill>
            <a:prstDash val="sysDash"/>
            <a:round/>
            <a:headEnd type="none" w="med" len="med"/>
            <a:tailEnd type="none" w="med" len="med"/>
          </a:ln>
          <a:effectLst/>
        </p:spPr>
      </p:cxnSp>
    </p:spTree>
    <p:extLst>
      <p:ext uri="{BB962C8B-B14F-4D97-AF65-F5344CB8AC3E}">
        <p14:creationId xmlns:p14="http://schemas.microsoft.com/office/powerpoint/2010/main" val="242290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3164DE-A28F-504F-BA5C-A0061D64BA44}"/>
                  </a:ext>
                </a:extLst>
              </p:cNvPr>
              <p:cNvSpPr txBox="1">
                <a:spLocks/>
              </p:cNvSpPr>
              <p:nvPr/>
            </p:nvSpPr>
            <p:spPr bwMode="auto">
              <a:xfrm>
                <a:off x="609600" y="609600"/>
                <a:ext cx="8305800" cy="1938138"/>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note that the critical value table only goes up to n =10</a:t>
                </a:r>
              </a:p>
              <a:p>
                <a:endParaRPr lang="en-US" b="0" dirty="0">
                  <a:latin typeface="Arial" charset="0"/>
                  <a:cs typeface="Arial" charset="0"/>
                </a:endParaRPr>
              </a:p>
              <a:p>
                <a:r>
                  <a:rPr lang="en-US" b="0" dirty="0">
                    <a:latin typeface="Arial" charset="0"/>
                    <a:cs typeface="Arial" charset="0"/>
                  </a:rPr>
                  <a:t>for larger samples we can use normal approximation</a:t>
                </a: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r>
                  <a:rPr lang="en-US" b="0" dirty="0">
                    <a:latin typeface="Arial" charset="0"/>
                    <a:cs typeface="Arial" charset="0"/>
                  </a:rPr>
                  <a:t>we then compare with the normal table, e.g. for two-tailed test at 0.05 reject null if </a:t>
                </a:r>
                <a14:m>
                  <m:oMath xmlns:m="http://schemas.openxmlformats.org/officeDocument/2006/math">
                    <m:d>
                      <m:dPr>
                        <m:begChr m:val="|"/>
                        <m:endChr m:val="|"/>
                        <m:ctrlPr>
                          <a:rPr lang="en-US" b="0" i="1" smtClean="0">
                            <a:latin typeface="Cambria Math" panose="02040503050406030204" pitchFamily="18" charset="0"/>
                            <a:cs typeface="Arial" charset="0"/>
                          </a:rPr>
                        </m:ctrlPr>
                      </m:dPr>
                      <m:e>
                        <m:r>
                          <a:rPr lang="en-US" b="0" i="1" smtClean="0">
                            <a:latin typeface="Cambria Math" panose="02040503050406030204" pitchFamily="18" charset="0"/>
                            <a:cs typeface="Arial" charset="0"/>
                          </a:rPr>
                          <m:t>𝑧</m:t>
                        </m:r>
                      </m:e>
                    </m:d>
                  </m:oMath>
                </a14:m>
                <a:r>
                  <a:rPr lang="en-US" b="0" dirty="0">
                    <a:latin typeface="Arial" charset="0"/>
                    <a:cs typeface="Arial" charset="0"/>
                  </a:rPr>
                  <a:t> &gt; 1.96</a:t>
                </a:r>
              </a:p>
              <a:p>
                <a:endParaRPr lang="en-US" b="0" dirty="0">
                  <a:latin typeface="Arial" charset="0"/>
                  <a:cs typeface="Arial" charset="0"/>
                </a:endParaRPr>
              </a:p>
              <a:p>
                <a:endParaRPr lang="en-US" b="0" dirty="0">
                  <a:latin typeface="Arial" charset="0"/>
                  <a:cs typeface="Arial" charset="0"/>
                </a:endParaRPr>
              </a:p>
            </p:txBody>
          </p:sp>
        </mc:Choice>
        <mc:Fallback xmlns="">
          <p:sp>
            <p:nvSpPr>
              <p:cNvPr id="3" name="Content Placeholder 2">
                <a:extLst>
                  <a:ext uri="{FF2B5EF4-FFF2-40B4-BE49-F238E27FC236}">
                    <a16:creationId xmlns:a16="http://schemas.microsoft.com/office/drawing/2014/main" id="{6E3164DE-A28F-504F-BA5C-A0061D64BA44}"/>
                  </a:ext>
                </a:extLst>
              </p:cNvPr>
              <p:cNvSpPr txBox="1">
                <a:spLocks noRot="1" noChangeAspect="1" noMove="1" noResize="1" noEditPoints="1" noAdjustHandles="1" noChangeArrowheads="1" noChangeShapeType="1" noTextEdit="1"/>
              </p:cNvSpPr>
              <p:nvPr/>
            </p:nvSpPr>
            <p:spPr bwMode="auto">
              <a:xfrm>
                <a:off x="609600" y="609600"/>
                <a:ext cx="8305800" cy="1938138"/>
              </a:xfrm>
              <a:prstGeom prst="rect">
                <a:avLst/>
              </a:prstGeom>
              <a:blipFill>
                <a:blip r:embed="rId2"/>
                <a:stretch>
                  <a:fillRect l="-1223" t="-2614" b="-152288"/>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9D33F79B-ADF6-944F-8266-09742CFF3F39}"/>
              </a:ext>
            </a:extLst>
          </p:cNvPr>
          <p:cNvPicPr>
            <a:picLocks noChangeAspect="1"/>
          </p:cNvPicPr>
          <p:nvPr/>
        </p:nvPicPr>
        <p:blipFill>
          <a:blip r:embed="rId3"/>
          <a:stretch>
            <a:fillRect/>
          </a:stretch>
        </p:blipFill>
        <p:spPr>
          <a:xfrm>
            <a:off x="2921000" y="2324100"/>
            <a:ext cx="3302000" cy="2209800"/>
          </a:xfrm>
          <a:prstGeom prst="rect">
            <a:avLst/>
          </a:prstGeom>
        </p:spPr>
      </p:pic>
    </p:spTree>
    <p:extLst>
      <p:ext uri="{BB962C8B-B14F-4D97-AF65-F5344CB8AC3E}">
        <p14:creationId xmlns:p14="http://schemas.microsoft.com/office/powerpoint/2010/main" val="142102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4063" y="5105400"/>
            <a:ext cx="9134622" cy="838200"/>
          </a:xfrm>
        </p:spPr>
        <p:txBody>
          <a:bodyPr/>
          <a:lstStyle/>
          <a:p>
            <a:pPr algn="r" eaLnBrk="1" hangingPunct="1"/>
            <a:r>
              <a:rPr lang="en-US" sz="8000" dirty="0">
                <a:solidFill>
                  <a:srgbClr val="A6A6A6"/>
                </a:solidFill>
                <a:latin typeface="Arial" charset="0"/>
                <a:cs typeface="Arial" charset="0"/>
              </a:rPr>
              <a:t>signed rank test (Wilcoxon)</a:t>
            </a:r>
          </a:p>
        </p:txBody>
      </p:sp>
      <p:sp>
        <p:nvSpPr>
          <p:cNvPr id="3" name="Rectangle 2">
            <a:extLst>
              <a:ext uri="{FF2B5EF4-FFF2-40B4-BE49-F238E27FC236}">
                <a16:creationId xmlns:a16="http://schemas.microsoft.com/office/drawing/2014/main" id="{4DFD7D63-2177-714F-82F1-DA698FCCB93A}"/>
              </a:ext>
            </a:extLst>
          </p:cNvPr>
          <p:cNvSpPr/>
          <p:nvPr/>
        </p:nvSpPr>
        <p:spPr>
          <a:xfrm>
            <a:off x="2209800" y="3403435"/>
            <a:ext cx="3962400" cy="369332"/>
          </a:xfrm>
          <a:prstGeom prst="rect">
            <a:avLst/>
          </a:prstGeom>
        </p:spPr>
        <p:txBody>
          <a:bodyPr wrap="square">
            <a:spAutoFit/>
          </a:bodyPr>
          <a:lstStyle/>
          <a:p>
            <a:r>
              <a:rPr lang="en-US" dirty="0">
                <a:solidFill>
                  <a:srgbClr val="99CC00"/>
                </a:solidFill>
              </a:rPr>
              <a:t>paired t-test equivalent</a:t>
            </a:r>
            <a:endParaRPr lang="en-US" dirty="0"/>
          </a:p>
        </p:txBody>
      </p:sp>
      <p:sp>
        <p:nvSpPr>
          <p:cNvPr id="4" name="Freeform 3">
            <a:extLst>
              <a:ext uri="{FF2B5EF4-FFF2-40B4-BE49-F238E27FC236}">
                <a16:creationId xmlns:a16="http://schemas.microsoft.com/office/drawing/2014/main" id="{E0D726F0-D53F-4B4F-B228-7BB42253822B}"/>
              </a:ext>
            </a:extLst>
          </p:cNvPr>
          <p:cNvSpPr/>
          <p:nvPr/>
        </p:nvSpPr>
        <p:spPr bwMode="auto">
          <a:xfrm rot="4500000">
            <a:off x="4705493" y="41644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5" name="Rectangle 4">
            <a:extLst>
              <a:ext uri="{FF2B5EF4-FFF2-40B4-BE49-F238E27FC236}">
                <a16:creationId xmlns:a16="http://schemas.microsoft.com/office/drawing/2014/main" id="{9E78F791-238B-B34B-842A-76DA4142EC5E}"/>
              </a:ext>
            </a:extLst>
          </p:cNvPr>
          <p:cNvSpPr/>
          <p:nvPr/>
        </p:nvSpPr>
        <p:spPr>
          <a:xfrm>
            <a:off x="-4482" y="152400"/>
            <a:ext cx="8948043" cy="1200329"/>
          </a:xfrm>
          <a:prstGeom prst="rect">
            <a:avLst/>
          </a:prstGeom>
        </p:spPr>
        <p:txBody>
          <a:bodyPr wrap="square">
            <a:spAutoFit/>
          </a:bodyPr>
          <a:lstStyle/>
          <a:p>
            <a:pPr algn="r"/>
            <a:r>
              <a:rPr lang="en-US" b="0" dirty="0">
                <a:solidFill>
                  <a:schemeClr val="bg1">
                    <a:lumMod val="50000"/>
                  </a:schemeClr>
                </a:solidFill>
              </a:rPr>
              <a:t>Wilcoxon by hand</a:t>
            </a:r>
          </a:p>
          <a:p>
            <a:pPr algn="r"/>
            <a:r>
              <a:rPr lang="en-US" b="0" dirty="0">
                <a:solidFill>
                  <a:schemeClr val="bg1">
                    <a:lumMod val="50000"/>
                  </a:schemeClr>
                </a:solidFill>
              </a:rPr>
              <a:t>pdf in GitHub repository</a:t>
            </a:r>
          </a:p>
          <a:p>
            <a:pPr algn="r"/>
            <a:r>
              <a:rPr lang="en-US" b="0" dirty="0">
                <a:solidFill>
                  <a:schemeClr val="bg1">
                    <a:lumMod val="50000"/>
                  </a:schemeClr>
                </a:solidFill>
                <a:hlinkClick r:id="rId2"/>
              </a:rPr>
              <a:t>http://www.real-statistics.com/non-parametric-tests/wilcoxon-signed-ranks-test/</a:t>
            </a:r>
            <a:endParaRPr lang="en-US" b="0" dirty="0">
              <a:solidFill>
                <a:schemeClr val="bg1">
                  <a:lumMod val="50000"/>
                </a:schemeClr>
              </a:solidFill>
            </a:endParaRPr>
          </a:p>
          <a:p>
            <a:pPr algn="r"/>
            <a:endParaRPr lang="en-US" b="0" dirty="0">
              <a:solidFill>
                <a:schemeClr val="bg1">
                  <a:lumMod val="50000"/>
                </a:schemeClr>
              </a:solidFill>
            </a:endParaRPr>
          </a:p>
        </p:txBody>
      </p:sp>
    </p:spTree>
    <p:extLst>
      <p:ext uri="{BB962C8B-B14F-4D97-AF65-F5344CB8AC3E}">
        <p14:creationId xmlns:p14="http://schemas.microsoft.com/office/powerpoint/2010/main" val="32278082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560BE-295F-754D-AD33-DAD5B46418DA}"/>
              </a:ext>
            </a:extLst>
          </p:cNvPr>
          <p:cNvSpPr txBox="1">
            <a:spLocks/>
          </p:cNvSpPr>
          <p:nvPr/>
        </p:nvSpPr>
        <p:spPr bwMode="auto">
          <a:xfrm>
            <a:off x="609600" y="609600"/>
            <a:ext cx="83058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very quite similar but this time our data are paired (each participants made the two conditions so we have two data points per participants)</a:t>
            </a:r>
          </a:p>
          <a:p>
            <a:endParaRPr lang="en-US" b="0" dirty="0">
              <a:latin typeface="Arial" charset="0"/>
              <a:cs typeface="Arial" charset="0"/>
            </a:endParaRPr>
          </a:p>
          <a:p>
            <a:r>
              <a:rPr lang="en-US" b="0" dirty="0">
                <a:latin typeface="Arial" charset="0"/>
                <a:cs typeface="Arial" charset="0"/>
              </a:rPr>
              <a:t>example: we measured the effect of two car seats on level of discomfort, here are the differences for 19 participants</a:t>
            </a:r>
          </a:p>
          <a:p>
            <a:r>
              <a:rPr lang="en-US" b="0" dirty="0">
                <a:latin typeface="Arial" charset="0"/>
                <a:cs typeface="Arial" charset="0"/>
              </a:rPr>
              <a:t> </a:t>
            </a:r>
          </a:p>
          <a:p>
            <a:endParaRPr lang="en-US" b="0" dirty="0">
              <a:latin typeface="Arial" charset="0"/>
              <a:cs typeface="Arial" charset="0"/>
            </a:endParaRPr>
          </a:p>
          <a:p>
            <a:endParaRPr lang="en-US" b="0" dirty="0">
              <a:latin typeface="Arial" charset="0"/>
              <a:cs typeface="Arial" charset="0"/>
            </a:endParaRPr>
          </a:p>
        </p:txBody>
      </p:sp>
      <p:sp>
        <p:nvSpPr>
          <p:cNvPr id="4" name="Rectangle 3">
            <a:extLst>
              <a:ext uri="{FF2B5EF4-FFF2-40B4-BE49-F238E27FC236}">
                <a16:creationId xmlns:a16="http://schemas.microsoft.com/office/drawing/2014/main" id="{F495157F-BEAB-D74D-9EE3-A52ABAEF7A3B}"/>
              </a:ext>
            </a:extLst>
          </p:cNvPr>
          <p:cNvSpPr/>
          <p:nvPr/>
        </p:nvSpPr>
        <p:spPr>
          <a:xfrm>
            <a:off x="586409" y="3657600"/>
            <a:ext cx="8153400" cy="1200329"/>
          </a:xfrm>
          <a:prstGeom prst="rect">
            <a:avLst/>
          </a:prstGeom>
        </p:spPr>
        <p:txBody>
          <a:bodyPr wrap="square">
            <a:spAutoFit/>
          </a:bodyPr>
          <a:lstStyle/>
          <a:p>
            <a:r>
              <a:rPr lang="en-US" sz="2400" b="0" dirty="0"/>
              <a:t>-0.525, 0.172, -0.577, 0.200, 0.040, -0.143, 0.043, 0.010, 0.000, -0.522, 0.007, -0.122, -0.040, 0.000, -0.100, 0.050, -0.575, 0.031, -0.060</a:t>
            </a:r>
          </a:p>
        </p:txBody>
      </p:sp>
    </p:spTree>
    <p:extLst>
      <p:ext uri="{BB962C8B-B14F-4D97-AF65-F5344CB8AC3E}">
        <p14:creationId xmlns:p14="http://schemas.microsoft.com/office/powerpoint/2010/main" val="180810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FF9A1-972E-3A4F-AA03-304C27282B99}"/>
              </a:ext>
            </a:extLst>
          </p:cNvPr>
          <p:cNvSpPr txBox="1">
            <a:spLocks/>
          </p:cNvSpPr>
          <p:nvPr/>
        </p:nvSpPr>
        <p:spPr bwMode="auto">
          <a:xfrm>
            <a:off x="381000" y="4572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1. rank the observations </a:t>
            </a:r>
            <a:r>
              <a:rPr lang="en-US" dirty="0">
                <a:solidFill>
                  <a:srgbClr val="99CC00"/>
                </a:solidFill>
                <a:latin typeface="Arial" charset="0"/>
                <a:cs typeface="Arial" charset="0"/>
              </a:rPr>
              <a:t>by absolute values </a:t>
            </a:r>
            <a:r>
              <a:rPr lang="en-US" b="0" dirty="0">
                <a:latin typeface="Arial" charset="0"/>
                <a:cs typeface="Arial" charset="0"/>
              </a:rPr>
              <a:t>and removing the zeros</a:t>
            </a:r>
            <a:endParaRPr lang="en-US" dirty="0">
              <a:solidFill>
                <a:srgbClr val="99CC00"/>
              </a:solidFill>
              <a:latin typeface="Arial" charset="0"/>
              <a:cs typeface="Arial" charset="0"/>
            </a:endParaRPr>
          </a:p>
          <a:p>
            <a:r>
              <a:rPr lang="en-US" b="0" dirty="0">
                <a:latin typeface="Arial" charset="0"/>
                <a:cs typeface="Arial" charset="0"/>
              </a:rPr>
              <a:t> </a:t>
            </a:r>
          </a:p>
        </p:txBody>
      </p:sp>
      <p:sp>
        <p:nvSpPr>
          <p:cNvPr id="4" name="Rectangle 3">
            <a:extLst>
              <a:ext uri="{FF2B5EF4-FFF2-40B4-BE49-F238E27FC236}">
                <a16:creationId xmlns:a16="http://schemas.microsoft.com/office/drawing/2014/main" id="{8B0657F0-2792-744B-A682-6450500782E5}"/>
              </a:ext>
            </a:extLst>
          </p:cNvPr>
          <p:cNvSpPr/>
          <p:nvPr/>
        </p:nvSpPr>
        <p:spPr>
          <a:xfrm>
            <a:off x="586409" y="1524000"/>
            <a:ext cx="8153400" cy="1938992"/>
          </a:xfrm>
          <a:prstGeom prst="rect">
            <a:avLst/>
          </a:prstGeom>
        </p:spPr>
        <p:txBody>
          <a:bodyPr wrap="square">
            <a:spAutoFit/>
          </a:bodyPr>
          <a:lstStyle/>
          <a:p>
            <a:r>
              <a:rPr lang="en-US" sz="2400" b="0" dirty="0"/>
              <a:t>0.007 0.010 0.031 0.040 -0.040 0.043 0.050 -0.060 -0.100</a:t>
            </a:r>
          </a:p>
          <a:p>
            <a:r>
              <a:rPr lang="en-US" sz="2400" b="0" dirty="0"/>
              <a:t>    1        2        3       4.5     4.5       6        7        8         9</a:t>
            </a:r>
          </a:p>
          <a:p>
            <a:endParaRPr lang="en-US" sz="2400" b="0" dirty="0"/>
          </a:p>
          <a:p>
            <a:r>
              <a:rPr lang="en-US" sz="2400" b="0" dirty="0"/>
              <a:t>-0.122 -0.143 0.172 0.200 -0.522 -0.525 -0.575 -0.577</a:t>
            </a:r>
          </a:p>
          <a:p>
            <a:r>
              <a:rPr lang="en-US" sz="2400" b="0" dirty="0"/>
              <a:t>     10      11       12       13       14      15       16      17</a:t>
            </a:r>
          </a:p>
        </p:txBody>
      </p:sp>
      <p:grpSp>
        <p:nvGrpSpPr>
          <p:cNvPr id="10" name="Group 9">
            <a:extLst>
              <a:ext uri="{FF2B5EF4-FFF2-40B4-BE49-F238E27FC236}">
                <a16:creationId xmlns:a16="http://schemas.microsoft.com/office/drawing/2014/main" id="{CEBF4EE9-F71C-4F44-8EBF-E0DD3E932ED9}"/>
              </a:ext>
            </a:extLst>
          </p:cNvPr>
          <p:cNvGrpSpPr/>
          <p:nvPr/>
        </p:nvGrpSpPr>
        <p:grpSpPr>
          <a:xfrm>
            <a:off x="483705" y="3962400"/>
            <a:ext cx="8153400" cy="2667000"/>
            <a:chOff x="483705" y="3962400"/>
            <a:chExt cx="8153400" cy="2667000"/>
          </a:xfrm>
        </p:grpSpPr>
        <p:sp>
          <p:nvSpPr>
            <p:cNvPr id="5" name="Content Placeholder 2">
              <a:extLst>
                <a:ext uri="{FF2B5EF4-FFF2-40B4-BE49-F238E27FC236}">
                  <a16:creationId xmlns:a16="http://schemas.microsoft.com/office/drawing/2014/main" id="{02EF6E1B-4EEF-E84B-A994-3C01D682540F}"/>
                </a:ext>
              </a:extLst>
            </p:cNvPr>
            <p:cNvSpPr txBox="1">
              <a:spLocks/>
            </p:cNvSpPr>
            <p:nvPr/>
          </p:nvSpPr>
          <p:spPr bwMode="auto">
            <a:xfrm>
              <a:off x="483705" y="3962400"/>
              <a:ext cx="81534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2. we then compute R+ (sum of ranks for only positive differences) and R- (sum of ranks for negative differences)</a:t>
              </a:r>
              <a:endParaRPr lang="en-US" dirty="0">
                <a:solidFill>
                  <a:srgbClr val="99CC00"/>
                </a:solidFill>
                <a:latin typeface="Arial" charset="0"/>
                <a:cs typeface="Arial" charset="0"/>
              </a:endParaRPr>
            </a:p>
            <a:p>
              <a:r>
                <a:rPr lang="en-US" b="0" dirty="0">
                  <a:latin typeface="Arial" charset="0"/>
                  <a:cs typeface="Arial" charset="0"/>
                </a:rPr>
                <a:t> </a:t>
              </a:r>
            </a:p>
          </p:txBody>
        </p:sp>
        <p:sp>
          <p:nvSpPr>
            <p:cNvPr id="6" name="Rectangle 5">
              <a:extLst>
                <a:ext uri="{FF2B5EF4-FFF2-40B4-BE49-F238E27FC236}">
                  <a16:creationId xmlns:a16="http://schemas.microsoft.com/office/drawing/2014/main" id="{994E9571-FA01-734C-B57B-A0E550AB707F}"/>
                </a:ext>
              </a:extLst>
            </p:cNvPr>
            <p:cNvSpPr/>
            <p:nvPr/>
          </p:nvSpPr>
          <p:spPr>
            <a:xfrm>
              <a:off x="599661" y="5227192"/>
              <a:ext cx="1775791" cy="830997"/>
            </a:xfrm>
            <a:prstGeom prst="rect">
              <a:avLst/>
            </a:prstGeom>
          </p:spPr>
          <p:txBody>
            <a:bodyPr wrap="square">
              <a:spAutoFit/>
            </a:bodyPr>
            <a:lstStyle/>
            <a:p>
              <a:r>
                <a:rPr lang="en-US" sz="2400" dirty="0">
                  <a:solidFill>
                    <a:srgbClr val="99CC00"/>
                  </a:solidFill>
                </a:rPr>
                <a:t>R+ = 48.5</a:t>
              </a:r>
            </a:p>
            <a:p>
              <a:r>
                <a:rPr lang="en-US" sz="2400" dirty="0">
                  <a:solidFill>
                    <a:srgbClr val="99CC00"/>
                  </a:solidFill>
                </a:rPr>
                <a:t>R- = 104.5</a:t>
              </a:r>
            </a:p>
          </p:txBody>
        </p:sp>
      </p:grpSp>
      <p:grpSp>
        <p:nvGrpSpPr>
          <p:cNvPr id="9" name="Group 8">
            <a:extLst>
              <a:ext uri="{FF2B5EF4-FFF2-40B4-BE49-F238E27FC236}">
                <a16:creationId xmlns:a16="http://schemas.microsoft.com/office/drawing/2014/main" id="{CBE8296F-1D71-4F4C-89E1-A5993F689008}"/>
              </a:ext>
            </a:extLst>
          </p:cNvPr>
          <p:cNvGrpSpPr/>
          <p:nvPr/>
        </p:nvGrpSpPr>
        <p:grpSpPr>
          <a:xfrm>
            <a:off x="2683565" y="4991100"/>
            <a:ext cx="5953539" cy="1067089"/>
            <a:chOff x="2683565" y="4991100"/>
            <a:chExt cx="5953539" cy="1067089"/>
          </a:xfrm>
        </p:grpSpPr>
        <p:sp>
          <p:nvSpPr>
            <p:cNvPr id="7" name="Content Placeholder 2">
              <a:extLst>
                <a:ext uri="{FF2B5EF4-FFF2-40B4-BE49-F238E27FC236}">
                  <a16:creationId xmlns:a16="http://schemas.microsoft.com/office/drawing/2014/main" id="{696837BE-771B-FE4D-A207-07BD0D09E8F3}"/>
                </a:ext>
              </a:extLst>
            </p:cNvPr>
            <p:cNvSpPr txBox="1">
              <a:spLocks/>
            </p:cNvSpPr>
            <p:nvPr/>
          </p:nvSpPr>
          <p:spPr bwMode="auto">
            <a:xfrm>
              <a:off x="2683565" y="4991100"/>
              <a:ext cx="5953539" cy="10670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3. We take the min of the two (call this T)</a:t>
              </a:r>
              <a:endParaRPr lang="en-US" dirty="0">
                <a:solidFill>
                  <a:srgbClr val="99CC00"/>
                </a:solidFill>
                <a:latin typeface="Arial" charset="0"/>
                <a:cs typeface="Arial" charset="0"/>
              </a:endParaRPr>
            </a:p>
            <a:p>
              <a:r>
                <a:rPr lang="en-US" b="0" dirty="0">
                  <a:latin typeface="Arial" charset="0"/>
                  <a:cs typeface="Arial" charset="0"/>
                </a:rPr>
                <a:t> </a:t>
              </a:r>
            </a:p>
          </p:txBody>
        </p:sp>
        <p:sp>
          <p:nvSpPr>
            <p:cNvPr id="8" name="Rectangle 7">
              <a:extLst>
                <a:ext uri="{FF2B5EF4-FFF2-40B4-BE49-F238E27FC236}">
                  <a16:creationId xmlns:a16="http://schemas.microsoft.com/office/drawing/2014/main" id="{B05B15DA-85C7-EC4D-A1AB-10995C6BF7F4}"/>
                </a:ext>
              </a:extLst>
            </p:cNvPr>
            <p:cNvSpPr/>
            <p:nvPr/>
          </p:nvSpPr>
          <p:spPr>
            <a:xfrm>
              <a:off x="5647082" y="5556336"/>
              <a:ext cx="1775791" cy="461665"/>
            </a:xfrm>
            <a:prstGeom prst="rect">
              <a:avLst/>
            </a:prstGeom>
          </p:spPr>
          <p:txBody>
            <a:bodyPr wrap="square">
              <a:spAutoFit/>
            </a:bodyPr>
            <a:lstStyle/>
            <a:p>
              <a:r>
                <a:rPr lang="en-US" sz="2400" dirty="0">
                  <a:solidFill>
                    <a:srgbClr val="99CC00"/>
                  </a:solidFill>
                </a:rPr>
                <a:t>T = 48.5</a:t>
              </a:r>
            </a:p>
          </p:txBody>
        </p:sp>
      </p:grpSp>
    </p:spTree>
    <p:extLst>
      <p:ext uri="{BB962C8B-B14F-4D97-AF65-F5344CB8AC3E}">
        <p14:creationId xmlns:p14="http://schemas.microsoft.com/office/powerpoint/2010/main" val="11858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560BE-295F-754D-AD33-DAD5B46418DA}"/>
              </a:ext>
            </a:extLst>
          </p:cNvPr>
          <p:cNvSpPr txBox="1">
            <a:spLocks/>
          </p:cNvSpPr>
          <p:nvPr/>
        </p:nvSpPr>
        <p:spPr bwMode="auto">
          <a:xfrm>
            <a:off x="609600" y="609600"/>
            <a:ext cx="83058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4. we then compare with appropriate table</a:t>
            </a:r>
            <a:endParaRPr lang="en-US" b="0" dirty="0">
              <a:latin typeface="Arial" charset="0"/>
              <a:cs typeface="Arial" charset="0"/>
            </a:endParaRPr>
          </a:p>
        </p:txBody>
      </p:sp>
      <p:pic>
        <p:nvPicPr>
          <p:cNvPr id="5" name="Picture 4">
            <a:extLst>
              <a:ext uri="{FF2B5EF4-FFF2-40B4-BE49-F238E27FC236}">
                <a16:creationId xmlns:a16="http://schemas.microsoft.com/office/drawing/2014/main" id="{DC14FAB9-82DA-F548-8353-B3D84F00B758}"/>
              </a:ext>
            </a:extLst>
          </p:cNvPr>
          <p:cNvPicPr>
            <a:picLocks noChangeAspect="1"/>
          </p:cNvPicPr>
          <p:nvPr/>
        </p:nvPicPr>
        <p:blipFill>
          <a:blip r:embed="rId2"/>
          <a:stretch>
            <a:fillRect/>
          </a:stretch>
        </p:blipFill>
        <p:spPr>
          <a:xfrm>
            <a:off x="1066800" y="1447800"/>
            <a:ext cx="2260600" cy="4851400"/>
          </a:xfrm>
          <a:prstGeom prst="rect">
            <a:avLst/>
          </a:prstGeom>
        </p:spPr>
      </p:pic>
      <p:sp>
        <p:nvSpPr>
          <p:cNvPr id="6" name="Content Placeholder 2">
            <a:extLst>
              <a:ext uri="{FF2B5EF4-FFF2-40B4-BE49-F238E27FC236}">
                <a16:creationId xmlns:a16="http://schemas.microsoft.com/office/drawing/2014/main" id="{32DA85A1-E50E-6A4E-A672-93017C53319D}"/>
              </a:ext>
            </a:extLst>
          </p:cNvPr>
          <p:cNvSpPr txBox="1">
            <a:spLocks/>
          </p:cNvSpPr>
          <p:nvPr/>
        </p:nvSpPr>
        <p:spPr bwMode="auto">
          <a:xfrm>
            <a:off x="3505200" y="1333500"/>
            <a:ext cx="5410200" cy="508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we computed T = 48:5</a:t>
            </a:r>
          </a:p>
          <a:p>
            <a:endParaRPr lang="en-US" b="0" dirty="0"/>
          </a:p>
          <a:p>
            <a:r>
              <a:rPr lang="en-US" b="0" dirty="0"/>
              <a:t>since we dropped two values (zeros) our sample size is 19-2=17.</a:t>
            </a:r>
          </a:p>
          <a:p>
            <a:endParaRPr lang="en-US" b="0" dirty="0"/>
          </a:p>
          <a:p>
            <a:r>
              <a:rPr lang="en-US" b="0" dirty="0"/>
              <a:t>we found the critical value of 34 at the 5% level.</a:t>
            </a:r>
          </a:p>
          <a:p>
            <a:endParaRPr lang="en-US" b="0" dirty="0"/>
          </a:p>
          <a:p>
            <a:r>
              <a:rPr lang="en-US" b="0" dirty="0"/>
              <a:t>since 48.5 &gt; </a:t>
            </a:r>
            <a:r>
              <a:rPr lang="en-US" b="0" dirty="0" err="1"/>
              <a:t>Tcric</a:t>
            </a:r>
            <a:r>
              <a:rPr lang="en-US" b="0" dirty="0"/>
              <a:t> of 34, we can’t reject the null hypothesis, therefore </a:t>
            </a:r>
            <a:r>
              <a:rPr lang="en-US" dirty="0">
                <a:solidFill>
                  <a:srgbClr val="99CC00"/>
                </a:solidFill>
              </a:rPr>
              <a:t>effect of these seats are not significantly different</a:t>
            </a:r>
            <a:endParaRPr lang="en-US" dirty="0">
              <a:solidFill>
                <a:srgbClr val="99CC00"/>
              </a:solidFill>
              <a:latin typeface="Arial" charset="0"/>
              <a:cs typeface="Arial" charset="0"/>
            </a:endParaRPr>
          </a:p>
        </p:txBody>
      </p:sp>
    </p:spTree>
    <p:extLst>
      <p:ext uri="{BB962C8B-B14F-4D97-AF65-F5344CB8AC3E}">
        <p14:creationId xmlns:p14="http://schemas.microsoft.com/office/powerpoint/2010/main" val="366493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609600" y="2895600"/>
            <a:ext cx="8305800"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rather simple no? </a:t>
            </a:r>
          </a:p>
          <a:p>
            <a:endParaRPr lang="en-US" b="0" dirty="0"/>
          </a:p>
          <a:p>
            <a:r>
              <a:rPr lang="en-US" dirty="0">
                <a:solidFill>
                  <a:srgbClr val="99CC00"/>
                </a:solidFill>
              </a:rPr>
              <a:t>Kruskal Wallis and Friedman</a:t>
            </a:r>
            <a:r>
              <a:rPr lang="en-US" b="0" dirty="0"/>
              <a:t>, which are the non-parametric ANOVA equivalent, work on a very similar principles but for more groups depending if they are paired or not (within or between)</a:t>
            </a:r>
          </a:p>
        </p:txBody>
      </p:sp>
    </p:spTree>
    <p:extLst>
      <p:ext uri="{BB962C8B-B14F-4D97-AF65-F5344CB8AC3E}">
        <p14:creationId xmlns:p14="http://schemas.microsoft.com/office/powerpoint/2010/main" val="150817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4482" y="5791200"/>
            <a:ext cx="9134622" cy="838200"/>
          </a:xfrm>
        </p:spPr>
        <p:txBody>
          <a:bodyPr/>
          <a:lstStyle/>
          <a:p>
            <a:pPr algn="r" eaLnBrk="1" hangingPunct="1"/>
            <a:r>
              <a:rPr lang="en-US" sz="8000" dirty="0">
                <a:solidFill>
                  <a:srgbClr val="A6A6A6"/>
                </a:solidFill>
                <a:latin typeface="Arial" charset="0"/>
                <a:cs typeface="Arial" charset="0"/>
              </a:rPr>
              <a:t>Kruskal Wallis</a:t>
            </a:r>
          </a:p>
        </p:txBody>
      </p:sp>
      <p:sp>
        <p:nvSpPr>
          <p:cNvPr id="4" name="Rectangle 3">
            <a:extLst>
              <a:ext uri="{FF2B5EF4-FFF2-40B4-BE49-F238E27FC236}">
                <a16:creationId xmlns:a16="http://schemas.microsoft.com/office/drawing/2014/main" id="{6D8FEADF-27BA-CA44-9517-AB7BF27B654F}"/>
              </a:ext>
            </a:extLst>
          </p:cNvPr>
          <p:cNvSpPr/>
          <p:nvPr/>
        </p:nvSpPr>
        <p:spPr>
          <a:xfrm>
            <a:off x="2209800" y="3403435"/>
            <a:ext cx="4343400" cy="369332"/>
          </a:xfrm>
          <a:prstGeom prst="rect">
            <a:avLst/>
          </a:prstGeom>
        </p:spPr>
        <p:txBody>
          <a:bodyPr wrap="square">
            <a:spAutoFit/>
          </a:bodyPr>
          <a:lstStyle/>
          <a:p>
            <a:r>
              <a:rPr lang="en-US" dirty="0">
                <a:solidFill>
                  <a:srgbClr val="99CC00"/>
                </a:solidFill>
              </a:rPr>
              <a:t>ANOVA between subject equivalent</a:t>
            </a:r>
            <a:endParaRPr lang="en-US" dirty="0"/>
          </a:p>
        </p:txBody>
      </p:sp>
      <p:sp>
        <p:nvSpPr>
          <p:cNvPr id="5" name="Freeform 4">
            <a:extLst>
              <a:ext uri="{FF2B5EF4-FFF2-40B4-BE49-F238E27FC236}">
                <a16:creationId xmlns:a16="http://schemas.microsoft.com/office/drawing/2014/main" id="{1DA6520A-114F-A849-8D36-D7EED0B99A86}"/>
              </a:ext>
            </a:extLst>
          </p:cNvPr>
          <p:cNvSpPr/>
          <p:nvPr/>
        </p:nvSpPr>
        <p:spPr bwMode="auto">
          <a:xfrm rot="4500000">
            <a:off x="4705493" y="41644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2" name="Rectangle 1">
            <a:extLst>
              <a:ext uri="{FF2B5EF4-FFF2-40B4-BE49-F238E27FC236}">
                <a16:creationId xmlns:a16="http://schemas.microsoft.com/office/drawing/2014/main" id="{791FA2CC-701F-1649-86A7-525A228384F4}"/>
              </a:ext>
            </a:extLst>
          </p:cNvPr>
          <p:cNvSpPr/>
          <p:nvPr/>
        </p:nvSpPr>
        <p:spPr>
          <a:xfrm>
            <a:off x="-4482" y="152400"/>
            <a:ext cx="8948043" cy="1200329"/>
          </a:xfrm>
          <a:prstGeom prst="rect">
            <a:avLst/>
          </a:prstGeom>
        </p:spPr>
        <p:txBody>
          <a:bodyPr wrap="square">
            <a:spAutoFit/>
          </a:bodyPr>
          <a:lstStyle/>
          <a:p>
            <a:pPr algn="r"/>
            <a:r>
              <a:rPr lang="en-US" b="0" dirty="0">
                <a:solidFill>
                  <a:schemeClr val="bg1">
                    <a:lumMod val="50000"/>
                  </a:schemeClr>
                </a:solidFill>
              </a:rPr>
              <a:t>Kruskal Wallis by hand</a:t>
            </a:r>
          </a:p>
          <a:p>
            <a:pPr algn="r"/>
            <a:r>
              <a:rPr lang="en-US" b="0" dirty="0">
                <a:solidFill>
                  <a:schemeClr val="bg1">
                    <a:lumMod val="50000"/>
                  </a:schemeClr>
                </a:solidFill>
              </a:rPr>
              <a:t>pdf in GitHub repository</a:t>
            </a:r>
          </a:p>
          <a:p>
            <a:pPr algn="r"/>
            <a:r>
              <a:rPr lang="en-US" b="0" dirty="0">
                <a:solidFill>
                  <a:schemeClr val="bg1">
                    <a:lumMod val="50000"/>
                  </a:schemeClr>
                </a:solidFill>
                <a:hlinkClick r:id="rId2"/>
              </a:rPr>
              <a:t>http://www.real-statistics.com/one-way-analysis-of-variance-anova/kruskal-wallis-test/</a:t>
            </a:r>
            <a:endParaRPr lang="en-US" b="0" dirty="0">
              <a:solidFill>
                <a:schemeClr val="bg1">
                  <a:lumMod val="50000"/>
                </a:schemeClr>
              </a:solidFill>
            </a:endParaRPr>
          </a:p>
          <a:p>
            <a:pPr algn="r"/>
            <a:endParaRPr lang="en-US" b="0" dirty="0">
              <a:solidFill>
                <a:schemeClr val="bg1">
                  <a:lumMod val="50000"/>
                </a:schemeClr>
              </a:solidFill>
            </a:endParaRPr>
          </a:p>
        </p:txBody>
      </p:sp>
      <p:grpSp>
        <p:nvGrpSpPr>
          <p:cNvPr id="9" name="Group 8">
            <a:extLst>
              <a:ext uri="{FF2B5EF4-FFF2-40B4-BE49-F238E27FC236}">
                <a16:creationId xmlns:a16="http://schemas.microsoft.com/office/drawing/2014/main" id="{A3F2F447-4C85-EC49-A665-11BC26443C5B}"/>
              </a:ext>
            </a:extLst>
          </p:cNvPr>
          <p:cNvGrpSpPr/>
          <p:nvPr/>
        </p:nvGrpSpPr>
        <p:grpSpPr>
          <a:xfrm>
            <a:off x="1008567" y="1568719"/>
            <a:ext cx="7068634" cy="1322227"/>
            <a:chOff x="838200" y="1568719"/>
            <a:chExt cx="4943179" cy="924649"/>
          </a:xfrm>
        </p:grpSpPr>
        <p:pic>
          <p:nvPicPr>
            <p:cNvPr id="8" name="Graphic 7">
              <a:extLst>
                <a:ext uri="{FF2B5EF4-FFF2-40B4-BE49-F238E27FC236}">
                  <a16:creationId xmlns:a16="http://schemas.microsoft.com/office/drawing/2014/main" id="{18C6D42B-F1DB-7445-8EA5-3DD12D2932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49" r="85507" b="58440"/>
            <a:stretch/>
          </p:blipFill>
          <p:spPr>
            <a:xfrm>
              <a:off x="838200" y="1568719"/>
              <a:ext cx="838200" cy="793482"/>
            </a:xfrm>
            <a:prstGeom prst="rect">
              <a:avLst/>
            </a:prstGeom>
          </p:spPr>
        </p:pic>
        <p:pic>
          <p:nvPicPr>
            <p:cNvPr id="10" name="Graphic 9">
              <a:extLst>
                <a:ext uri="{FF2B5EF4-FFF2-40B4-BE49-F238E27FC236}">
                  <a16:creationId xmlns:a16="http://schemas.microsoft.com/office/drawing/2014/main" id="{8744B5D7-EB15-BC48-ACF9-6425D0B82F8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3043" t="51570" r="8882"/>
            <a:stretch/>
          </p:blipFill>
          <p:spPr>
            <a:xfrm>
              <a:off x="1676400" y="1568719"/>
              <a:ext cx="4104979" cy="924649"/>
            </a:xfrm>
            <a:prstGeom prst="rect">
              <a:avLst/>
            </a:prstGeom>
          </p:spPr>
        </p:pic>
      </p:grpSp>
    </p:spTree>
    <p:extLst>
      <p:ext uri="{BB962C8B-B14F-4D97-AF65-F5344CB8AC3E}">
        <p14:creationId xmlns:p14="http://schemas.microsoft.com/office/powerpoint/2010/main" val="12789897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4482" y="5791200"/>
            <a:ext cx="9134622" cy="838200"/>
          </a:xfrm>
        </p:spPr>
        <p:txBody>
          <a:bodyPr/>
          <a:lstStyle/>
          <a:p>
            <a:pPr algn="r" eaLnBrk="1" hangingPunct="1"/>
            <a:r>
              <a:rPr lang="en-US" sz="8000" dirty="0">
                <a:solidFill>
                  <a:srgbClr val="A6A6A6"/>
                </a:solidFill>
                <a:latin typeface="Arial" charset="0"/>
                <a:cs typeface="Arial" charset="0"/>
              </a:rPr>
              <a:t>Friedman</a:t>
            </a:r>
          </a:p>
        </p:txBody>
      </p:sp>
      <p:sp>
        <p:nvSpPr>
          <p:cNvPr id="3" name="Rectangle 2">
            <a:extLst>
              <a:ext uri="{FF2B5EF4-FFF2-40B4-BE49-F238E27FC236}">
                <a16:creationId xmlns:a16="http://schemas.microsoft.com/office/drawing/2014/main" id="{BE57234F-7576-CF40-8F50-8BFE17EF8503}"/>
              </a:ext>
            </a:extLst>
          </p:cNvPr>
          <p:cNvSpPr/>
          <p:nvPr/>
        </p:nvSpPr>
        <p:spPr>
          <a:xfrm>
            <a:off x="2209800" y="3124200"/>
            <a:ext cx="4343400" cy="646331"/>
          </a:xfrm>
          <a:prstGeom prst="rect">
            <a:avLst/>
          </a:prstGeom>
        </p:spPr>
        <p:txBody>
          <a:bodyPr wrap="square">
            <a:spAutoFit/>
          </a:bodyPr>
          <a:lstStyle/>
          <a:p>
            <a:r>
              <a:rPr lang="en-US" dirty="0">
                <a:solidFill>
                  <a:srgbClr val="99CC00"/>
                </a:solidFill>
              </a:rPr>
              <a:t>ANOVA within subject (also called repeated measure ANOVA) equivalent</a:t>
            </a:r>
            <a:endParaRPr lang="en-US" dirty="0"/>
          </a:p>
        </p:txBody>
      </p:sp>
      <p:sp>
        <p:nvSpPr>
          <p:cNvPr id="4" name="Freeform 3">
            <a:extLst>
              <a:ext uri="{FF2B5EF4-FFF2-40B4-BE49-F238E27FC236}">
                <a16:creationId xmlns:a16="http://schemas.microsoft.com/office/drawing/2014/main" id="{B9FD60A0-BF57-5B4D-9239-2B17F74C6417}"/>
              </a:ext>
            </a:extLst>
          </p:cNvPr>
          <p:cNvSpPr/>
          <p:nvPr/>
        </p:nvSpPr>
        <p:spPr bwMode="auto">
          <a:xfrm rot="4500000">
            <a:off x="4705493" y="41644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2" name="Rectangle 1">
            <a:extLst>
              <a:ext uri="{FF2B5EF4-FFF2-40B4-BE49-F238E27FC236}">
                <a16:creationId xmlns:a16="http://schemas.microsoft.com/office/drawing/2014/main" id="{8C17852C-D73F-6648-A4DE-C02624C3BBEB}"/>
              </a:ext>
            </a:extLst>
          </p:cNvPr>
          <p:cNvSpPr/>
          <p:nvPr/>
        </p:nvSpPr>
        <p:spPr>
          <a:xfrm>
            <a:off x="1143000" y="228600"/>
            <a:ext cx="7987140" cy="923330"/>
          </a:xfrm>
          <a:prstGeom prst="rect">
            <a:avLst/>
          </a:prstGeom>
        </p:spPr>
        <p:txBody>
          <a:bodyPr wrap="square">
            <a:spAutoFit/>
          </a:bodyPr>
          <a:lstStyle/>
          <a:p>
            <a:pPr algn="r"/>
            <a:r>
              <a:rPr lang="en-US" b="0" dirty="0">
                <a:solidFill>
                  <a:schemeClr val="bg1">
                    <a:lumMod val="50000"/>
                  </a:schemeClr>
                </a:solidFill>
              </a:rPr>
              <a:t>Friedman by hand</a:t>
            </a:r>
          </a:p>
          <a:p>
            <a:pPr algn="r"/>
            <a:r>
              <a:rPr lang="en-US" b="0" dirty="0">
                <a:solidFill>
                  <a:schemeClr val="bg1">
                    <a:lumMod val="50000"/>
                  </a:schemeClr>
                </a:solidFill>
              </a:rPr>
              <a:t>pdf in GitHub repository</a:t>
            </a:r>
          </a:p>
          <a:p>
            <a:pPr algn="r"/>
            <a:r>
              <a:rPr lang="en-US" b="0" dirty="0">
                <a:solidFill>
                  <a:schemeClr val="bg1">
                    <a:lumMod val="50000"/>
                  </a:schemeClr>
                </a:solidFill>
                <a:hlinkClick r:id="rId2"/>
              </a:rPr>
              <a:t>http://www.real-statistics.com/anova-repeated-measures/friedman-test/</a:t>
            </a:r>
            <a:endParaRPr lang="en-US" b="0" dirty="0">
              <a:solidFill>
                <a:schemeClr val="bg1">
                  <a:lumMod val="50000"/>
                </a:schemeClr>
              </a:solidFill>
            </a:endParaRPr>
          </a:p>
        </p:txBody>
      </p:sp>
      <p:pic>
        <p:nvPicPr>
          <p:cNvPr id="8" name="Graphic 7">
            <a:extLst>
              <a:ext uri="{FF2B5EF4-FFF2-40B4-BE49-F238E27FC236}">
                <a16:creationId xmlns:a16="http://schemas.microsoft.com/office/drawing/2014/main" id="{9DEF6763-D1E7-2346-9EE3-2A86B2239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7812" y="1440512"/>
            <a:ext cx="6277973" cy="1395105"/>
          </a:xfrm>
          <a:prstGeom prst="rect">
            <a:avLst/>
          </a:prstGeom>
        </p:spPr>
      </p:pic>
    </p:spTree>
    <p:extLst>
      <p:ext uri="{BB962C8B-B14F-4D97-AF65-F5344CB8AC3E}">
        <p14:creationId xmlns:p14="http://schemas.microsoft.com/office/powerpoint/2010/main" val="20191909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Freeform 1">
            <a:extLst>
              <a:ext uri="{FF2B5EF4-FFF2-40B4-BE49-F238E27FC236}">
                <a16:creationId xmlns:a16="http://schemas.microsoft.com/office/drawing/2014/main" id="{A0A38173-B5A9-F042-A03C-FF77DD0CD203}"/>
              </a:ext>
            </a:extLst>
          </p:cNvPr>
          <p:cNvSpPr/>
          <p:nvPr/>
        </p:nvSpPr>
        <p:spPr bwMode="auto">
          <a:xfrm>
            <a:off x="-235131" y="-130629"/>
            <a:ext cx="9379131" cy="7053943"/>
          </a:xfrm>
          <a:custGeom>
            <a:avLst/>
            <a:gdLst>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5930537 w 9379131"/>
              <a:gd name="connsiteY6" fmla="*/ 3135086 h 7053943"/>
              <a:gd name="connsiteX7" fmla="*/ 6061165 w 9379131"/>
              <a:gd name="connsiteY7" fmla="*/ 6714309 h 7053943"/>
              <a:gd name="connsiteX8" fmla="*/ 9379131 w 9379131"/>
              <a:gd name="connsiteY8" fmla="*/ 6688183 h 7053943"/>
              <a:gd name="connsiteX9" fmla="*/ 9353005 w 9379131"/>
              <a:gd name="connsiteY9" fmla="*/ 0 h 7053943"/>
              <a:gd name="connsiteX10" fmla="*/ 0 w 9379131"/>
              <a:gd name="connsiteY10" fmla="*/ 78378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79131" h="7053943">
                <a:moveTo>
                  <a:pt x="0" y="78378"/>
                </a:moveTo>
                <a:lnTo>
                  <a:pt x="104502" y="7053943"/>
                </a:lnTo>
                <a:lnTo>
                  <a:pt x="2560320" y="6844938"/>
                </a:lnTo>
                <a:lnTo>
                  <a:pt x="2429691" y="3944983"/>
                </a:lnTo>
                <a:lnTo>
                  <a:pt x="2795451" y="3474720"/>
                </a:lnTo>
                <a:lnTo>
                  <a:pt x="3004457" y="3161212"/>
                </a:lnTo>
                <a:lnTo>
                  <a:pt x="5930537" y="3135086"/>
                </a:lnTo>
                <a:lnTo>
                  <a:pt x="6061165" y="6714309"/>
                </a:lnTo>
                <a:lnTo>
                  <a:pt x="9379131" y="6688183"/>
                </a:lnTo>
                <a:lnTo>
                  <a:pt x="9353005" y="0"/>
                </a:lnTo>
                <a:lnTo>
                  <a:pt x="0" y="78378"/>
                </a:lnTo>
                <a:close/>
              </a:path>
            </a:pathLst>
          </a:cu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86124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6504" y="5791200"/>
            <a:ext cx="9134622" cy="838200"/>
          </a:xfrm>
        </p:spPr>
        <p:txBody>
          <a:bodyPr/>
          <a:lstStyle/>
          <a:p>
            <a:pPr algn="r" eaLnBrk="1" hangingPunct="1"/>
            <a:r>
              <a:rPr lang="en-US" sz="8000" dirty="0">
                <a:solidFill>
                  <a:srgbClr val="A6A6A6"/>
                </a:solidFill>
                <a:latin typeface="Arial" charset="0"/>
                <a:cs typeface="Arial" charset="0"/>
              </a:rPr>
              <a:t>practically</a:t>
            </a:r>
          </a:p>
        </p:txBody>
      </p:sp>
    </p:spTree>
    <p:extLst>
      <p:ext uri="{BB962C8B-B14F-4D97-AF65-F5344CB8AC3E}">
        <p14:creationId xmlns:p14="http://schemas.microsoft.com/office/powerpoint/2010/main" val="415929521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609600" y="2133600"/>
            <a:ext cx="83058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and as data we will take one set we know well: </a:t>
            </a:r>
            <a:r>
              <a:rPr lang="en-US" dirty="0">
                <a:solidFill>
                  <a:srgbClr val="99CC00"/>
                </a:solidFill>
              </a:rPr>
              <a:t>our experiment on reward vs. punishment</a:t>
            </a:r>
          </a:p>
          <a:p>
            <a:endParaRPr lang="en-US" b="0" dirty="0"/>
          </a:p>
          <a:p>
            <a:r>
              <a:rPr lang="en-US" b="0" dirty="0"/>
              <a:t>remember we assume the data was normal but it was absolutely not! </a:t>
            </a:r>
          </a:p>
          <a:p>
            <a:endParaRPr lang="en-US" b="0" dirty="0"/>
          </a:p>
          <a:p>
            <a:r>
              <a:rPr lang="en-US" b="0" dirty="0"/>
              <a:t>so now we will finally be able to conclude! </a:t>
            </a:r>
          </a:p>
          <a:p>
            <a:endParaRPr lang="en-US" b="0" dirty="0"/>
          </a:p>
          <a:p>
            <a:endParaRPr lang="en-US" b="0" dirty="0"/>
          </a:p>
        </p:txBody>
      </p:sp>
    </p:spTree>
    <p:extLst>
      <p:ext uri="{BB962C8B-B14F-4D97-AF65-F5344CB8AC3E}">
        <p14:creationId xmlns:p14="http://schemas.microsoft.com/office/powerpoint/2010/main" val="51594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8AEF77-A6C1-EE44-8A3F-3D12FFA54FC2}"/>
              </a:ext>
            </a:extLst>
          </p:cNvPr>
          <p:cNvPicPr>
            <a:picLocks noChangeAspect="1"/>
          </p:cNvPicPr>
          <p:nvPr/>
        </p:nvPicPr>
        <p:blipFill>
          <a:blip r:embed="rId2"/>
          <a:stretch>
            <a:fillRect/>
          </a:stretch>
        </p:blipFill>
        <p:spPr>
          <a:xfrm>
            <a:off x="0" y="-1"/>
            <a:ext cx="1600200" cy="6858001"/>
          </a:xfrm>
          <a:prstGeom prst="rect">
            <a:avLst/>
          </a:prstGeom>
        </p:spPr>
      </p:pic>
      <p:sp>
        <p:nvSpPr>
          <p:cNvPr id="6" name="Rectangle 5">
            <a:extLst>
              <a:ext uri="{FF2B5EF4-FFF2-40B4-BE49-F238E27FC236}">
                <a16:creationId xmlns:a16="http://schemas.microsoft.com/office/drawing/2014/main" id="{1F21B071-3A35-174F-9282-EB15F1C1A702}"/>
              </a:ext>
            </a:extLst>
          </p:cNvPr>
          <p:cNvSpPr/>
          <p:nvPr/>
        </p:nvSpPr>
        <p:spPr>
          <a:xfrm>
            <a:off x="2743200" y="685800"/>
            <a:ext cx="4275529" cy="369332"/>
          </a:xfrm>
          <a:prstGeom prst="rect">
            <a:avLst/>
          </a:prstGeom>
        </p:spPr>
        <p:txBody>
          <a:bodyPr wrap="none">
            <a:spAutoFit/>
          </a:bodyPr>
          <a:lstStyle/>
          <a:p>
            <a:r>
              <a:rPr lang="en-US" b="0" dirty="0"/>
              <a:t>here is our data (chocolate vs. baseline)</a:t>
            </a:r>
            <a:endParaRPr lang="en-US" dirty="0"/>
          </a:p>
        </p:txBody>
      </p:sp>
      <p:sp>
        <p:nvSpPr>
          <p:cNvPr id="7" name="Freeform 6">
            <a:extLst>
              <a:ext uri="{FF2B5EF4-FFF2-40B4-BE49-F238E27FC236}">
                <a16:creationId xmlns:a16="http://schemas.microsoft.com/office/drawing/2014/main" id="{57D31699-D5D6-734B-80AC-1A4A72211482}"/>
              </a:ext>
            </a:extLst>
          </p:cNvPr>
          <p:cNvSpPr/>
          <p:nvPr/>
        </p:nvSpPr>
        <p:spPr bwMode="auto">
          <a:xfrm rot="10468905">
            <a:off x="1832783" y="13121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grpSp>
        <p:nvGrpSpPr>
          <p:cNvPr id="8" name="Group 7">
            <a:extLst>
              <a:ext uri="{FF2B5EF4-FFF2-40B4-BE49-F238E27FC236}">
                <a16:creationId xmlns:a16="http://schemas.microsoft.com/office/drawing/2014/main" id="{11D0610E-6664-4840-9C9D-5C60DA4F5E40}"/>
              </a:ext>
            </a:extLst>
          </p:cNvPr>
          <p:cNvGrpSpPr/>
          <p:nvPr/>
        </p:nvGrpSpPr>
        <p:grpSpPr>
          <a:xfrm rot="5400000">
            <a:off x="3753957" y="2721591"/>
            <a:ext cx="3395563" cy="3133981"/>
            <a:chOff x="2251164" y="3088615"/>
            <a:chExt cx="3395563" cy="3133981"/>
          </a:xfrm>
        </p:grpSpPr>
        <p:sp>
          <p:nvSpPr>
            <p:cNvPr id="9" name="Rounded Rectangle 8">
              <a:extLst>
                <a:ext uri="{FF2B5EF4-FFF2-40B4-BE49-F238E27FC236}">
                  <a16:creationId xmlns:a16="http://schemas.microsoft.com/office/drawing/2014/main" id="{BBC37C9B-5808-144E-B57F-1623239E69DD}"/>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 name="Rounded Rectangle 9">
              <a:extLst>
                <a:ext uri="{FF2B5EF4-FFF2-40B4-BE49-F238E27FC236}">
                  <a16:creationId xmlns:a16="http://schemas.microsoft.com/office/drawing/2014/main" id="{F3B8746E-07BD-6742-A442-3D552D1B482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 name="Rounded Rectangle 10">
              <a:extLst>
                <a:ext uri="{FF2B5EF4-FFF2-40B4-BE49-F238E27FC236}">
                  <a16:creationId xmlns:a16="http://schemas.microsoft.com/office/drawing/2014/main" id="{74502BF0-C08B-3342-AFCB-FDE9EF619913}"/>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 name="Rounded Rectangle 11">
              <a:extLst>
                <a:ext uri="{FF2B5EF4-FFF2-40B4-BE49-F238E27FC236}">
                  <a16:creationId xmlns:a16="http://schemas.microsoft.com/office/drawing/2014/main" id="{30A34C0A-984B-E847-99CF-52F6D8E957DC}"/>
                </a:ext>
              </a:extLst>
            </p:cNvPr>
            <p:cNvSpPr/>
            <p:nvPr/>
          </p:nvSpPr>
          <p:spPr bwMode="auto">
            <a:xfrm rot="16200000">
              <a:off x="2801817" y="5260379"/>
              <a:ext cx="1379858" cy="463979"/>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3" name="Rounded Rectangle 12">
              <a:extLst>
                <a:ext uri="{FF2B5EF4-FFF2-40B4-BE49-F238E27FC236}">
                  <a16:creationId xmlns:a16="http://schemas.microsoft.com/office/drawing/2014/main" id="{61601B52-2CC8-BC4D-82A6-54557B786926}"/>
                </a:ext>
              </a:extLst>
            </p:cNvPr>
            <p:cNvSpPr/>
            <p:nvPr/>
          </p:nvSpPr>
          <p:spPr bwMode="auto">
            <a:xfrm rot="16200000">
              <a:off x="3802733" y="5231619"/>
              <a:ext cx="1343362" cy="561261"/>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4" name="Rounded Rectangle 13">
              <a:extLst>
                <a:ext uri="{FF2B5EF4-FFF2-40B4-BE49-F238E27FC236}">
                  <a16:creationId xmlns:a16="http://schemas.microsoft.com/office/drawing/2014/main" id="{43A24F29-6FA7-B940-A744-FF212A4A6CF6}"/>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5" name="Rounded Rectangle 14">
              <a:extLst>
                <a:ext uri="{FF2B5EF4-FFF2-40B4-BE49-F238E27FC236}">
                  <a16:creationId xmlns:a16="http://schemas.microsoft.com/office/drawing/2014/main" id="{DCF20AEE-E815-8444-BBE2-51CE528B7855}"/>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6" name="Straight Connector 15">
              <a:extLst>
                <a:ext uri="{FF2B5EF4-FFF2-40B4-BE49-F238E27FC236}">
                  <a16:creationId xmlns:a16="http://schemas.microsoft.com/office/drawing/2014/main" id="{E25FE451-A7A5-5E4B-A47C-C5AAD3590B71}"/>
                </a:ext>
              </a:extLst>
            </p:cNvPr>
            <p:cNvCxnSpPr>
              <a:cxnSpLocks/>
              <a:stCxn id="9" idx="2"/>
              <a:endCxn id="14"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897D1E35-4DF9-3945-B868-08DAD333AC94}"/>
                </a:ext>
              </a:extLst>
            </p:cNvPr>
            <p:cNvCxnSpPr>
              <a:cxnSpLocks/>
              <a:stCxn id="9" idx="2"/>
              <a:endCxn id="15"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597D315D-8790-B54B-87AF-3FE69471A657}"/>
                </a:ext>
              </a:extLst>
            </p:cNvPr>
            <p:cNvCxnSpPr>
              <a:cxnSpLocks/>
              <a:stCxn id="14" idx="2"/>
              <a:endCxn id="11"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3D3B0B73-0B3B-E143-92F4-2D51A0FB89ED}"/>
                </a:ext>
              </a:extLst>
            </p:cNvPr>
            <p:cNvCxnSpPr>
              <a:cxnSpLocks/>
              <a:stCxn id="15" idx="2"/>
              <a:endCxn id="12"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ounded Rectangle 19">
              <a:extLst>
                <a:ext uri="{FF2B5EF4-FFF2-40B4-BE49-F238E27FC236}">
                  <a16:creationId xmlns:a16="http://schemas.microsoft.com/office/drawing/2014/main" id="{8BBD07C2-6C2D-0A4C-B071-7B9215EE6A21}"/>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1" name="Rounded Rectangle 20">
              <a:extLst>
                <a:ext uri="{FF2B5EF4-FFF2-40B4-BE49-F238E27FC236}">
                  <a16:creationId xmlns:a16="http://schemas.microsoft.com/office/drawing/2014/main" id="{AFBD1F4A-BE72-CC46-9E8C-D6AB67DC507A}"/>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22" name="Straight Connector 21">
              <a:extLst>
                <a:ext uri="{FF2B5EF4-FFF2-40B4-BE49-F238E27FC236}">
                  <a16:creationId xmlns:a16="http://schemas.microsoft.com/office/drawing/2014/main" id="{CA72B280-A725-3C49-909B-21AA6DF1B52B}"/>
                </a:ext>
              </a:extLst>
            </p:cNvPr>
            <p:cNvCxnSpPr>
              <a:cxnSpLocks/>
              <a:stCxn id="10" idx="2"/>
              <a:endCxn id="20"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DF30E664-BB15-1D4F-9A0E-9AC7703AB407}"/>
                </a:ext>
              </a:extLst>
            </p:cNvPr>
            <p:cNvCxnSpPr>
              <a:cxnSpLocks/>
              <a:stCxn id="10" idx="2"/>
              <a:endCxn id="21"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Rounded Rectangle 23">
              <a:extLst>
                <a:ext uri="{FF2B5EF4-FFF2-40B4-BE49-F238E27FC236}">
                  <a16:creationId xmlns:a16="http://schemas.microsoft.com/office/drawing/2014/main" id="{B0825433-E8BE-E34B-8FC7-F8E3FEF7F57E}"/>
                </a:ext>
              </a:extLst>
            </p:cNvPr>
            <p:cNvSpPr/>
            <p:nvPr/>
          </p:nvSpPr>
          <p:spPr bwMode="auto">
            <a:xfrm rot="16200000">
              <a:off x="4641910" y="5423223"/>
              <a:ext cx="1343362" cy="246960"/>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25" name="Straight Connector 24">
              <a:extLst>
                <a:ext uri="{FF2B5EF4-FFF2-40B4-BE49-F238E27FC236}">
                  <a16:creationId xmlns:a16="http://schemas.microsoft.com/office/drawing/2014/main" id="{431B93F7-4AC2-E74C-AC39-12B09CD52120}"/>
                </a:ext>
              </a:extLst>
            </p:cNvPr>
            <p:cNvCxnSpPr>
              <a:cxnSpLocks/>
              <a:stCxn id="20" idx="2"/>
              <a:endCxn id="13"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0F16A726-4C96-4041-A95C-AD86D2EB35C7}"/>
                </a:ext>
              </a:extLst>
            </p:cNvPr>
            <p:cNvCxnSpPr>
              <a:cxnSpLocks/>
              <a:stCxn id="21" idx="2"/>
              <a:endCxn id="24"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06636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BA2CD34-E091-5A43-BB93-339D2274C158}"/>
              </a:ext>
            </a:extLst>
          </p:cNvPr>
          <p:cNvGrpSpPr/>
          <p:nvPr/>
        </p:nvGrpSpPr>
        <p:grpSpPr>
          <a:xfrm>
            <a:off x="7772400" y="-258128"/>
            <a:ext cx="1371600" cy="1630760"/>
            <a:chOff x="7772400" y="-258128"/>
            <a:chExt cx="1371600" cy="1630760"/>
          </a:xfrm>
        </p:grpSpPr>
        <p:sp>
          <p:nvSpPr>
            <p:cNvPr id="8" name="Right Triangle 7">
              <a:extLst>
                <a:ext uri="{FF2B5EF4-FFF2-40B4-BE49-F238E27FC236}">
                  <a16:creationId xmlns:a16="http://schemas.microsoft.com/office/drawing/2014/main" id="{16EA050A-1BEF-EA40-B079-A53680F854BF}"/>
                </a:ext>
              </a:extLst>
            </p:cNvPr>
            <p:cNvSpPr/>
            <p:nvPr/>
          </p:nvSpPr>
          <p:spPr bwMode="auto">
            <a:xfrm rot="10800000">
              <a:off x="7772400" y="1032"/>
              <a:ext cx="1371600" cy="13716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a:extLst>
                <a:ext uri="{FF2B5EF4-FFF2-40B4-BE49-F238E27FC236}">
                  <a16:creationId xmlns:a16="http://schemas.microsoft.com/office/drawing/2014/main" id="{DAAA1B20-618F-7640-A7F0-50362DFDFC49}"/>
                </a:ext>
              </a:extLst>
            </p:cNvPr>
            <p:cNvSpPr txBox="1"/>
            <p:nvPr/>
          </p:nvSpPr>
          <p:spPr>
            <a:xfrm>
              <a:off x="8229600" y="-258128"/>
              <a:ext cx="685800" cy="1477328"/>
            </a:xfrm>
            <a:prstGeom prst="rect">
              <a:avLst/>
            </a:prstGeom>
            <a:noFill/>
          </p:spPr>
          <p:txBody>
            <a:bodyPr wrap="square" rtlCol="0">
              <a:spAutoFit/>
            </a:bodyPr>
            <a:lstStyle/>
            <a:p>
              <a:r>
                <a:rPr lang="en-US" sz="9000" dirty="0">
                  <a:solidFill>
                    <a:schemeClr val="bg1"/>
                  </a:solidFill>
                </a:rPr>
                <a:t>R</a:t>
              </a:r>
            </a:p>
          </p:txBody>
        </p:sp>
      </p:grpSp>
      <p:sp>
        <p:nvSpPr>
          <p:cNvPr id="10" name="Rectangle 9">
            <a:extLst>
              <a:ext uri="{FF2B5EF4-FFF2-40B4-BE49-F238E27FC236}">
                <a16:creationId xmlns:a16="http://schemas.microsoft.com/office/drawing/2014/main" id="{B8A05B1B-8A12-7241-81EF-445E66719F01}"/>
              </a:ext>
            </a:extLst>
          </p:cNvPr>
          <p:cNvSpPr/>
          <p:nvPr/>
        </p:nvSpPr>
        <p:spPr>
          <a:xfrm>
            <a:off x="762000" y="733215"/>
            <a:ext cx="7942847" cy="6555641"/>
          </a:xfrm>
          <a:prstGeom prst="rect">
            <a:avLst/>
          </a:prstGeom>
        </p:spPr>
        <p:txBody>
          <a:bodyPr wrap="square">
            <a:spAutoFit/>
          </a:bodyPr>
          <a:lstStyle/>
          <a:p>
            <a:r>
              <a:rPr lang="en-GB" sz="2000" b="0" dirty="0">
                <a:solidFill>
                  <a:srgbClr val="000000"/>
                </a:solidFill>
                <a:latin typeface="Courier" pitchFamily="2" charset="0"/>
              </a:rPr>
              <a:t>#</a:t>
            </a:r>
            <a:r>
              <a:rPr lang="en-GB" sz="2000" b="0" dirty="0" err="1">
                <a:solidFill>
                  <a:srgbClr val="000000"/>
                </a:solidFill>
                <a:latin typeface="Courier" pitchFamily="2" charset="0"/>
              </a:rPr>
              <a:t>wilcox.test</a:t>
            </a:r>
            <a:r>
              <a:rPr lang="en-GB" sz="2000" b="0" dirty="0">
                <a:solidFill>
                  <a:srgbClr val="000000"/>
                </a:solidFill>
                <a:latin typeface="Courier" pitchFamily="2" charset="0"/>
              </a:rPr>
              <a:t> do both paired (Mann </a:t>
            </a:r>
            <a:r>
              <a:rPr lang="en-GB" sz="2000" b="0" dirty="0" err="1">
                <a:solidFill>
                  <a:srgbClr val="000000"/>
                </a:solidFill>
                <a:latin typeface="Courier" pitchFamily="2" charset="0"/>
              </a:rPr>
              <a:t>whitney</a:t>
            </a:r>
            <a:r>
              <a:rPr lang="en-GB" sz="2000" b="0" dirty="0">
                <a:solidFill>
                  <a:srgbClr val="000000"/>
                </a:solidFill>
                <a:latin typeface="Courier" pitchFamily="2" charset="0"/>
              </a:rPr>
              <a:t> test) and unpaired</a:t>
            </a:r>
          </a:p>
          <a:p>
            <a:endParaRPr lang="en-GB" sz="2000" b="0" dirty="0">
              <a:solidFill>
                <a:srgbClr val="000000"/>
              </a:solidFill>
              <a:latin typeface="Courier" pitchFamily="2" charset="0"/>
            </a:endParaRPr>
          </a:p>
          <a:p>
            <a:r>
              <a:rPr lang="en-GB" sz="2000" b="0" dirty="0" err="1">
                <a:solidFill>
                  <a:srgbClr val="000000"/>
                </a:solidFill>
                <a:latin typeface="Courier" pitchFamily="2" charset="0"/>
              </a:rPr>
              <a:t>dat</a:t>
            </a:r>
            <a:r>
              <a:rPr lang="en-GB" sz="2000" b="0" dirty="0">
                <a:solidFill>
                  <a:srgbClr val="000000"/>
                </a:solidFill>
                <a:latin typeface="Courier" pitchFamily="2" charset="0"/>
              </a:rPr>
              <a:t> = </a:t>
            </a:r>
            <a:r>
              <a:rPr lang="en-GB" sz="2000" b="0" dirty="0" err="1">
                <a:solidFill>
                  <a:srgbClr val="000000"/>
                </a:solidFill>
                <a:latin typeface="Courier" pitchFamily="2" charset="0"/>
              </a:rPr>
              <a:t>read.csv</a:t>
            </a:r>
            <a:r>
              <a:rPr lang="en-GB" sz="2000" b="0" dirty="0">
                <a:solidFill>
                  <a:srgbClr val="000000"/>
                </a:solidFill>
                <a:latin typeface="Courier" pitchFamily="2" charset="0"/>
              </a:rPr>
              <a:t>("HCI2018results.csv", header = TRUE)</a:t>
            </a: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r>
              <a:rPr lang="en-GB" sz="2000" b="0" dirty="0" err="1">
                <a:latin typeface="Courier" pitchFamily="2" charset="0"/>
                <a:cs typeface="Arial" pitchFamily="-112" charset="0"/>
              </a:rPr>
              <a:t>wilcox.test</a:t>
            </a:r>
            <a:r>
              <a:rPr lang="en-GB" sz="2000" b="0" dirty="0">
                <a:latin typeface="Courier" pitchFamily="2" charset="0"/>
                <a:cs typeface="Arial" pitchFamily="-112" charset="0"/>
              </a:rPr>
              <a:t>(</a:t>
            </a:r>
            <a:r>
              <a:rPr lang="en-GB" sz="2000" b="0" dirty="0" err="1">
                <a:latin typeface="Courier" pitchFamily="2" charset="0"/>
                <a:cs typeface="Arial" pitchFamily="-112" charset="0"/>
              </a:rPr>
              <a:t>dat$score</a:t>
            </a:r>
            <a:r>
              <a:rPr lang="en-GB" sz="2000" b="0" dirty="0">
                <a:latin typeface="Courier" pitchFamily="2" charset="0"/>
                <a:cs typeface="Arial" pitchFamily="-112" charset="0"/>
              </a:rPr>
              <a:t>[</a:t>
            </a:r>
            <a:r>
              <a:rPr lang="en-GB" sz="2000" b="0" dirty="0" err="1">
                <a:latin typeface="Courier" pitchFamily="2" charset="0"/>
                <a:cs typeface="Arial" pitchFamily="-112" charset="0"/>
              </a:rPr>
              <a:t>dat$group</a:t>
            </a:r>
            <a:r>
              <a:rPr lang="en-GB" sz="2000" b="0" dirty="0">
                <a:latin typeface="Courier" pitchFamily="2" charset="0"/>
                <a:cs typeface="Arial" pitchFamily="-112" charset="0"/>
              </a:rPr>
              <a:t> == "A"], </a:t>
            </a:r>
            <a:r>
              <a:rPr lang="en-GB" sz="2000" b="0" dirty="0" err="1">
                <a:latin typeface="Courier" pitchFamily="2" charset="0"/>
                <a:cs typeface="Arial" pitchFamily="-112" charset="0"/>
              </a:rPr>
              <a:t>dat$score</a:t>
            </a:r>
            <a:r>
              <a:rPr lang="en-GB" sz="2000" b="0" dirty="0">
                <a:latin typeface="Courier" pitchFamily="2" charset="0"/>
                <a:cs typeface="Arial" pitchFamily="-112" charset="0"/>
              </a:rPr>
              <a:t>[</a:t>
            </a:r>
            <a:r>
              <a:rPr lang="en-GB" sz="2000" b="0" dirty="0" err="1">
                <a:latin typeface="Courier" pitchFamily="2" charset="0"/>
                <a:cs typeface="Arial" pitchFamily="-112" charset="0"/>
              </a:rPr>
              <a:t>dat$group</a:t>
            </a:r>
            <a:r>
              <a:rPr lang="en-GB" sz="2000" b="0" dirty="0">
                <a:latin typeface="Courier" pitchFamily="2" charset="0"/>
                <a:cs typeface="Arial" pitchFamily="-112" charset="0"/>
              </a:rPr>
              <a:t> =="B"],paired=FALSE)</a:t>
            </a:r>
          </a:p>
          <a:p>
            <a:endParaRPr lang="en-GB" sz="2000" b="0" dirty="0">
              <a:solidFill>
                <a:srgbClr val="000000"/>
              </a:solidFill>
              <a:latin typeface="Courier" pitchFamily="2" charset="0"/>
              <a:cs typeface="Arial" pitchFamily="-112" charset="0"/>
            </a:endParaRPr>
          </a:p>
          <a:p>
            <a:r>
              <a:rPr lang="en-GB" sz="2000" b="0" dirty="0">
                <a:solidFill>
                  <a:srgbClr val="99CC00"/>
                </a:solidFill>
                <a:latin typeface="Courier" pitchFamily="2" charset="0"/>
              </a:rPr>
              <a:t>Wilcoxon rank sum test with continuity correction</a:t>
            </a:r>
          </a:p>
          <a:p>
            <a:br>
              <a:rPr lang="en-GB" sz="2000" b="0" dirty="0">
                <a:solidFill>
                  <a:srgbClr val="99CC00"/>
                </a:solidFill>
                <a:latin typeface="Courier" pitchFamily="2" charset="0"/>
              </a:rPr>
            </a:br>
            <a:endParaRPr lang="en-GB" sz="2000" b="0" dirty="0">
              <a:solidFill>
                <a:srgbClr val="99CC00"/>
              </a:solidFill>
              <a:latin typeface="Courier" pitchFamily="2" charset="0"/>
            </a:endParaRPr>
          </a:p>
          <a:p>
            <a:r>
              <a:rPr lang="en-GB" sz="2000" b="0" dirty="0">
                <a:solidFill>
                  <a:srgbClr val="99CC00"/>
                </a:solidFill>
                <a:latin typeface="Courier" pitchFamily="2" charset="0"/>
              </a:rPr>
              <a:t>data:  </a:t>
            </a:r>
            <a:r>
              <a:rPr lang="en-GB" sz="2000" b="0" dirty="0" err="1">
                <a:solidFill>
                  <a:srgbClr val="99CC00"/>
                </a:solidFill>
                <a:latin typeface="Courier" pitchFamily="2" charset="0"/>
              </a:rPr>
              <a:t>dat$score</a:t>
            </a:r>
            <a:r>
              <a:rPr lang="en-GB" sz="2000" b="0" dirty="0">
                <a:solidFill>
                  <a:srgbClr val="99CC00"/>
                </a:solidFill>
                <a:latin typeface="Courier" pitchFamily="2" charset="0"/>
              </a:rPr>
              <a:t>[</a:t>
            </a:r>
            <a:r>
              <a:rPr lang="en-GB" sz="2000" b="0" dirty="0" err="1">
                <a:solidFill>
                  <a:srgbClr val="99CC00"/>
                </a:solidFill>
                <a:latin typeface="Courier" pitchFamily="2" charset="0"/>
              </a:rPr>
              <a:t>dat$group</a:t>
            </a:r>
            <a:r>
              <a:rPr lang="en-GB" sz="2000" b="0" dirty="0">
                <a:solidFill>
                  <a:srgbClr val="99CC00"/>
                </a:solidFill>
                <a:latin typeface="Courier" pitchFamily="2" charset="0"/>
              </a:rPr>
              <a:t> == "A"] and </a:t>
            </a:r>
            <a:r>
              <a:rPr lang="en-GB" sz="2000" b="0" dirty="0" err="1">
                <a:solidFill>
                  <a:srgbClr val="99CC00"/>
                </a:solidFill>
                <a:latin typeface="Courier" pitchFamily="2" charset="0"/>
              </a:rPr>
              <a:t>dat$score</a:t>
            </a:r>
            <a:r>
              <a:rPr lang="en-GB" sz="2000" b="0" dirty="0">
                <a:solidFill>
                  <a:srgbClr val="99CC00"/>
                </a:solidFill>
                <a:latin typeface="Courier" pitchFamily="2" charset="0"/>
              </a:rPr>
              <a:t>[</a:t>
            </a:r>
            <a:r>
              <a:rPr lang="en-GB" sz="2000" b="0" dirty="0" err="1">
                <a:solidFill>
                  <a:srgbClr val="99CC00"/>
                </a:solidFill>
                <a:latin typeface="Courier" pitchFamily="2" charset="0"/>
              </a:rPr>
              <a:t>dat$group</a:t>
            </a:r>
            <a:r>
              <a:rPr lang="en-GB" sz="2000" b="0" dirty="0">
                <a:solidFill>
                  <a:srgbClr val="99CC00"/>
                </a:solidFill>
                <a:latin typeface="Courier" pitchFamily="2" charset="0"/>
              </a:rPr>
              <a:t> == "B"]</a:t>
            </a:r>
          </a:p>
          <a:p>
            <a:r>
              <a:rPr lang="en-GB" sz="2000" b="0" dirty="0">
                <a:solidFill>
                  <a:srgbClr val="99CC00"/>
                </a:solidFill>
                <a:latin typeface="Courier" pitchFamily="2" charset="0"/>
              </a:rPr>
              <a:t>W = 1290, p-value = 0.6408</a:t>
            </a:r>
          </a:p>
          <a:p>
            <a:r>
              <a:rPr lang="en-GB" sz="2000" b="0" dirty="0">
                <a:solidFill>
                  <a:srgbClr val="99CC00"/>
                </a:solidFill>
                <a:latin typeface="Courier" pitchFamily="2" charset="0"/>
              </a:rPr>
              <a:t>alternative hypothesis: true location shift is not equal to 0</a:t>
            </a: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p:txBody>
      </p:sp>
    </p:spTree>
    <p:extLst>
      <p:ext uri="{BB962C8B-B14F-4D97-AF65-F5344CB8AC3E}">
        <p14:creationId xmlns:p14="http://schemas.microsoft.com/office/powerpoint/2010/main" val="3899941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11B2FB2-6869-9F42-B785-8F3F6BA1B4BE}"/>
              </a:ext>
            </a:extLst>
          </p:cNvPr>
          <p:cNvSpPr txBox="1">
            <a:spLocks/>
          </p:cNvSpPr>
          <p:nvPr/>
        </p:nvSpPr>
        <p:spPr bwMode="auto">
          <a:xfrm>
            <a:off x="609600" y="2133600"/>
            <a:ext cx="83058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now let’s add the hypothetical group (punishment)</a:t>
            </a:r>
          </a:p>
          <a:p>
            <a:endParaRPr lang="en-US" b="0" dirty="0"/>
          </a:p>
        </p:txBody>
      </p:sp>
      <p:grpSp>
        <p:nvGrpSpPr>
          <p:cNvPr id="5" name="Group 4">
            <a:extLst>
              <a:ext uri="{FF2B5EF4-FFF2-40B4-BE49-F238E27FC236}">
                <a16:creationId xmlns:a16="http://schemas.microsoft.com/office/drawing/2014/main" id="{8C6B6BAF-F4BE-264A-B955-38083058A41B}"/>
              </a:ext>
            </a:extLst>
          </p:cNvPr>
          <p:cNvGrpSpPr/>
          <p:nvPr/>
        </p:nvGrpSpPr>
        <p:grpSpPr>
          <a:xfrm rot="5400000">
            <a:off x="3753957" y="2721591"/>
            <a:ext cx="3395563" cy="3133981"/>
            <a:chOff x="2251164" y="3088615"/>
            <a:chExt cx="3395563" cy="3133981"/>
          </a:xfrm>
        </p:grpSpPr>
        <p:sp>
          <p:nvSpPr>
            <p:cNvPr id="6" name="Rounded Rectangle 5">
              <a:extLst>
                <a:ext uri="{FF2B5EF4-FFF2-40B4-BE49-F238E27FC236}">
                  <a16:creationId xmlns:a16="http://schemas.microsoft.com/office/drawing/2014/main" id="{99DFD153-FA11-D54D-9054-DD0569FBB9FD}"/>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 name="Rounded Rectangle 6">
              <a:extLst>
                <a:ext uri="{FF2B5EF4-FFF2-40B4-BE49-F238E27FC236}">
                  <a16:creationId xmlns:a16="http://schemas.microsoft.com/office/drawing/2014/main" id="{980D9738-9629-B14B-A76A-71866E1BF69F}"/>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 name="Rounded Rectangle 7">
              <a:extLst>
                <a:ext uri="{FF2B5EF4-FFF2-40B4-BE49-F238E27FC236}">
                  <a16:creationId xmlns:a16="http://schemas.microsoft.com/office/drawing/2014/main" id="{AA03BE11-15AC-B546-BCD8-B1DE656A1AC8}"/>
                </a:ext>
              </a:extLst>
            </p:cNvPr>
            <p:cNvSpPr/>
            <p:nvPr/>
          </p:nvSpPr>
          <p:spPr bwMode="auto">
            <a:xfrm rot="16200000">
              <a:off x="1991479" y="5283542"/>
              <a:ext cx="1420692" cy="457415"/>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 name="Rounded Rectangle 8">
              <a:extLst>
                <a:ext uri="{FF2B5EF4-FFF2-40B4-BE49-F238E27FC236}">
                  <a16:creationId xmlns:a16="http://schemas.microsoft.com/office/drawing/2014/main" id="{60FE4AD0-D941-0942-A7DB-EA9D39D95013}"/>
                </a:ext>
              </a:extLst>
            </p:cNvPr>
            <p:cNvSpPr/>
            <p:nvPr/>
          </p:nvSpPr>
          <p:spPr bwMode="auto">
            <a:xfrm rot="16200000">
              <a:off x="2801817" y="5260379"/>
              <a:ext cx="1379858" cy="463979"/>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 name="Rounded Rectangle 9">
              <a:extLst>
                <a:ext uri="{FF2B5EF4-FFF2-40B4-BE49-F238E27FC236}">
                  <a16:creationId xmlns:a16="http://schemas.microsoft.com/office/drawing/2014/main" id="{94A9C945-0ADF-9245-BD5D-E8CE98CC90BD}"/>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 name="Rounded Rectangle 10">
              <a:extLst>
                <a:ext uri="{FF2B5EF4-FFF2-40B4-BE49-F238E27FC236}">
                  <a16:creationId xmlns:a16="http://schemas.microsoft.com/office/drawing/2014/main" id="{13B218A0-8E75-8245-B96D-74D9B9F1A6E6}"/>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 name="Rounded Rectangle 11">
              <a:extLst>
                <a:ext uri="{FF2B5EF4-FFF2-40B4-BE49-F238E27FC236}">
                  <a16:creationId xmlns:a16="http://schemas.microsoft.com/office/drawing/2014/main" id="{BE0F2D13-3705-3B4F-ABE6-9EFC1B187255}"/>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3" name="Straight Connector 12">
              <a:extLst>
                <a:ext uri="{FF2B5EF4-FFF2-40B4-BE49-F238E27FC236}">
                  <a16:creationId xmlns:a16="http://schemas.microsoft.com/office/drawing/2014/main" id="{FBE10CB0-099F-D449-A1F8-5925A2ED85E9}"/>
                </a:ext>
              </a:extLst>
            </p:cNvPr>
            <p:cNvCxnSpPr>
              <a:cxnSpLocks/>
              <a:stCxn id="6" idx="2"/>
              <a:endCxn id="11"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2152AEE8-36EE-2A44-881F-89CF342E00F8}"/>
                </a:ext>
              </a:extLst>
            </p:cNvPr>
            <p:cNvCxnSpPr>
              <a:cxnSpLocks/>
              <a:stCxn id="6" idx="2"/>
              <a:endCxn id="12"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5F66420A-C422-BE49-B753-47E52521B4BB}"/>
                </a:ext>
              </a:extLst>
            </p:cNvPr>
            <p:cNvCxnSpPr>
              <a:cxnSpLocks/>
              <a:stCxn id="11" idx="2"/>
              <a:endCxn id="8"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A0970E1C-D502-4F43-9B55-CCD72333961A}"/>
                </a:ext>
              </a:extLst>
            </p:cNvPr>
            <p:cNvCxnSpPr>
              <a:cxnSpLocks/>
              <a:stCxn id="12" idx="2"/>
              <a:endCxn id="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Rounded Rectangle 16">
              <a:extLst>
                <a:ext uri="{FF2B5EF4-FFF2-40B4-BE49-F238E27FC236}">
                  <a16:creationId xmlns:a16="http://schemas.microsoft.com/office/drawing/2014/main" id="{F2548085-EE66-D348-8AEA-7EBAB8DE54E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8" name="Rounded Rectangle 17">
              <a:extLst>
                <a:ext uri="{FF2B5EF4-FFF2-40B4-BE49-F238E27FC236}">
                  <a16:creationId xmlns:a16="http://schemas.microsoft.com/office/drawing/2014/main" id="{D2302AC4-CDA2-8743-97AF-8D25EC1C9A70}"/>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9" name="Straight Connector 18">
              <a:extLst>
                <a:ext uri="{FF2B5EF4-FFF2-40B4-BE49-F238E27FC236}">
                  <a16:creationId xmlns:a16="http://schemas.microsoft.com/office/drawing/2014/main" id="{AC36C1FF-BBD1-F144-BCAD-236D04DB65CC}"/>
                </a:ext>
              </a:extLst>
            </p:cNvPr>
            <p:cNvCxnSpPr>
              <a:cxnSpLocks/>
              <a:stCxn id="7" idx="2"/>
              <a:endCxn id="17"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E3C42DF6-C322-D145-B0FB-80504D2B623C}"/>
                </a:ext>
              </a:extLst>
            </p:cNvPr>
            <p:cNvCxnSpPr>
              <a:cxnSpLocks/>
              <a:stCxn id="7" idx="2"/>
              <a:endCxn id="18"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Rounded Rectangle 20">
              <a:extLst>
                <a:ext uri="{FF2B5EF4-FFF2-40B4-BE49-F238E27FC236}">
                  <a16:creationId xmlns:a16="http://schemas.microsoft.com/office/drawing/2014/main" id="{A8F1C7D2-7BC2-8F4B-9761-3993698B86CB}"/>
                </a:ext>
              </a:extLst>
            </p:cNvPr>
            <p:cNvSpPr/>
            <p:nvPr/>
          </p:nvSpPr>
          <p:spPr bwMode="auto">
            <a:xfrm rot="16200000">
              <a:off x="4641910" y="5423223"/>
              <a:ext cx="1343362" cy="246960"/>
            </a:xfrm>
            <a:prstGeom prst="roundRect">
              <a:avLst/>
            </a:prstGeom>
            <a:solidFill>
              <a:schemeClr val="bg1"/>
            </a:solidFill>
            <a:ln w="635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22" name="Straight Connector 21">
              <a:extLst>
                <a:ext uri="{FF2B5EF4-FFF2-40B4-BE49-F238E27FC236}">
                  <a16:creationId xmlns:a16="http://schemas.microsoft.com/office/drawing/2014/main" id="{3A180008-EA6D-8C41-90DC-66A4919C7C46}"/>
                </a:ext>
              </a:extLst>
            </p:cNvPr>
            <p:cNvCxnSpPr>
              <a:cxnSpLocks/>
              <a:stCxn id="17" idx="2"/>
              <a:endCxn id="1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39D351D8-617C-BC4F-A606-3A1CE5EECE89}"/>
                </a:ext>
              </a:extLst>
            </p:cNvPr>
            <p:cNvCxnSpPr>
              <a:cxnSpLocks/>
              <a:stCxn id="18" idx="2"/>
              <a:endCxn id="21"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409042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BA2CD34-E091-5A43-BB93-339D2274C158}"/>
              </a:ext>
            </a:extLst>
          </p:cNvPr>
          <p:cNvGrpSpPr/>
          <p:nvPr/>
        </p:nvGrpSpPr>
        <p:grpSpPr>
          <a:xfrm>
            <a:off x="7772400" y="-258128"/>
            <a:ext cx="1371600" cy="1630760"/>
            <a:chOff x="7772400" y="-258128"/>
            <a:chExt cx="1371600" cy="1630760"/>
          </a:xfrm>
        </p:grpSpPr>
        <p:sp>
          <p:nvSpPr>
            <p:cNvPr id="8" name="Right Triangle 7">
              <a:extLst>
                <a:ext uri="{FF2B5EF4-FFF2-40B4-BE49-F238E27FC236}">
                  <a16:creationId xmlns:a16="http://schemas.microsoft.com/office/drawing/2014/main" id="{16EA050A-1BEF-EA40-B079-A53680F854BF}"/>
                </a:ext>
              </a:extLst>
            </p:cNvPr>
            <p:cNvSpPr/>
            <p:nvPr/>
          </p:nvSpPr>
          <p:spPr bwMode="auto">
            <a:xfrm rot="10800000">
              <a:off x="7772400" y="1032"/>
              <a:ext cx="1371600" cy="13716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a:extLst>
                <a:ext uri="{FF2B5EF4-FFF2-40B4-BE49-F238E27FC236}">
                  <a16:creationId xmlns:a16="http://schemas.microsoft.com/office/drawing/2014/main" id="{DAAA1B20-618F-7640-A7F0-50362DFDFC49}"/>
                </a:ext>
              </a:extLst>
            </p:cNvPr>
            <p:cNvSpPr txBox="1"/>
            <p:nvPr/>
          </p:nvSpPr>
          <p:spPr>
            <a:xfrm>
              <a:off x="8229600" y="-258128"/>
              <a:ext cx="685800" cy="1477328"/>
            </a:xfrm>
            <a:prstGeom prst="rect">
              <a:avLst/>
            </a:prstGeom>
            <a:noFill/>
          </p:spPr>
          <p:txBody>
            <a:bodyPr wrap="square" rtlCol="0">
              <a:spAutoFit/>
            </a:bodyPr>
            <a:lstStyle/>
            <a:p>
              <a:r>
                <a:rPr lang="en-US" sz="9000" dirty="0">
                  <a:solidFill>
                    <a:schemeClr val="bg1"/>
                  </a:solidFill>
                </a:rPr>
                <a:t>R</a:t>
              </a:r>
            </a:p>
          </p:txBody>
        </p:sp>
      </p:grpSp>
      <p:sp>
        <p:nvSpPr>
          <p:cNvPr id="10" name="Rectangle 9">
            <a:extLst>
              <a:ext uri="{FF2B5EF4-FFF2-40B4-BE49-F238E27FC236}">
                <a16:creationId xmlns:a16="http://schemas.microsoft.com/office/drawing/2014/main" id="{B8A05B1B-8A12-7241-81EF-445E66719F01}"/>
              </a:ext>
            </a:extLst>
          </p:cNvPr>
          <p:cNvSpPr/>
          <p:nvPr/>
        </p:nvSpPr>
        <p:spPr>
          <a:xfrm>
            <a:off x="762000" y="733215"/>
            <a:ext cx="7942847" cy="6247864"/>
          </a:xfrm>
          <a:prstGeom prst="rect">
            <a:avLst/>
          </a:prstGeom>
        </p:spPr>
        <p:txBody>
          <a:bodyPr wrap="square">
            <a:spAutoFit/>
          </a:bodyPr>
          <a:lstStyle/>
          <a:p>
            <a:r>
              <a:rPr lang="en-GB" sz="2000" b="0" dirty="0" err="1">
                <a:solidFill>
                  <a:srgbClr val="000000"/>
                </a:solidFill>
                <a:latin typeface="Courier" pitchFamily="2" charset="0"/>
              </a:rPr>
              <a:t>dat</a:t>
            </a:r>
            <a:r>
              <a:rPr lang="en-GB" sz="2000" b="0" dirty="0">
                <a:solidFill>
                  <a:srgbClr val="000000"/>
                </a:solidFill>
                <a:latin typeface="Courier" pitchFamily="2" charset="0"/>
              </a:rPr>
              <a:t> = </a:t>
            </a:r>
            <a:r>
              <a:rPr lang="en-GB" sz="2000" b="0" dirty="0" err="1">
                <a:solidFill>
                  <a:srgbClr val="000000"/>
                </a:solidFill>
                <a:latin typeface="Courier" pitchFamily="2" charset="0"/>
              </a:rPr>
              <a:t>read.csv</a:t>
            </a:r>
            <a:r>
              <a:rPr lang="en-GB" sz="2000" b="0" dirty="0">
                <a:solidFill>
                  <a:srgbClr val="000000"/>
                </a:solidFill>
                <a:latin typeface="Courier" pitchFamily="2" charset="0"/>
              </a:rPr>
              <a:t>("HCI2018results.csv", header = TRUE)</a:t>
            </a:r>
          </a:p>
          <a:p>
            <a:r>
              <a:rPr lang="en-GB" sz="2000" b="0" dirty="0" err="1">
                <a:latin typeface="Courier" pitchFamily="2" charset="0"/>
                <a:cs typeface="Arial" pitchFamily="-112" charset="0"/>
              </a:rPr>
              <a:t>kruskal.test</a:t>
            </a:r>
            <a:r>
              <a:rPr lang="en-GB" sz="2000" b="0" dirty="0">
                <a:latin typeface="Courier" pitchFamily="2" charset="0"/>
                <a:cs typeface="Arial" pitchFamily="-112" charset="0"/>
              </a:rPr>
              <a:t>(score ~ group, data = </a:t>
            </a:r>
            <a:r>
              <a:rPr lang="en-GB" sz="2000" b="0" dirty="0" err="1">
                <a:latin typeface="Courier" pitchFamily="2" charset="0"/>
                <a:cs typeface="Arial" pitchFamily="-112" charset="0"/>
              </a:rPr>
              <a:t>dat</a:t>
            </a:r>
            <a:r>
              <a:rPr lang="en-GB" sz="2000" b="0" dirty="0">
                <a:latin typeface="Courier" pitchFamily="2" charset="0"/>
                <a:cs typeface="Arial" pitchFamily="-112" charset="0"/>
              </a:rPr>
              <a:t>)</a:t>
            </a:r>
          </a:p>
          <a:p>
            <a:endParaRPr lang="en-GB" sz="2000" b="0" dirty="0">
              <a:latin typeface="Courier" pitchFamily="2" charset="0"/>
              <a:cs typeface="Arial" pitchFamily="-112" charset="0"/>
            </a:endParaRPr>
          </a:p>
          <a:p>
            <a:endParaRPr lang="en-GB" sz="2000" b="0" dirty="0">
              <a:solidFill>
                <a:srgbClr val="000000"/>
              </a:solidFill>
              <a:latin typeface="Courier" pitchFamily="2" charset="0"/>
              <a:cs typeface="Arial" pitchFamily="-112" charset="0"/>
            </a:endParaRPr>
          </a:p>
          <a:p>
            <a:r>
              <a:rPr lang="en-GB" sz="2000" b="0" dirty="0">
                <a:solidFill>
                  <a:srgbClr val="99CC00"/>
                </a:solidFill>
                <a:latin typeface="Courier" pitchFamily="2" charset="0"/>
              </a:rPr>
              <a:t>data:  score by group</a:t>
            </a:r>
          </a:p>
          <a:p>
            <a:r>
              <a:rPr lang="en-GB" sz="2000" b="0" dirty="0">
                <a:solidFill>
                  <a:srgbClr val="99CC00"/>
                </a:solidFill>
                <a:latin typeface="Courier" pitchFamily="2" charset="0"/>
              </a:rPr>
              <a:t>Kruskal-Wallis chi-squared = 44.77, </a:t>
            </a:r>
          </a:p>
          <a:p>
            <a:r>
              <a:rPr lang="en-GB" sz="2000" b="0" dirty="0" err="1">
                <a:solidFill>
                  <a:srgbClr val="99CC00"/>
                </a:solidFill>
                <a:latin typeface="Courier" pitchFamily="2" charset="0"/>
              </a:rPr>
              <a:t>df</a:t>
            </a:r>
            <a:r>
              <a:rPr lang="en-GB" sz="2000" b="0" dirty="0">
                <a:solidFill>
                  <a:srgbClr val="99CC00"/>
                </a:solidFill>
                <a:latin typeface="Courier" pitchFamily="2" charset="0"/>
              </a:rPr>
              <a:t> = 2, p-value = 1.898e-10</a:t>
            </a:r>
          </a:p>
          <a:p>
            <a:endParaRPr lang="en-GB" sz="2000" b="0" dirty="0">
              <a:solidFill>
                <a:srgbClr val="99CC00"/>
              </a:solidFill>
              <a:latin typeface="Courier" pitchFamily="2" charset="0"/>
            </a:endParaRPr>
          </a:p>
          <a:p>
            <a:r>
              <a:rPr lang="en-GB" sz="2000" b="0" dirty="0" err="1">
                <a:latin typeface="Courier" pitchFamily="2" charset="0"/>
              </a:rPr>
              <a:t>pairwise.wilcox.test</a:t>
            </a:r>
            <a:r>
              <a:rPr lang="en-GB" sz="2000" b="0" dirty="0">
                <a:latin typeface="Courier" pitchFamily="2" charset="0"/>
              </a:rPr>
              <a:t>(</a:t>
            </a:r>
            <a:r>
              <a:rPr lang="en-GB" sz="2000" b="0" dirty="0" err="1">
                <a:latin typeface="Courier" pitchFamily="2" charset="0"/>
              </a:rPr>
              <a:t>dat$score</a:t>
            </a:r>
            <a:r>
              <a:rPr lang="en-GB" sz="2000" b="0" dirty="0">
                <a:latin typeface="Courier" pitchFamily="2" charset="0"/>
              </a:rPr>
              <a:t>, </a:t>
            </a:r>
            <a:r>
              <a:rPr lang="en-GB" sz="2000" b="0" dirty="0" err="1">
                <a:latin typeface="Courier" pitchFamily="2" charset="0"/>
              </a:rPr>
              <a:t>dat$group</a:t>
            </a:r>
            <a:r>
              <a:rPr lang="en-GB" sz="2000" b="0" dirty="0">
                <a:latin typeface="Courier" pitchFamily="2" charset="0"/>
              </a:rPr>
              <a:t>, </a:t>
            </a:r>
            <a:r>
              <a:rPr lang="en-GB" sz="2000" b="0" dirty="0" err="1">
                <a:latin typeface="Courier" pitchFamily="2" charset="0"/>
              </a:rPr>
              <a:t>p.adjust.method</a:t>
            </a:r>
            <a:r>
              <a:rPr lang="en-GB" sz="2000" b="0" dirty="0">
                <a:latin typeface="Courier" pitchFamily="2" charset="0"/>
              </a:rPr>
              <a:t> = "</a:t>
            </a:r>
            <a:r>
              <a:rPr lang="en-GB" sz="2000" b="0" dirty="0" err="1">
                <a:latin typeface="Courier" pitchFamily="2" charset="0"/>
              </a:rPr>
              <a:t>bonferroni</a:t>
            </a:r>
            <a:r>
              <a:rPr lang="en-GB" sz="2000" b="0" dirty="0">
                <a:latin typeface="Courier" pitchFamily="2" charset="0"/>
              </a:rPr>
              <a:t>")</a:t>
            </a:r>
          </a:p>
          <a:p>
            <a:br>
              <a:rPr lang="en-GB" sz="2000" b="0" dirty="0">
                <a:solidFill>
                  <a:srgbClr val="99CC00"/>
                </a:solidFill>
                <a:latin typeface="Courier" pitchFamily="2" charset="0"/>
              </a:rPr>
            </a:br>
            <a:endParaRPr lang="en-GB" sz="2000" b="0" dirty="0">
              <a:solidFill>
                <a:srgbClr val="99CC00"/>
              </a:solidFill>
              <a:latin typeface="Courier" pitchFamily="2" charset="0"/>
            </a:endParaRPr>
          </a:p>
          <a:p>
            <a:r>
              <a:rPr lang="en-GB" sz="2000" b="0" dirty="0">
                <a:solidFill>
                  <a:srgbClr val="99CC00"/>
                </a:solidFill>
                <a:latin typeface="Courier" pitchFamily="2" charset="0"/>
              </a:rPr>
              <a:t>  A       B      </a:t>
            </a:r>
          </a:p>
          <a:p>
            <a:r>
              <a:rPr lang="en-GB" sz="2000" b="0" dirty="0">
                <a:solidFill>
                  <a:srgbClr val="99CC00"/>
                </a:solidFill>
                <a:latin typeface="Courier" pitchFamily="2" charset="0"/>
              </a:rPr>
              <a:t>B 1       -      </a:t>
            </a:r>
          </a:p>
          <a:p>
            <a:r>
              <a:rPr lang="en-GB" sz="2000" b="0" dirty="0">
                <a:solidFill>
                  <a:srgbClr val="99CC00"/>
                </a:solidFill>
                <a:latin typeface="Courier" pitchFamily="2" charset="0"/>
              </a:rPr>
              <a:t>C 1.6e-09 2.6e-09</a:t>
            </a:r>
          </a:p>
          <a:p>
            <a:endParaRPr lang="en-GB" sz="2000" b="0" dirty="0">
              <a:solidFill>
                <a:srgbClr val="99CC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p:txBody>
      </p:sp>
    </p:spTree>
    <p:extLst>
      <p:ext uri="{BB962C8B-B14F-4D97-AF65-F5344CB8AC3E}">
        <p14:creationId xmlns:p14="http://schemas.microsoft.com/office/powerpoint/2010/main" val="3562904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609600" y="1905000"/>
            <a:ext cx="8305800" cy="19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here turns out we get the same tendencies than with parametric tests, i.e. there is no evidences of significant effect of chocolate reward on memorization</a:t>
            </a:r>
          </a:p>
          <a:p>
            <a:endParaRPr lang="en-US" b="0" dirty="0"/>
          </a:p>
          <a:p>
            <a:r>
              <a:rPr lang="en-US" b="0" dirty="0"/>
              <a:t>but there is an effect of punishment</a:t>
            </a:r>
          </a:p>
          <a:p>
            <a:endParaRPr lang="en-US" b="0" dirty="0"/>
          </a:p>
          <a:p>
            <a:endParaRPr lang="en-US" b="0" dirty="0"/>
          </a:p>
          <a:p>
            <a:endParaRPr lang="en-US" b="0" dirty="0"/>
          </a:p>
          <a:p>
            <a:endParaRPr lang="en-US" b="0" dirty="0"/>
          </a:p>
        </p:txBody>
      </p:sp>
    </p:spTree>
    <p:extLst>
      <p:ext uri="{BB962C8B-B14F-4D97-AF65-F5344CB8AC3E}">
        <p14:creationId xmlns:p14="http://schemas.microsoft.com/office/powerpoint/2010/main" val="1793220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BA2CD34-E091-5A43-BB93-339D2274C158}"/>
              </a:ext>
            </a:extLst>
          </p:cNvPr>
          <p:cNvGrpSpPr/>
          <p:nvPr/>
        </p:nvGrpSpPr>
        <p:grpSpPr>
          <a:xfrm>
            <a:off x="7772400" y="-258128"/>
            <a:ext cx="1371600" cy="1630760"/>
            <a:chOff x="7772400" y="-258128"/>
            <a:chExt cx="1371600" cy="1630760"/>
          </a:xfrm>
        </p:grpSpPr>
        <p:sp>
          <p:nvSpPr>
            <p:cNvPr id="8" name="Right Triangle 7">
              <a:extLst>
                <a:ext uri="{FF2B5EF4-FFF2-40B4-BE49-F238E27FC236}">
                  <a16:creationId xmlns:a16="http://schemas.microsoft.com/office/drawing/2014/main" id="{16EA050A-1BEF-EA40-B079-A53680F854BF}"/>
                </a:ext>
              </a:extLst>
            </p:cNvPr>
            <p:cNvSpPr/>
            <p:nvPr/>
          </p:nvSpPr>
          <p:spPr bwMode="auto">
            <a:xfrm rot="10800000">
              <a:off x="7772400" y="1032"/>
              <a:ext cx="1371600" cy="13716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a:extLst>
                <a:ext uri="{FF2B5EF4-FFF2-40B4-BE49-F238E27FC236}">
                  <a16:creationId xmlns:a16="http://schemas.microsoft.com/office/drawing/2014/main" id="{DAAA1B20-618F-7640-A7F0-50362DFDFC49}"/>
                </a:ext>
              </a:extLst>
            </p:cNvPr>
            <p:cNvSpPr txBox="1"/>
            <p:nvPr/>
          </p:nvSpPr>
          <p:spPr>
            <a:xfrm>
              <a:off x="8229600" y="-258128"/>
              <a:ext cx="685800" cy="1477328"/>
            </a:xfrm>
            <a:prstGeom prst="rect">
              <a:avLst/>
            </a:prstGeom>
            <a:noFill/>
          </p:spPr>
          <p:txBody>
            <a:bodyPr wrap="square" rtlCol="0">
              <a:spAutoFit/>
            </a:bodyPr>
            <a:lstStyle/>
            <a:p>
              <a:r>
                <a:rPr lang="en-US" sz="9000" dirty="0">
                  <a:solidFill>
                    <a:schemeClr val="bg1"/>
                  </a:solidFill>
                </a:rPr>
                <a:t>R</a:t>
              </a:r>
            </a:p>
          </p:txBody>
        </p:sp>
      </p:grpSp>
      <p:sp>
        <p:nvSpPr>
          <p:cNvPr id="10" name="Rectangle 9">
            <a:extLst>
              <a:ext uri="{FF2B5EF4-FFF2-40B4-BE49-F238E27FC236}">
                <a16:creationId xmlns:a16="http://schemas.microsoft.com/office/drawing/2014/main" id="{B8A05B1B-8A12-7241-81EF-445E66719F01}"/>
              </a:ext>
            </a:extLst>
          </p:cNvPr>
          <p:cNvSpPr/>
          <p:nvPr/>
        </p:nvSpPr>
        <p:spPr>
          <a:xfrm>
            <a:off x="762000" y="733215"/>
            <a:ext cx="7942847" cy="6247864"/>
          </a:xfrm>
          <a:prstGeom prst="rect">
            <a:avLst/>
          </a:prstGeom>
        </p:spPr>
        <p:txBody>
          <a:bodyPr wrap="square">
            <a:spAutoFit/>
          </a:bodyPr>
          <a:lstStyle/>
          <a:p>
            <a:r>
              <a:rPr lang="en-GB" sz="2000" b="0" dirty="0">
                <a:solidFill>
                  <a:srgbClr val="000000"/>
                </a:solidFill>
                <a:latin typeface="Courier" pitchFamily="2" charset="0"/>
              </a:rPr>
              <a:t>#for </a:t>
            </a:r>
            <a:r>
              <a:rPr lang="en-GB" sz="2000" b="0" dirty="0" err="1">
                <a:solidFill>
                  <a:srgbClr val="000000"/>
                </a:solidFill>
                <a:latin typeface="Courier" pitchFamily="2" charset="0"/>
              </a:rPr>
              <a:t>friedman</a:t>
            </a:r>
            <a:r>
              <a:rPr lang="en-GB" sz="2000" b="0" dirty="0">
                <a:solidFill>
                  <a:srgbClr val="000000"/>
                </a:solidFill>
                <a:latin typeface="Courier" pitchFamily="2" charset="0"/>
              </a:rPr>
              <a:t> test (source in GitHub)</a:t>
            </a:r>
          </a:p>
          <a:p>
            <a:r>
              <a:rPr lang="en-GB" sz="2000" b="0" dirty="0" err="1">
                <a:solidFill>
                  <a:srgbClr val="000000"/>
                </a:solidFill>
                <a:latin typeface="Courier" pitchFamily="2" charset="0"/>
              </a:rPr>
              <a:t>dat</a:t>
            </a:r>
            <a:r>
              <a:rPr lang="en-GB" sz="2000" b="0" dirty="0">
                <a:solidFill>
                  <a:srgbClr val="000000"/>
                </a:solidFill>
                <a:latin typeface="Courier" pitchFamily="2" charset="0"/>
              </a:rPr>
              <a:t> = </a:t>
            </a:r>
            <a:r>
              <a:rPr lang="en-GB" sz="2000" b="0" dirty="0" err="1">
                <a:solidFill>
                  <a:srgbClr val="000000"/>
                </a:solidFill>
                <a:latin typeface="Courier" pitchFamily="2" charset="0"/>
              </a:rPr>
              <a:t>read.csv</a:t>
            </a:r>
            <a:r>
              <a:rPr lang="en-GB" sz="2000" b="0" dirty="0">
                <a:solidFill>
                  <a:srgbClr val="000000"/>
                </a:solidFill>
                <a:latin typeface="Courier" pitchFamily="2" charset="0"/>
              </a:rPr>
              <a:t>("</a:t>
            </a:r>
            <a:r>
              <a:rPr lang="en-GB" sz="2000" b="0" dirty="0" err="1">
                <a:solidFill>
                  <a:srgbClr val="000000"/>
                </a:solidFill>
                <a:latin typeface="Courier" pitchFamily="2" charset="0"/>
              </a:rPr>
              <a:t>friedmanExample.csv</a:t>
            </a:r>
            <a:r>
              <a:rPr lang="en-GB" sz="2000" b="0" dirty="0">
                <a:solidFill>
                  <a:srgbClr val="000000"/>
                </a:solidFill>
                <a:latin typeface="Courier" pitchFamily="2" charset="0"/>
              </a:rPr>
              <a:t>", header = TRUE)</a:t>
            </a:r>
          </a:p>
          <a:p>
            <a:r>
              <a:rPr lang="en-GB" sz="2000" b="0" dirty="0" err="1">
                <a:latin typeface="Courier" pitchFamily="2" charset="0"/>
                <a:cs typeface="Arial" pitchFamily="-112" charset="0"/>
              </a:rPr>
              <a:t>friedman.test</a:t>
            </a:r>
            <a:r>
              <a:rPr lang="en-GB" sz="2000" b="0" dirty="0">
                <a:latin typeface="Courier" pitchFamily="2" charset="0"/>
                <a:cs typeface="Arial" pitchFamily="-112" charset="0"/>
              </a:rPr>
              <a:t>(</a:t>
            </a:r>
            <a:r>
              <a:rPr lang="en-GB" sz="2000" b="0" dirty="0" err="1">
                <a:latin typeface="Courier" pitchFamily="2" charset="0"/>
                <a:cs typeface="Arial" pitchFamily="-112" charset="0"/>
              </a:rPr>
              <a:t>dat$count</a:t>
            </a:r>
            <a:r>
              <a:rPr lang="en-GB" sz="2000" b="0" dirty="0">
                <a:latin typeface="Courier" pitchFamily="2" charset="0"/>
                <a:cs typeface="Arial" pitchFamily="-112" charset="0"/>
              </a:rPr>
              <a:t>, </a:t>
            </a:r>
            <a:r>
              <a:rPr lang="en-GB" sz="2000" b="0" dirty="0" err="1">
                <a:latin typeface="Courier" pitchFamily="2" charset="0"/>
                <a:cs typeface="Arial" pitchFamily="-112" charset="0"/>
              </a:rPr>
              <a:t>dat$year</a:t>
            </a:r>
            <a:r>
              <a:rPr lang="en-GB" sz="2000" b="0" dirty="0">
                <a:latin typeface="Courier" pitchFamily="2" charset="0"/>
                <a:cs typeface="Arial" pitchFamily="-112" charset="0"/>
              </a:rPr>
              <a:t>, </a:t>
            </a:r>
            <a:r>
              <a:rPr lang="en-GB" sz="2000" b="0" dirty="0" err="1">
                <a:latin typeface="Courier" pitchFamily="2" charset="0"/>
                <a:cs typeface="Arial" pitchFamily="-112" charset="0"/>
              </a:rPr>
              <a:t>dat$month</a:t>
            </a:r>
            <a:r>
              <a:rPr lang="en-GB" sz="2000" b="0" dirty="0">
                <a:latin typeface="Courier" pitchFamily="2" charset="0"/>
                <a:cs typeface="Arial" pitchFamily="-112" charset="0"/>
              </a:rPr>
              <a:t>)</a:t>
            </a:r>
          </a:p>
          <a:p>
            <a:br>
              <a:rPr lang="en-GB" sz="2000" b="0" dirty="0">
                <a:latin typeface="Courier" pitchFamily="2" charset="0"/>
                <a:cs typeface="Arial" pitchFamily="-112" charset="0"/>
              </a:rPr>
            </a:br>
            <a:endParaRPr lang="en-GB" sz="2000" b="0" dirty="0">
              <a:latin typeface="Courier" pitchFamily="2" charset="0"/>
              <a:cs typeface="Arial" pitchFamily="-112" charset="0"/>
            </a:endParaRPr>
          </a:p>
          <a:p>
            <a:r>
              <a:rPr lang="en-GB" sz="2000" dirty="0">
                <a:solidFill>
                  <a:srgbClr val="99CC00"/>
                </a:solidFill>
                <a:latin typeface="Courier" pitchFamily="2" charset="0"/>
                <a:cs typeface="Arial" pitchFamily="-112" charset="0"/>
              </a:rPr>
              <a:t>data:  </a:t>
            </a:r>
            <a:r>
              <a:rPr lang="en-GB" sz="2000" dirty="0" err="1">
                <a:solidFill>
                  <a:srgbClr val="99CC00"/>
                </a:solidFill>
                <a:latin typeface="Courier" pitchFamily="2" charset="0"/>
                <a:cs typeface="Arial" pitchFamily="-112" charset="0"/>
              </a:rPr>
              <a:t>dat$count</a:t>
            </a:r>
            <a:r>
              <a:rPr lang="en-GB" sz="2000" dirty="0">
                <a:solidFill>
                  <a:srgbClr val="99CC00"/>
                </a:solidFill>
                <a:latin typeface="Courier" pitchFamily="2" charset="0"/>
                <a:cs typeface="Arial" pitchFamily="-112" charset="0"/>
              </a:rPr>
              <a:t>, </a:t>
            </a:r>
            <a:r>
              <a:rPr lang="en-GB" sz="2000" dirty="0" err="1">
                <a:solidFill>
                  <a:srgbClr val="99CC00"/>
                </a:solidFill>
                <a:latin typeface="Courier" pitchFamily="2" charset="0"/>
                <a:cs typeface="Arial" pitchFamily="-112" charset="0"/>
              </a:rPr>
              <a:t>dat$year</a:t>
            </a:r>
            <a:r>
              <a:rPr lang="en-GB" sz="2000" dirty="0">
                <a:solidFill>
                  <a:srgbClr val="99CC00"/>
                </a:solidFill>
                <a:latin typeface="Courier" pitchFamily="2" charset="0"/>
                <a:cs typeface="Arial" pitchFamily="-112" charset="0"/>
              </a:rPr>
              <a:t> and </a:t>
            </a:r>
            <a:r>
              <a:rPr lang="en-GB" sz="2000" dirty="0" err="1">
                <a:solidFill>
                  <a:srgbClr val="99CC00"/>
                </a:solidFill>
                <a:latin typeface="Courier" pitchFamily="2" charset="0"/>
                <a:cs typeface="Arial" pitchFamily="-112" charset="0"/>
              </a:rPr>
              <a:t>dat$month</a:t>
            </a:r>
            <a:endParaRPr lang="en-GB" sz="2000" dirty="0">
              <a:solidFill>
                <a:srgbClr val="99CC00"/>
              </a:solidFill>
              <a:latin typeface="Courier" pitchFamily="2" charset="0"/>
              <a:cs typeface="Arial" pitchFamily="-112" charset="0"/>
            </a:endParaRPr>
          </a:p>
          <a:p>
            <a:r>
              <a:rPr lang="en-GB" sz="2000" dirty="0">
                <a:solidFill>
                  <a:srgbClr val="99CC00"/>
                </a:solidFill>
                <a:latin typeface="Courier" pitchFamily="2" charset="0"/>
                <a:cs typeface="Arial" pitchFamily="-112" charset="0"/>
              </a:rPr>
              <a:t>Friedman chi-squared = 7.6, </a:t>
            </a:r>
            <a:r>
              <a:rPr lang="en-GB" sz="2000" dirty="0" err="1">
                <a:solidFill>
                  <a:srgbClr val="99CC00"/>
                </a:solidFill>
                <a:latin typeface="Courier" pitchFamily="2" charset="0"/>
                <a:cs typeface="Arial" pitchFamily="-112" charset="0"/>
              </a:rPr>
              <a:t>df</a:t>
            </a:r>
            <a:r>
              <a:rPr lang="en-GB" sz="2000" dirty="0">
                <a:solidFill>
                  <a:srgbClr val="99CC00"/>
                </a:solidFill>
                <a:latin typeface="Courier" pitchFamily="2" charset="0"/>
                <a:cs typeface="Arial" pitchFamily="-112" charset="0"/>
              </a:rPr>
              <a:t> = 2, p-value = 0.02237</a:t>
            </a:r>
          </a:p>
          <a:p>
            <a:endParaRPr lang="en-GB" sz="2000" b="0" dirty="0">
              <a:solidFill>
                <a:srgbClr val="99CC00"/>
              </a:solidFill>
              <a:latin typeface="Courier" pitchFamily="2" charset="0"/>
            </a:endParaRPr>
          </a:p>
          <a:p>
            <a:r>
              <a:rPr lang="en-GB" sz="2000" b="0" dirty="0">
                <a:latin typeface="Courier" pitchFamily="2" charset="0"/>
              </a:rPr>
              <a:t># note there is a real drop in statistical power when using a Friedman test. There are methods that enable post-hoc tests but the power is such that obtaining significance is well nigh impossible. The best you can do is to present a boxplot of the data (dependent ~ group).</a:t>
            </a:r>
            <a:endParaRPr lang="en-GB" sz="2000" b="0" dirty="0">
              <a:solidFill>
                <a:srgbClr val="99CC00"/>
              </a:solidFill>
              <a:latin typeface="Courier" pitchFamily="2" charset="0"/>
            </a:endParaRPr>
          </a:p>
          <a:p>
            <a:endParaRPr lang="en-GB" sz="2000" b="0" dirty="0">
              <a:solidFill>
                <a:srgbClr val="99CC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p:txBody>
      </p:sp>
    </p:spTree>
    <p:extLst>
      <p:ext uri="{BB962C8B-B14F-4D97-AF65-F5344CB8AC3E}">
        <p14:creationId xmlns:p14="http://schemas.microsoft.com/office/powerpoint/2010/main" val="385449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533400" y="3048000"/>
            <a:ext cx="830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ok so now you know almost all the tests needed!</a:t>
            </a:r>
          </a:p>
          <a:p>
            <a:endParaRPr lang="en-US" b="0" dirty="0"/>
          </a:p>
        </p:txBody>
      </p:sp>
    </p:spTree>
    <p:extLst>
      <p:ext uri="{BB962C8B-B14F-4D97-AF65-F5344CB8AC3E}">
        <p14:creationId xmlns:p14="http://schemas.microsoft.com/office/powerpoint/2010/main" val="3661023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3931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54CBDE-6414-664E-B0E6-A0253D3BF9C3}"/>
              </a:ext>
            </a:extLst>
          </p:cNvPr>
          <p:cNvSpPr txBox="1">
            <a:spLocks/>
          </p:cNvSpPr>
          <p:nvPr/>
        </p:nvSpPr>
        <p:spPr bwMode="auto">
          <a:xfrm>
            <a:off x="457200" y="12954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sz="4000" dirty="0">
                <a:latin typeface="Arial" charset="0"/>
                <a:cs typeface="Arial" charset="0"/>
              </a:rPr>
              <a:t>today::</a:t>
            </a:r>
          </a:p>
          <a:p>
            <a:endParaRPr lang="en-US" b="0" dirty="0">
              <a:latin typeface="Arial" charset="0"/>
              <a:cs typeface="Arial" charset="0"/>
            </a:endParaRPr>
          </a:p>
          <a:p>
            <a:r>
              <a:rPr lang="en-US" b="0" dirty="0">
                <a:latin typeface="Arial" charset="0"/>
                <a:cs typeface="Arial" charset="0"/>
              </a:rPr>
              <a:t>we will look at </a:t>
            </a:r>
            <a:r>
              <a:rPr lang="en-US" dirty="0">
                <a:solidFill>
                  <a:srgbClr val="99CC00"/>
                </a:solidFill>
                <a:latin typeface="Arial" charset="0"/>
                <a:cs typeface="Arial" charset="0"/>
              </a:rPr>
              <a:t>four non-parametric tests</a:t>
            </a:r>
          </a:p>
          <a:p>
            <a:endParaRPr lang="en-US" b="0" dirty="0">
              <a:latin typeface="Arial" charset="0"/>
              <a:cs typeface="Arial" charset="0"/>
            </a:endParaRPr>
          </a:p>
          <a:p>
            <a:r>
              <a:rPr lang="en-US" b="0" dirty="0">
                <a:latin typeface="Arial" charset="0"/>
                <a:cs typeface="Arial" charset="0"/>
              </a:rPr>
              <a:t>do some recap games about </a:t>
            </a:r>
            <a:r>
              <a:rPr lang="en-US" dirty="0">
                <a:solidFill>
                  <a:srgbClr val="99CC00"/>
                </a:solidFill>
                <a:latin typeface="Arial" charset="0"/>
                <a:cs typeface="Arial" charset="0"/>
              </a:rPr>
              <a:t>what tests to use and when</a:t>
            </a:r>
          </a:p>
        </p:txBody>
      </p:sp>
    </p:spTree>
    <p:extLst>
      <p:ext uri="{BB962C8B-B14F-4D97-AF65-F5344CB8AC3E}">
        <p14:creationId xmlns:p14="http://schemas.microsoft.com/office/powerpoint/2010/main" val="120468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46A3C-E734-844F-94AA-8DFB899718C9}"/>
              </a:ext>
            </a:extLst>
          </p:cNvPr>
          <p:cNvGrpSpPr/>
          <p:nvPr/>
        </p:nvGrpSpPr>
        <p:grpSpPr>
          <a:xfrm>
            <a:off x="120425" y="-767785"/>
            <a:ext cx="8871175" cy="5970761"/>
            <a:chOff x="120425" y="353839"/>
            <a:chExt cx="8871175" cy="5970761"/>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pic>
        <p:nvPicPr>
          <p:cNvPr id="82" name="Picture 81">
            <a:extLst>
              <a:ext uri="{FF2B5EF4-FFF2-40B4-BE49-F238E27FC236}">
                <a16:creationId xmlns:a16="http://schemas.microsoft.com/office/drawing/2014/main" id="{A1BFD7C2-8771-6149-8925-BC74FCD8BC9D}"/>
              </a:ext>
            </a:extLst>
          </p:cNvPr>
          <p:cNvPicPr>
            <a:picLocks noChangeAspect="1"/>
          </p:cNvPicPr>
          <p:nvPr/>
        </p:nvPicPr>
        <p:blipFill rotWithShape="1">
          <a:blip r:embed="rId2"/>
          <a:srcRect l="-196" t="75358" r="73300" b="8791"/>
          <a:stretch/>
        </p:blipFill>
        <p:spPr>
          <a:xfrm>
            <a:off x="73743" y="5501284"/>
            <a:ext cx="2324625" cy="823316"/>
          </a:xfrm>
          <a:prstGeom prst="rect">
            <a:avLst/>
          </a:prstGeom>
        </p:spPr>
      </p:pic>
      <p:pic>
        <p:nvPicPr>
          <p:cNvPr id="89" name="Picture 88">
            <a:extLst>
              <a:ext uri="{FF2B5EF4-FFF2-40B4-BE49-F238E27FC236}">
                <a16:creationId xmlns:a16="http://schemas.microsoft.com/office/drawing/2014/main" id="{9B8CCF38-F329-B64E-9105-09065273361F}"/>
              </a:ext>
            </a:extLst>
          </p:cNvPr>
          <p:cNvPicPr>
            <a:picLocks noChangeAspect="1"/>
          </p:cNvPicPr>
          <p:nvPr/>
        </p:nvPicPr>
        <p:blipFill rotWithShape="1">
          <a:blip r:embed="rId2"/>
          <a:srcRect l="89591" t="75548" b="9091"/>
          <a:stretch/>
        </p:blipFill>
        <p:spPr>
          <a:xfrm>
            <a:off x="6963267" y="5496456"/>
            <a:ext cx="899673" cy="797896"/>
          </a:xfrm>
          <a:prstGeom prst="rect">
            <a:avLst/>
          </a:prstGeom>
        </p:spPr>
      </p:pic>
      <p:pic>
        <p:nvPicPr>
          <p:cNvPr id="92" name="Picture 91">
            <a:extLst>
              <a:ext uri="{FF2B5EF4-FFF2-40B4-BE49-F238E27FC236}">
                <a16:creationId xmlns:a16="http://schemas.microsoft.com/office/drawing/2014/main" id="{6889C6A9-0C35-EA47-92F1-A481150CA9BC}"/>
              </a:ext>
            </a:extLst>
          </p:cNvPr>
          <p:cNvPicPr>
            <a:picLocks noChangeAspect="1"/>
          </p:cNvPicPr>
          <p:nvPr/>
        </p:nvPicPr>
        <p:blipFill rotWithShape="1">
          <a:blip r:embed="rId2"/>
          <a:srcRect l="27904" t="75505" r="54125" b="9092"/>
          <a:stretch/>
        </p:blipFill>
        <p:spPr>
          <a:xfrm>
            <a:off x="2409139" y="5496456"/>
            <a:ext cx="1553261" cy="800069"/>
          </a:xfrm>
          <a:prstGeom prst="rect">
            <a:avLst/>
          </a:prstGeom>
        </p:spPr>
      </p:pic>
      <p:pic>
        <p:nvPicPr>
          <p:cNvPr id="98" name="Picture 97">
            <a:extLst>
              <a:ext uri="{FF2B5EF4-FFF2-40B4-BE49-F238E27FC236}">
                <a16:creationId xmlns:a16="http://schemas.microsoft.com/office/drawing/2014/main" id="{5998BE76-7C41-C34F-A2BD-E82F56605C37}"/>
              </a:ext>
            </a:extLst>
          </p:cNvPr>
          <p:cNvPicPr>
            <a:picLocks noChangeAspect="1"/>
          </p:cNvPicPr>
          <p:nvPr/>
        </p:nvPicPr>
        <p:blipFill rotWithShape="1">
          <a:blip r:embed="rId2"/>
          <a:srcRect l="45840" t="75505" r="45836" b="12026"/>
          <a:stretch/>
        </p:blipFill>
        <p:spPr>
          <a:xfrm>
            <a:off x="4960811" y="5503675"/>
            <a:ext cx="719467" cy="647669"/>
          </a:xfrm>
          <a:prstGeom prst="rect">
            <a:avLst/>
          </a:prstGeom>
        </p:spPr>
      </p:pic>
      <p:pic>
        <p:nvPicPr>
          <p:cNvPr id="102" name="Picture 101">
            <a:extLst>
              <a:ext uri="{FF2B5EF4-FFF2-40B4-BE49-F238E27FC236}">
                <a16:creationId xmlns:a16="http://schemas.microsoft.com/office/drawing/2014/main" id="{BEC5C3CD-6649-E545-82A7-7E1634BAD955}"/>
              </a:ext>
            </a:extLst>
          </p:cNvPr>
          <p:cNvPicPr>
            <a:picLocks noChangeAspect="1"/>
          </p:cNvPicPr>
          <p:nvPr/>
        </p:nvPicPr>
        <p:blipFill rotWithShape="1">
          <a:blip r:embed="rId2"/>
          <a:srcRect l="45840" t="75505" r="45836" b="12026"/>
          <a:stretch/>
        </p:blipFill>
        <p:spPr>
          <a:xfrm>
            <a:off x="4144444" y="5503675"/>
            <a:ext cx="719467" cy="647669"/>
          </a:xfrm>
          <a:prstGeom prst="rect">
            <a:avLst/>
          </a:prstGeom>
        </p:spPr>
      </p:pic>
      <p:cxnSp>
        <p:nvCxnSpPr>
          <p:cNvPr id="4" name="Straight Connector 3">
            <a:extLst>
              <a:ext uri="{FF2B5EF4-FFF2-40B4-BE49-F238E27FC236}">
                <a16:creationId xmlns:a16="http://schemas.microsoft.com/office/drawing/2014/main" id="{151D5CAE-D9ED-D94F-9E85-664F23569837}"/>
              </a:ext>
            </a:extLst>
          </p:cNvPr>
          <p:cNvCxnSpPr>
            <a:cxnSpLocks/>
            <a:stCxn id="94" idx="1"/>
          </p:cNvCxnSpPr>
          <p:nvPr/>
        </p:nvCxnSpPr>
        <p:spPr bwMode="auto">
          <a:xfrm flipH="1">
            <a:off x="454116" y="4561227"/>
            <a:ext cx="112383" cy="9424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A0D8A05A-0F3C-C248-BD58-CBAA027AB4F6}"/>
              </a:ext>
            </a:extLst>
          </p:cNvPr>
          <p:cNvCxnSpPr>
            <a:cxnSpLocks/>
            <a:endCxn id="82" idx="0"/>
          </p:cNvCxnSpPr>
          <p:nvPr/>
        </p:nvCxnSpPr>
        <p:spPr bwMode="auto">
          <a:xfrm flipH="1">
            <a:off x="1236056" y="5196272"/>
            <a:ext cx="117708" cy="3050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5E26BEC9-4A21-EB41-B941-280C9B3B513E}"/>
              </a:ext>
            </a:extLst>
          </p:cNvPr>
          <p:cNvCxnSpPr>
            <a:cxnSpLocks/>
            <a:stCxn id="96" idx="1"/>
          </p:cNvCxnSpPr>
          <p:nvPr/>
        </p:nvCxnSpPr>
        <p:spPr bwMode="auto">
          <a:xfrm>
            <a:off x="2033845" y="4490607"/>
            <a:ext cx="0" cy="1013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2A756372-AE06-274A-A2EA-6E73955ABD9E}"/>
              </a:ext>
            </a:extLst>
          </p:cNvPr>
          <p:cNvCxnSpPr>
            <a:cxnSpLocks/>
            <a:stCxn id="97" idx="1"/>
          </p:cNvCxnSpPr>
          <p:nvPr/>
        </p:nvCxnSpPr>
        <p:spPr bwMode="auto">
          <a:xfrm>
            <a:off x="2701826" y="5100972"/>
            <a:ext cx="76915" cy="40270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46694A9A-74D1-4047-8F27-1C9536F36AA3}"/>
              </a:ext>
            </a:extLst>
          </p:cNvPr>
          <p:cNvCxnSpPr>
            <a:cxnSpLocks/>
            <a:stCxn id="99" idx="1"/>
          </p:cNvCxnSpPr>
          <p:nvPr/>
        </p:nvCxnSpPr>
        <p:spPr bwMode="auto">
          <a:xfrm>
            <a:off x="3491747" y="5060674"/>
            <a:ext cx="74496" cy="440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8D51AEC6-4E6B-ED43-A83F-9186E384B93B}"/>
              </a:ext>
            </a:extLst>
          </p:cNvPr>
          <p:cNvCxnSpPr>
            <a:cxnSpLocks/>
            <a:stCxn id="100" idx="1"/>
            <a:endCxn id="102" idx="0"/>
          </p:cNvCxnSpPr>
          <p:nvPr/>
        </p:nvCxnSpPr>
        <p:spPr bwMode="auto">
          <a:xfrm>
            <a:off x="4474415" y="5062307"/>
            <a:ext cx="29763" cy="4413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5" name="Straight Connector 124">
            <a:extLst>
              <a:ext uri="{FF2B5EF4-FFF2-40B4-BE49-F238E27FC236}">
                <a16:creationId xmlns:a16="http://schemas.microsoft.com/office/drawing/2014/main" id="{8D22EF57-FB69-0048-A894-AC50C61778BC}"/>
              </a:ext>
            </a:extLst>
          </p:cNvPr>
          <p:cNvCxnSpPr>
            <a:cxnSpLocks/>
            <a:stCxn id="173" idx="1"/>
            <a:endCxn id="98" idx="0"/>
          </p:cNvCxnSpPr>
          <p:nvPr/>
        </p:nvCxnSpPr>
        <p:spPr bwMode="auto">
          <a:xfrm>
            <a:off x="5313591" y="5096760"/>
            <a:ext cx="6954" cy="4069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8" name="Straight Connector 127">
            <a:extLst>
              <a:ext uri="{FF2B5EF4-FFF2-40B4-BE49-F238E27FC236}">
                <a16:creationId xmlns:a16="http://schemas.microsoft.com/office/drawing/2014/main" id="{F9AC4926-1B94-EF4C-AC5F-3AF586EBE378}"/>
              </a:ext>
            </a:extLst>
          </p:cNvPr>
          <p:cNvCxnSpPr>
            <a:cxnSpLocks/>
            <a:stCxn id="119" idx="1"/>
            <a:endCxn id="89" idx="0"/>
          </p:cNvCxnSpPr>
          <p:nvPr/>
        </p:nvCxnSpPr>
        <p:spPr bwMode="auto">
          <a:xfrm>
            <a:off x="6277941" y="5062306"/>
            <a:ext cx="1135163" cy="4341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BA0E6C7C-9FFF-A242-819A-91C6E69A2903}"/>
              </a:ext>
            </a:extLst>
          </p:cNvPr>
          <p:cNvCxnSpPr>
            <a:cxnSpLocks/>
            <a:stCxn id="120" idx="1"/>
            <a:endCxn id="89" idx="0"/>
          </p:cNvCxnSpPr>
          <p:nvPr/>
        </p:nvCxnSpPr>
        <p:spPr bwMode="auto">
          <a:xfrm>
            <a:off x="7138799" y="5084949"/>
            <a:ext cx="274305" cy="4115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623CDC9D-B253-384B-9B7C-64843F25B9E3}"/>
              </a:ext>
            </a:extLst>
          </p:cNvPr>
          <p:cNvCxnSpPr>
            <a:cxnSpLocks/>
            <a:stCxn id="122" idx="1"/>
            <a:endCxn id="89" idx="0"/>
          </p:cNvCxnSpPr>
          <p:nvPr/>
        </p:nvCxnSpPr>
        <p:spPr bwMode="auto">
          <a:xfrm flipH="1">
            <a:off x="7413104" y="5082188"/>
            <a:ext cx="631058" cy="4142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8" name="Straight Connector 137">
            <a:extLst>
              <a:ext uri="{FF2B5EF4-FFF2-40B4-BE49-F238E27FC236}">
                <a16:creationId xmlns:a16="http://schemas.microsoft.com/office/drawing/2014/main" id="{C5ACE068-02C1-854D-AA3B-70136341BE52}"/>
              </a:ext>
            </a:extLst>
          </p:cNvPr>
          <p:cNvCxnSpPr>
            <a:cxnSpLocks/>
            <a:stCxn id="123" idx="1"/>
            <a:endCxn id="89" idx="0"/>
          </p:cNvCxnSpPr>
          <p:nvPr/>
        </p:nvCxnSpPr>
        <p:spPr bwMode="auto">
          <a:xfrm flipH="1">
            <a:off x="7413104" y="5104052"/>
            <a:ext cx="1200094" cy="3924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0" name="Title 1">
            <a:extLst>
              <a:ext uri="{FF2B5EF4-FFF2-40B4-BE49-F238E27FC236}">
                <a16:creationId xmlns:a16="http://schemas.microsoft.com/office/drawing/2014/main" id="{423CB0EA-DD9C-E94D-802C-5781A3F35199}"/>
              </a:ext>
            </a:extLst>
          </p:cNvPr>
          <p:cNvSpPr txBox="1">
            <a:spLocks/>
          </p:cNvSpPr>
          <p:nvPr/>
        </p:nvSpPr>
        <p:spPr bwMode="auto">
          <a:xfrm>
            <a:off x="1172" y="2179233"/>
            <a:ext cx="9144000" cy="1249767"/>
          </a:xfrm>
          <a:prstGeom prst="rect">
            <a:avLst/>
          </a:prstGeom>
          <a:solidFill>
            <a:schemeClr val="tx1">
              <a:alpha val="5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46800" bIns="93600" anchor="b">
            <a:spAutoFit/>
          </a:bodyPr>
          <a:lstStyle>
            <a:lvl1pPr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eaLnBrk="1" hangingPunct="1"/>
            <a:r>
              <a:rPr lang="en-US" sz="3600" b="0" dirty="0">
                <a:solidFill>
                  <a:srgbClr val="FFFFFF"/>
                </a:solidFill>
              </a:rPr>
              <a:t>with different null hypothesis and work on different types of </a:t>
            </a:r>
            <a:r>
              <a:rPr lang="en-US" sz="3600" dirty="0">
                <a:solidFill>
                  <a:srgbClr val="99CC00"/>
                </a:solidFill>
              </a:rPr>
              <a:t>measure</a:t>
            </a:r>
            <a:endParaRPr lang="en-US" sz="3600" dirty="0">
              <a:solidFill>
                <a:srgbClr val="FF9900"/>
              </a:solidFill>
            </a:endParaRPr>
          </a:p>
        </p:txBody>
      </p:sp>
    </p:spTree>
    <p:extLst>
      <p:ext uri="{BB962C8B-B14F-4D97-AF65-F5344CB8AC3E}">
        <p14:creationId xmlns:p14="http://schemas.microsoft.com/office/powerpoint/2010/main" val="2872796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533400" y="3048000"/>
            <a:ext cx="8305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the most important is not that you do these by hands but that you understand the intuition behind them and more importantly </a:t>
            </a:r>
            <a:r>
              <a:rPr lang="en-US" dirty="0">
                <a:solidFill>
                  <a:srgbClr val="99CC00"/>
                </a:solidFill>
              </a:rPr>
              <a:t>when to use them </a:t>
            </a:r>
          </a:p>
        </p:txBody>
      </p:sp>
    </p:spTree>
    <p:extLst>
      <p:ext uri="{BB962C8B-B14F-4D97-AF65-F5344CB8AC3E}">
        <p14:creationId xmlns:p14="http://schemas.microsoft.com/office/powerpoint/2010/main" val="732476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28600" y="5791200"/>
            <a:ext cx="9134622" cy="838200"/>
          </a:xfrm>
        </p:spPr>
        <p:txBody>
          <a:bodyPr/>
          <a:lstStyle/>
          <a:p>
            <a:pPr algn="r" eaLnBrk="1" hangingPunct="1"/>
            <a:r>
              <a:rPr lang="en-US" sz="8000" dirty="0">
                <a:solidFill>
                  <a:srgbClr val="A6A6A6"/>
                </a:solidFill>
                <a:latin typeface="Arial" charset="0"/>
                <a:cs typeface="Arial" charset="0"/>
              </a:rPr>
              <a:t>quiz</a:t>
            </a:r>
          </a:p>
        </p:txBody>
      </p:sp>
    </p:spTree>
    <p:extLst>
      <p:ext uri="{BB962C8B-B14F-4D97-AF65-F5344CB8AC3E}">
        <p14:creationId xmlns:p14="http://schemas.microsoft.com/office/powerpoint/2010/main" val="196571249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write text using two different keyboard layouts (A and B). Half of the participants started the task on the A layout and then the B and the other half of the participants started the task on the B layout and then the A. The number of words typed per minute was collected for each participant and layout. Choose the most appropriate procedure to decide which layout allow participants to type the fastest. Assumption normality and homogeneity are verified.</a:t>
            </a:r>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14675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write text using two different keyboard layouts (A and B). Half of the participants started the task on the A layout and then the B and the other half of the participants started the task on the B layout and then the A. The number of words typed per minute was collected for each participant and layout. Choose the most appropriate procedure to decide which layout allow participants to type the fastest. Assumption normality and homogeneity are verified.</a:t>
            </a:r>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dirty="0">
                <a:solidFill>
                  <a:srgbClr val="99CC00"/>
                </a:solidFill>
              </a:rPr>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60310C03-DC41-BE4D-B248-CDC81097BBDC}"/>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71278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40 participants were randomized to two groups. One group received a drug to decrease hair loss and the other group received a placebo (a pill of sugar). At the end of the program, the percentage hair loss for each patient was recorded. Choose the most appropriate procedure to decide if there is a relationship between the use of the drug and the percentage of hair loss. Assumption normality and homogeneity are verified.</a:t>
            </a:r>
          </a:p>
          <a:p>
            <a:endParaRPr lang="en-US" b="0" dirty="0"/>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2228217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40 participants were randomized to two groups. One group received a drug to decrease hair loss and the other group received a placebo (a pill of sugar). At the end of the program, the percentage hair loss for each patient was recorded. Choose the most appropriate procedure to decide if there is a relationship between the use of the drug and the percentage of hair loss. Assumption normality and homogeneity are verified.</a:t>
            </a:r>
          </a:p>
          <a:p>
            <a:endParaRPr lang="en-US" b="0" dirty="0"/>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dirty="0">
                <a:solidFill>
                  <a:srgbClr val="99CC00"/>
                </a:solidFill>
              </a:rPr>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6C055F14-25DE-994C-AE54-7B177A882D44}"/>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3653460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attempted to find out if the age of an animal had any relationship to their athletic ability. The researchers took the data of 104 cheetahs, calculating their age and running a test to measure their speed. Choose the most appropriate procedure to decide if the age has any relationship with the run speed.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4163695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attempted to find out if the age of an animal had any relationship to their athletic ability. The researchers took the data of 104 cheetahs, calculating their age and running a test to measure their speed. Choose the most appropriate procedure to decide if the age has any relationship with the run speed.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dirty="0">
                <a:solidFill>
                  <a:srgbClr val="99CC00"/>
                </a:solidFill>
              </a:rPr>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74C7109B-6D59-0346-AAD8-F800C450955E}"/>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299231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 number of words typed per minute was collected for each participant and postures. Choose the most appropriate procedure to decide which posture allow participants to type the fastest. Assumption normality and homogeneity are verified.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258452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42A04C-2CC9-DF40-97AE-1C4588349551}"/>
              </a:ext>
            </a:extLst>
          </p:cNvPr>
          <p:cNvSpPr txBox="1">
            <a:spLocks/>
          </p:cNvSpPr>
          <p:nvPr/>
        </p:nvSpPr>
        <p:spPr bwMode="auto">
          <a:xfrm>
            <a:off x="457200" y="1021976"/>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comparing the means of two populations is very important</a:t>
            </a:r>
          </a:p>
          <a:p>
            <a:endParaRPr lang="en-US" b="0" dirty="0">
              <a:latin typeface="Arial" charset="0"/>
              <a:cs typeface="Arial" charset="0"/>
            </a:endParaRPr>
          </a:p>
          <a:p>
            <a:r>
              <a:rPr lang="en-US" b="0" dirty="0">
                <a:latin typeface="Arial" charset="0"/>
                <a:cs typeface="Arial" charset="0"/>
              </a:rPr>
              <a:t>in the last lecture we saw what we can do if we assume that the samples are normally distributed</a:t>
            </a:r>
          </a:p>
          <a:p>
            <a:endParaRPr lang="en-US" b="0" dirty="0">
              <a:latin typeface="Arial" charset="0"/>
              <a:cs typeface="Arial" charset="0"/>
            </a:endParaRPr>
          </a:p>
          <a:p>
            <a:r>
              <a:rPr lang="en-US" b="0" dirty="0">
                <a:latin typeface="Arial" charset="0"/>
                <a:cs typeface="Arial" charset="0"/>
              </a:rPr>
              <a:t>for large sample sizes, we can invoke the </a:t>
            </a:r>
            <a:r>
              <a:rPr lang="en-US" dirty="0">
                <a:solidFill>
                  <a:srgbClr val="99CC00"/>
                </a:solidFill>
                <a:latin typeface="Arial" charset="0"/>
                <a:cs typeface="Arial" charset="0"/>
              </a:rPr>
              <a:t>central limit theorem </a:t>
            </a:r>
            <a:r>
              <a:rPr lang="en-US" b="0" dirty="0">
                <a:latin typeface="Arial" charset="0"/>
                <a:cs typeface="Arial" charset="0"/>
              </a:rPr>
              <a:t>to claim that data are approximately normal</a:t>
            </a:r>
          </a:p>
          <a:p>
            <a:endParaRPr lang="en-US" b="0" dirty="0">
              <a:latin typeface="Arial" charset="0"/>
              <a:cs typeface="Arial" charset="0"/>
            </a:endParaRPr>
          </a:p>
          <a:p>
            <a:r>
              <a:rPr lang="en-US" b="0" dirty="0">
                <a:latin typeface="Arial" charset="0"/>
                <a:cs typeface="Arial" charset="0"/>
              </a:rPr>
              <a:t>but in some cases the data are </a:t>
            </a:r>
            <a:r>
              <a:rPr lang="en-US" dirty="0">
                <a:solidFill>
                  <a:srgbClr val="FF9900"/>
                </a:solidFill>
                <a:latin typeface="Arial" charset="0"/>
                <a:cs typeface="Arial" charset="0"/>
              </a:rPr>
              <a:t>NOT normal</a:t>
            </a:r>
            <a:r>
              <a:rPr lang="en-US" b="0" dirty="0">
                <a:latin typeface="Arial" charset="0"/>
                <a:cs typeface="Arial" charset="0"/>
              </a:rPr>
              <a:t>, and</a:t>
            </a:r>
          </a:p>
          <a:p>
            <a:r>
              <a:rPr lang="en-US" b="0" dirty="0">
                <a:latin typeface="Arial" charset="0"/>
                <a:cs typeface="Arial" charset="0"/>
              </a:rPr>
              <a:t>the sample size is too small to invoke the CLT</a:t>
            </a:r>
          </a:p>
        </p:txBody>
      </p:sp>
    </p:spTree>
    <p:extLst>
      <p:ext uri="{BB962C8B-B14F-4D97-AF65-F5344CB8AC3E}">
        <p14:creationId xmlns:p14="http://schemas.microsoft.com/office/powerpoint/2010/main" val="1562461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 number of words typed per minute was collected for each participant and postures. Choose the most appropriate procedure to decide which posture allow participants to type the fastest. Assumption normality and homogeneity are verified.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dirty="0">
                <a:solidFill>
                  <a:srgbClr val="99CC00"/>
                </a:solidFill>
              </a:rPr>
              <a:t>Repeated </a:t>
            </a:r>
            <a:r>
              <a:rPr lang="en-US" sz="2000" dirty="0" err="1">
                <a:solidFill>
                  <a:srgbClr val="99CC00"/>
                </a:solidFill>
              </a:rPr>
              <a:t>Anova</a:t>
            </a:r>
            <a:r>
              <a:rPr lang="en-US" sz="2000" dirty="0">
                <a:solidFill>
                  <a:srgbClr val="99CC00"/>
                </a:solidFill>
              </a:rPr>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08F19D39-8467-3F40-A5B9-2C2C2C399663}"/>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55421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run as fast as possible using two different pairs of shoes. Their speed was collected for each pairs of shoes. Choose the most appropriate procedure to decide which shoes allow participants to run the fastest. Assumption normality is verified but not the assumption of homogeneity.</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480510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run as fast as possible using two different pairs of shoes. Their speed was collected for each pairs of shoes. Choose the most appropriate procedure to decide which shoes allow participants to run the fastest. Assumption normality is verified but not the assumption of homogeneity.</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dirty="0">
                <a:solidFill>
                  <a:srgbClr val="99CC00"/>
                </a:solidFill>
              </a:rPr>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7E559406-5A73-0C4A-8D89-0049483DB0F9}"/>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435243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They were asked to rate their comfort for each posture using a Likert Scale questionnaire. Choose the most appropriate procedure to decide which posture was most comfortable. </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914435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They were asked to rate their comfort for each posture using a Likert Scale questionnaire. Choose the most appropriate procedure to decide which posture was most comfortable. </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dirty="0">
                <a:solidFill>
                  <a:srgbClr val="99CC00"/>
                </a:solidFill>
              </a:rPr>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2E100202-93AA-5040-AC56-FB42213C900C}"/>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3519979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has gathered 10000 observations of computer performances (speed) in three different room of varying temperature (15, 25 and 35 degrees Celsius). Choose the most appropriate procedure to decide if the data follows a normal distribution.</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2946641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has gathered 10000 observations of computer performances (speed) in three different room of varying temperature (15, 25 and 35 degrees Celsius). Choose the most appropriate procedure to decide if the data follows a normal distribution.</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5905986" y="4555592"/>
            <a:ext cx="2807180" cy="1015663"/>
          </a:xfrm>
          <a:prstGeom prst="rect">
            <a:avLst/>
          </a:prstGeom>
        </p:spPr>
        <p:txBody>
          <a:bodyPr wrap="none">
            <a:spAutoFit/>
          </a:bodyPr>
          <a:lstStyle/>
          <a:p>
            <a:pPr algn="ctr"/>
            <a:r>
              <a:rPr lang="en-US" sz="2000" b="0" dirty="0"/>
              <a:t>Linear regression</a:t>
            </a:r>
          </a:p>
          <a:p>
            <a:pPr algn="ctr"/>
            <a:r>
              <a:rPr lang="en-US" sz="2000" dirty="0">
                <a:solidFill>
                  <a:srgbClr val="99CC00"/>
                </a:solidFill>
              </a:rPr>
              <a:t>Kolmogorov-Smirnov</a:t>
            </a:r>
          </a:p>
          <a:p>
            <a:pPr algn="ctr"/>
            <a:r>
              <a:rPr lang="en-US" sz="2000" b="0" dirty="0"/>
              <a:t>Shapiro-Wilk</a:t>
            </a:r>
            <a:endParaRPr lang="en-US" sz="2000" dirty="0"/>
          </a:p>
        </p:txBody>
      </p:sp>
      <p:sp>
        <p:nvSpPr>
          <p:cNvPr id="6" name="Right Triangle 5">
            <a:extLst>
              <a:ext uri="{FF2B5EF4-FFF2-40B4-BE49-F238E27FC236}">
                <a16:creationId xmlns:a16="http://schemas.microsoft.com/office/drawing/2014/main" id="{551E11D5-744D-A04F-8C59-EAFF05F72D03}"/>
              </a:ext>
            </a:extLst>
          </p:cNvPr>
          <p:cNvSpPr/>
          <p:nvPr/>
        </p:nvSpPr>
        <p:spPr bwMode="auto">
          <a:xfrm>
            <a:off x="0" y="6172200"/>
            <a:ext cx="762000" cy="6858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7" name="Rectangle 6">
            <a:extLst>
              <a:ext uri="{FF2B5EF4-FFF2-40B4-BE49-F238E27FC236}">
                <a16:creationId xmlns:a16="http://schemas.microsoft.com/office/drawing/2014/main" id="{FE8A3263-80FF-9B41-8868-E38928C7E9E4}"/>
              </a:ext>
            </a:extLst>
          </p:cNvPr>
          <p:cNvSpPr/>
          <p:nvPr/>
        </p:nvSpPr>
        <p:spPr>
          <a:xfrm>
            <a:off x="4373515" y="3802247"/>
            <a:ext cx="4339651" cy="369332"/>
          </a:xfrm>
          <a:prstGeom prst="rect">
            <a:avLst/>
          </a:prstGeom>
        </p:spPr>
        <p:txBody>
          <a:bodyPr wrap="none">
            <a:spAutoFit/>
          </a:bodyPr>
          <a:lstStyle/>
          <a:p>
            <a:pPr algn="ctr"/>
            <a:r>
              <a:rPr lang="en-US" dirty="0">
                <a:solidFill>
                  <a:srgbClr val="99CC00"/>
                </a:solidFill>
              </a:rPr>
              <a:t>(because more than 50 observations!)</a:t>
            </a:r>
          </a:p>
        </p:txBody>
      </p:sp>
    </p:spTree>
    <p:extLst>
      <p:ext uri="{BB962C8B-B14F-4D97-AF65-F5344CB8AC3E}">
        <p14:creationId xmlns:p14="http://schemas.microsoft.com/office/powerpoint/2010/main" val="2683898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76200" y="5867400"/>
            <a:ext cx="9134622" cy="782220"/>
          </a:xfrm>
        </p:spPr>
        <p:txBody>
          <a:bodyPr/>
          <a:lstStyle/>
          <a:p>
            <a:pPr algn="r" eaLnBrk="1" hangingPunct="1"/>
            <a:r>
              <a:rPr lang="en-US" sz="8000" dirty="0">
                <a:solidFill>
                  <a:srgbClr val="A6A6A6"/>
                </a:solidFill>
                <a:latin typeface="Arial" charset="0"/>
                <a:cs typeface="Arial" charset="0"/>
              </a:rPr>
              <a:t>summary</a:t>
            </a:r>
          </a:p>
        </p:txBody>
      </p:sp>
    </p:spTree>
    <p:extLst>
      <p:ext uri="{BB962C8B-B14F-4D97-AF65-F5344CB8AC3E}">
        <p14:creationId xmlns:p14="http://schemas.microsoft.com/office/powerpoint/2010/main" val="149444500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1AD43-BF36-6441-A5A0-5A8280720A2F}"/>
              </a:ext>
            </a:extLst>
          </p:cNvPr>
          <p:cNvSpPr/>
          <p:nvPr/>
        </p:nvSpPr>
        <p:spPr>
          <a:xfrm>
            <a:off x="1143000" y="1981200"/>
            <a:ext cx="7086600" cy="2677656"/>
          </a:xfrm>
          <a:prstGeom prst="rect">
            <a:avLst/>
          </a:prstGeom>
        </p:spPr>
        <p:txBody>
          <a:bodyPr wrap="square">
            <a:spAutoFit/>
          </a:bodyPr>
          <a:lstStyle/>
          <a:p>
            <a:pPr marL="457200" lvl="0" indent="-457200">
              <a:buAutoNum type="arabicPeriod"/>
            </a:pPr>
            <a:r>
              <a:rPr lang="en-US" sz="2400" b="0" dirty="0"/>
              <a:t>Give the four non parametric tests seen today</a:t>
            </a:r>
          </a:p>
          <a:p>
            <a:pPr marL="457200" lvl="0" indent="-457200">
              <a:buAutoNum type="arabicPeriod"/>
            </a:pPr>
            <a:r>
              <a:rPr lang="en-US" sz="2400" b="0" dirty="0"/>
              <a:t>Explain the basis of Mann Whitney and Wilcoxon test, aka that they use ranks rather than mean</a:t>
            </a:r>
          </a:p>
          <a:p>
            <a:pPr marL="457200" lvl="0" indent="-457200">
              <a:buAutoNum type="arabicPeriod"/>
            </a:pPr>
            <a:r>
              <a:rPr lang="en-US" sz="2400" b="0" dirty="0"/>
              <a:t>I won’t ask you to do it by hand in the exam</a:t>
            </a:r>
          </a:p>
          <a:p>
            <a:pPr marL="457200" lvl="0" indent="-457200">
              <a:buAutoNum type="arabicPeriod"/>
            </a:pPr>
            <a:r>
              <a:rPr lang="en-US" sz="2400" b="0" dirty="0"/>
              <a:t>Be able to read a design protocol and figure out what statistic tests to use</a:t>
            </a:r>
          </a:p>
        </p:txBody>
      </p:sp>
      <p:sp>
        <p:nvSpPr>
          <p:cNvPr id="5" name="Title 7">
            <a:extLst>
              <a:ext uri="{FF2B5EF4-FFF2-40B4-BE49-F238E27FC236}">
                <a16:creationId xmlns:a16="http://schemas.microsoft.com/office/drawing/2014/main" id="{FDCA8A4D-195B-B644-99BC-E4A5D2AE4C9C}"/>
              </a:ext>
            </a:extLst>
          </p:cNvPr>
          <p:cNvSpPr>
            <a:spLocks noGrp="1"/>
          </p:cNvSpPr>
          <p:nvPr>
            <p:ph type="title"/>
          </p:nvPr>
        </p:nvSpPr>
        <p:spPr>
          <a:xfrm>
            <a:off x="2133600" y="5867400"/>
            <a:ext cx="6754586" cy="685800"/>
          </a:xfrm>
        </p:spPr>
        <p:txBody>
          <a:bodyPr/>
          <a:lstStyle/>
          <a:p>
            <a:pPr algn="r" eaLnBrk="1" hangingPunct="1"/>
            <a:r>
              <a:rPr lang="en-US" sz="8600" dirty="0">
                <a:solidFill>
                  <a:srgbClr val="A6A6A6"/>
                </a:solidFill>
                <a:latin typeface="Arial" charset="0"/>
                <a:cs typeface="Arial" charset="0"/>
              </a:rPr>
              <a:t>take away</a:t>
            </a:r>
          </a:p>
        </p:txBody>
      </p:sp>
    </p:spTree>
    <p:extLst>
      <p:ext uri="{BB962C8B-B14F-4D97-AF65-F5344CB8AC3E}">
        <p14:creationId xmlns:p14="http://schemas.microsoft.com/office/powerpoint/2010/main" val="36065413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Freeform 1">
            <a:extLst>
              <a:ext uri="{FF2B5EF4-FFF2-40B4-BE49-F238E27FC236}">
                <a16:creationId xmlns:a16="http://schemas.microsoft.com/office/drawing/2014/main" id="{A0A38173-B5A9-F042-A03C-FF77DD0CD203}"/>
              </a:ext>
            </a:extLst>
          </p:cNvPr>
          <p:cNvSpPr/>
          <p:nvPr/>
        </p:nvSpPr>
        <p:spPr bwMode="auto">
          <a:xfrm>
            <a:off x="-235131" y="-130629"/>
            <a:ext cx="9379131" cy="7053943"/>
          </a:xfrm>
          <a:custGeom>
            <a:avLst/>
            <a:gdLst>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5930537 w 9379131"/>
              <a:gd name="connsiteY6" fmla="*/ 3135086 h 7053943"/>
              <a:gd name="connsiteX7" fmla="*/ 6061165 w 9379131"/>
              <a:gd name="connsiteY7" fmla="*/ 6714309 h 7053943"/>
              <a:gd name="connsiteX8" fmla="*/ 9379131 w 9379131"/>
              <a:gd name="connsiteY8" fmla="*/ 6688183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6089563 w 9379131"/>
              <a:gd name="connsiteY6" fmla="*/ 3154965 h 7053943"/>
              <a:gd name="connsiteX7" fmla="*/ 6061165 w 9379131"/>
              <a:gd name="connsiteY7" fmla="*/ 6714309 h 7053943"/>
              <a:gd name="connsiteX8" fmla="*/ 9379131 w 9379131"/>
              <a:gd name="connsiteY8" fmla="*/ 6688183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6089563 w 9379131"/>
              <a:gd name="connsiteY6" fmla="*/ 3154965 h 7053943"/>
              <a:gd name="connsiteX7" fmla="*/ 7770695 w 9379131"/>
              <a:gd name="connsiteY7" fmla="*/ 1227909 h 7053943"/>
              <a:gd name="connsiteX8" fmla="*/ 9379131 w 9379131"/>
              <a:gd name="connsiteY8" fmla="*/ 6688183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6089563 w 9379131"/>
              <a:gd name="connsiteY6" fmla="*/ 3154965 h 7053943"/>
              <a:gd name="connsiteX7" fmla="*/ 7770695 w 9379131"/>
              <a:gd name="connsiteY7" fmla="*/ 1227909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7461163 w 9379131"/>
              <a:gd name="connsiteY6" fmla="*/ 1266530 h 7053943"/>
              <a:gd name="connsiteX7" fmla="*/ 7770695 w 9379131"/>
              <a:gd name="connsiteY7" fmla="*/ 1227909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7461163 w 9379131"/>
              <a:gd name="connsiteY6" fmla="*/ 1266530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3004457 w 9379131"/>
              <a:gd name="connsiteY5" fmla="*/ 3161212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608509 w 9379131"/>
              <a:gd name="connsiteY5" fmla="*/ 3220847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608509 w 9379131"/>
              <a:gd name="connsiteY5" fmla="*/ 3220847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608509 w 9379131"/>
              <a:gd name="connsiteY5" fmla="*/ 3220847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986196 w 9379131"/>
              <a:gd name="connsiteY5" fmla="*/ 3320238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2795451 w 9379131"/>
              <a:gd name="connsiteY4" fmla="*/ 3474720 h 7053943"/>
              <a:gd name="connsiteX5" fmla="*/ 5986196 w 9379131"/>
              <a:gd name="connsiteY5" fmla="*/ 3320238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2429691 w 9379131"/>
              <a:gd name="connsiteY3" fmla="*/ 3944983 h 7053943"/>
              <a:gd name="connsiteX4" fmla="*/ 5200720 w 9379131"/>
              <a:gd name="connsiteY4" fmla="*/ 6754633 h 7053943"/>
              <a:gd name="connsiteX5" fmla="*/ 5986196 w 9379131"/>
              <a:gd name="connsiteY5" fmla="*/ 3320238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 name="connsiteX0" fmla="*/ 0 w 9379131"/>
              <a:gd name="connsiteY0" fmla="*/ 78378 h 7053943"/>
              <a:gd name="connsiteX1" fmla="*/ 104502 w 9379131"/>
              <a:gd name="connsiteY1" fmla="*/ 7053943 h 7053943"/>
              <a:gd name="connsiteX2" fmla="*/ 2560320 w 9379131"/>
              <a:gd name="connsiteY2" fmla="*/ 6844938 h 7053943"/>
              <a:gd name="connsiteX3" fmla="*/ 3761534 w 9379131"/>
              <a:gd name="connsiteY3" fmla="*/ 6668305 h 7053943"/>
              <a:gd name="connsiteX4" fmla="*/ 5200720 w 9379131"/>
              <a:gd name="connsiteY4" fmla="*/ 6754633 h 7053943"/>
              <a:gd name="connsiteX5" fmla="*/ 5986196 w 9379131"/>
              <a:gd name="connsiteY5" fmla="*/ 3320238 h 7053943"/>
              <a:gd name="connsiteX6" fmla="*/ 7600311 w 9379131"/>
              <a:gd name="connsiteY6" fmla="*/ 2598374 h 7053943"/>
              <a:gd name="connsiteX7" fmla="*/ 7631547 w 9379131"/>
              <a:gd name="connsiteY7" fmla="*/ 1247788 h 7053943"/>
              <a:gd name="connsiteX8" fmla="*/ 9379131 w 9379131"/>
              <a:gd name="connsiteY8" fmla="*/ 1221662 h 7053943"/>
              <a:gd name="connsiteX9" fmla="*/ 9353005 w 9379131"/>
              <a:gd name="connsiteY9" fmla="*/ 0 h 7053943"/>
              <a:gd name="connsiteX10" fmla="*/ 0 w 9379131"/>
              <a:gd name="connsiteY10" fmla="*/ 78378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79131" h="7053943">
                <a:moveTo>
                  <a:pt x="0" y="78378"/>
                </a:moveTo>
                <a:lnTo>
                  <a:pt x="104502" y="7053943"/>
                </a:lnTo>
                <a:lnTo>
                  <a:pt x="2560320" y="6844938"/>
                </a:lnTo>
                <a:lnTo>
                  <a:pt x="3761534" y="6668305"/>
                </a:lnTo>
                <a:lnTo>
                  <a:pt x="5200720" y="6754633"/>
                </a:lnTo>
                <a:cubicBezTo>
                  <a:pt x="6138406" y="6670009"/>
                  <a:pt x="6082180" y="6724531"/>
                  <a:pt x="5986196" y="3320238"/>
                </a:cubicBezTo>
                <a:cubicBezTo>
                  <a:pt x="6703139" y="2695304"/>
                  <a:pt x="6068360" y="3640753"/>
                  <a:pt x="7600311" y="2598374"/>
                </a:cubicBezTo>
                <a:lnTo>
                  <a:pt x="7631547" y="1247788"/>
                </a:lnTo>
                <a:lnTo>
                  <a:pt x="9379131" y="1221662"/>
                </a:lnTo>
                <a:lnTo>
                  <a:pt x="9353005" y="0"/>
                </a:lnTo>
                <a:lnTo>
                  <a:pt x="0" y="78378"/>
                </a:lnTo>
                <a:close/>
              </a:path>
            </a:pathLst>
          </a:cu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2" name="Title 7">
            <a:extLst>
              <a:ext uri="{FF2B5EF4-FFF2-40B4-BE49-F238E27FC236}">
                <a16:creationId xmlns:a16="http://schemas.microsoft.com/office/drawing/2014/main" id="{EF707E4D-7F7F-C246-92E0-23352871B3EE}"/>
              </a:ext>
            </a:extLst>
          </p:cNvPr>
          <p:cNvSpPr>
            <a:spLocks noGrp="1"/>
          </p:cNvSpPr>
          <p:nvPr>
            <p:ph type="title"/>
          </p:nvPr>
        </p:nvSpPr>
        <p:spPr>
          <a:xfrm>
            <a:off x="-4344151" y="5889562"/>
            <a:ext cx="6754586" cy="685800"/>
          </a:xfrm>
        </p:spPr>
        <p:txBody>
          <a:bodyPr/>
          <a:lstStyle/>
          <a:p>
            <a:pPr algn="r" eaLnBrk="1" hangingPunct="1"/>
            <a:r>
              <a:rPr lang="en-US" sz="8600" dirty="0">
                <a:solidFill>
                  <a:srgbClr val="A6A6A6"/>
                </a:solidFill>
                <a:latin typeface="Arial" charset="0"/>
                <a:cs typeface="Arial" charset="0"/>
              </a:rPr>
              <a:t>next</a:t>
            </a:r>
          </a:p>
        </p:txBody>
      </p:sp>
    </p:spTree>
    <p:extLst>
      <p:ext uri="{BB962C8B-B14F-4D97-AF65-F5344CB8AC3E}">
        <p14:creationId xmlns:p14="http://schemas.microsoft.com/office/powerpoint/2010/main" val="58389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42A04C-2CC9-DF40-97AE-1C4588349551}"/>
              </a:ext>
            </a:extLst>
          </p:cNvPr>
          <p:cNvSpPr txBox="1">
            <a:spLocks/>
          </p:cNvSpPr>
          <p:nvPr/>
        </p:nvSpPr>
        <p:spPr bwMode="auto">
          <a:xfrm>
            <a:off x="457200" y="62848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four non-parametric tests are very robust: the significance level is known regardless of the distribution of the data, but nothing is perfect: what </a:t>
            </a:r>
            <a:r>
              <a:rPr lang="en-US" dirty="0">
                <a:solidFill>
                  <a:srgbClr val="99CC00"/>
                </a:solidFill>
                <a:latin typeface="Arial" charset="0"/>
                <a:cs typeface="Arial" charset="0"/>
              </a:rPr>
              <a:t>you</a:t>
            </a:r>
            <a:r>
              <a:rPr lang="en-US" b="0" dirty="0">
                <a:latin typeface="Arial" charset="0"/>
                <a:cs typeface="Arial" charset="0"/>
              </a:rPr>
              <a:t> </a:t>
            </a:r>
            <a:r>
              <a:rPr lang="en-US" dirty="0">
                <a:solidFill>
                  <a:srgbClr val="99CC00"/>
                </a:solidFill>
                <a:latin typeface="Arial" charset="0"/>
                <a:cs typeface="Arial" charset="0"/>
              </a:rPr>
              <a:t>gain in robustness </a:t>
            </a:r>
            <a:r>
              <a:rPr lang="en-US" dirty="0">
                <a:solidFill>
                  <a:srgbClr val="FF9900"/>
                </a:solidFill>
                <a:latin typeface="Arial" charset="0"/>
                <a:cs typeface="Arial" charset="0"/>
              </a:rPr>
              <a:t>you lose in power</a:t>
            </a:r>
            <a:r>
              <a:rPr lang="en-US" b="0" dirty="0">
                <a:latin typeface="Arial" charset="0"/>
                <a:cs typeface="Arial" charset="0"/>
              </a:rPr>
              <a:t>.</a:t>
            </a:r>
          </a:p>
          <a:p>
            <a:endParaRPr lang="en-US" b="0" dirty="0">
              <a:latin typeface="Arial" charset="0"/>
              <a:cs typeface="Arial" charset="0"/>
            </a:endParaRPr>
          </a:p>
          <a:p>
            <a:endParaRPr lang="en-US" b="0" dirty="0">
              <a:latin typeface="Arial" charset="0"/>
              <a:cs typeface="Arial" charset="0"/>
            </a:endParaRPr>
          </a:p>
        </p:txBody>
      </p:sp>
      <p:grpSp>
        <p:nvGrpSpPr>
          <p:cNvPr id="23" name="Group 22">
            <a:extLst>
              <a:ext uri="{FF2B5EF4-FFF2-40B4-BE49-F238E27FC236}">
                <a16:creationId xmlns:a16="http://schemas.microsoft.com/office/drawing/2014/main" id="{62EEEEE6-D9CF-5B4B-BD5A-436A42973469}"/>
              </a:ext>
            </a:extLst>
          </p:cNvPr>
          <p:cNvGrpSpPr/>
          <p:nvPr/>
        </p:nvGrpSpPr>
        <p:grpSpPr>
          <a:xfrm rot="5400000">
            <a:off x="2836118" y="2721591"/>
            <a:ext cx="3395563" cy="3133981"/>
            <a:chOff x="2251164" y="3088615"/>
            <a:chExt cx="3395563" cy="3133981"/>
          </a:xfrm>
        </p:grpSpPr>
        <p:sp>
          <p:nvSpPr>
            <p:cNvPr id="24" name="Rounded Rectangle 23">
              <a:extLst>
                <a:ext uri="{FF2B5EF4-FFF2-40B4-BE49-F238E27FC236}">
                  <a16:creationId xmlns:a16="http://schemas.microsoft.com/office/drawing/2014/main" id="{ECB171AC-09B7-D048-BAF8-FA5427066207}"/>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5" name="Rounded Rectangle 24">
              <a:extLst>
                <a:ext uri="{FF2B5EF4-FFF2-40B4-BE49-F238E27FC236}">
                  <a16:creationId xmlns:a16="http://schemas.microsoft.com/office/drawing/2014/main" id="{00A0D013-1070-5D4C-A14A-DA705FB5A824}"/>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6" name="Rounded Rectangle 25">
              <a:extLst>
                <a:ext uri="{FF2B5EF4-FFF2-40B4-BE49-F238E27FC236}">
                  <a16:creationId xmlns:a16="http://schemas.microsoft.com/office/drawing/2014/main" id="{EFCF798C-97A0-C94F-AA59-0FAED38E164E}"/>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7" name="Rounded Rectangle 26">
              <a:extLst>
                <a:ext uri="{FF2B5EF4-FFF2-40B4-BE49-F238E27FC236}">
                  <a16:creationId xmlns:a16="http://schemas.microsoft.com/office/drawing/2014/main" id="{5AA9D45E-EEFC-D240-975D-78BBF4823D99}"/>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8" name="Rounded Rectangle 27">
              <a:extLst>
                <a:ext uri="{FF2B5EF4-FFF2-40B4-BE49-F238E27FC236}">
                  <a16:creationId xmlns:a16="http://schemas.microsoft.com/office/drawing/2014/main" id="{458B0FED-3F8A-D74D-A2C4-B89018216960}"/>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29" name="Rounded Rectangle 28">
              <a:extLst>
                <a:ext uri="{FF2B5EF4-FFF2-40B4-BE49-F238E27FC236}">
                  <a16:creationId xmlns:a16="http://schemas.microsoft.com/office/drawing/2014/main" id="{9BA3FB02-2D71-684E-BDA8-D280E61D594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30" name="Rounded Rectangle 29">
              <a:extLst>
                <a:ext uri="{FF2B5EF4-FFF2-40B4-BE49-F238E27FC236}">
                  <a16:creationId xmlns:a16="http://schemas.microsoft.com/office/drawing/2014/main" id="{6680273E-A696-2E48-B192-A3E04CC79968}"/>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31" name="Straight Connector 30">
              <a:extLst>
                <a:ext uri="{FF2B5EF4-FFF2-40B4-BE49-F238E27FC236}">
                  <a16:creationId xmlns:a16="http://schemas.microsoft.com/office/drawing/2014/main" id="{12BE7529-5C2E-1948-A23B-7974A645207D}"/>
                </a:ext>
              </a:extLst>
            </p:cNvPr>
            <p:cNvCxnSpPr>
              <a:cxnSpLocks/>
              <a:stCxn id="24" idx="2"/>
              <a:endCxn id="29"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99C85C87-A440-D84D-9FD9-152689D9DA0C}"/>
                </a:ext>
              </a:extLst>
            </p:cNvPr>
            <p:cNvCxnSpPr>
              <a:cxnSpLocks/>
              <a:stCxn id="24" idx="2"/>
              <a:endCxn id="30"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DE5364C-F7DC-BC43-974D-91644ED2802B}"/>
                </a:ext>
              </a:extLst>
            </p:cNvPr>
            <p:cNvCxnSpPr>
              <a:cxnSpLocks/>
              <a:stCxn id="29" idx="2"/>
              <a:endCxn id="26"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A8043B60-1B88-B746-BB57-B6BAD80A875C}"/>
                </a:ext>
              </a:extLst>
            </p:cNvPr>
            <p:cNvCxnSpPr>
              <a:cxnSpLocks/>
              <a:stCxn id="30" idx="2"/>
              <a:endCxn id="27"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Rounded Rectangle 34">
              <a:extLst>
                <a:ext uri="{FF2B5EF4-FFF2-40B4-BE49-F238E27FC236}">
                  <a16:creationId xmlns:a16="http://schemas.microsoft.com/office/drawing/2014/main" id="{E27F0FE2-3DD8-6640-A19E-125437297F07}"/>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36" name="Rounded Rectangle 35">
              <a:extLst>
                <a:ext uri="{FF2B5EF4-FFF2-40B4-BE49-F238E27FC236}">
                  <a16:creationId xmlns:a16="http://schemas.microsoft.com/office/drawing/2014/main" id="{254A7B20-8CAD-F949-BF2D-CA59A2E14F6D}"/>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37" name="Straight Connector 36">
              <a:extLst>
                <a:ext uri="{FF2B5EF4-FFF2-40B4-BE49-F238E27FC236}">
                  <a16:creationId xmlns:a16="http://schemas.microsoft.com/office/drawing/2014/main" id="{FFEE5B77-E924-A048-870B-1804E0AEF06A}"/>
                </a:ext>
              </a:extLst>
            </p:cNvPr>
            <p:cNvCxnSpPr>
              <a:cxnSpLocks/>
              <a:stCxn id="25" idx="2"/>
              <a:endCxn id="35"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923AC4B6-DDF8-5243-B4DE-D34B779E13FD}"/>
                </a:ext>
              </a:extLst>
            </p:cNvPr>
            <p:cNvCxnSpPr>
              <a:cxnSpLocks/>
              <a:stCxn id="25" idx="2"/>
              <a:endCxn id="36"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Rounded Rectangle 38">
              <a:extLst>
                <a:ext uri="{FF2B5EF4-FFF2-40B4-BE49-F238E27FC236}">
                  <a16:creationId xmlns:a16="http://schemas.microsoft.com/office/drawing/2014/main" id="{1A9675B1-AAFA-0642-9991-BD727CD1B167}"/>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40" name="Straight Connector 39">
              <a:extLst>
                <a:ext uri="{FF2B5EF4-FFF2-40B4-BE49-F238E27FC236}">
                  <a16:creationId xmlns:a16="http://schemas.microsoft.com/office/drawing/2014/main" id="{03A87D37-1416-4244-83DA-19E0D3190D53}"/>
                </a:ext>
              </a:extLst>
            </p:cNvPr>
            <p:cNvCxnSpPr>
              <a:cxnSpLocks/>
              <a:stCxn id="35" idx="2"/>
              <a:endCxn id="28"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CAC5638F-12A7-5244-ABC4-F9DF4D37ABFE}"/>
                </a:ext>
              </a:extLst>
            </p:cNvPr>
            <p:cNvCxnSpPr>
              <a:cxnSpLocks/>
              <a:stCxn id="36" idx="2"/>
              <a:endCxn id="39"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420890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a:xfrm>
            <a:off x="0" y="2286000"/>
            <a:ext cx="8839200" cy="1247775"/>
          </a:xfrm>
        </p:spPr>
        <p:txBody>
          <a:bodyPr/>
          <a:lstStyle/>
          <a:p>
            <a:pPr algn="r" eaLnBrk="1" hangingPunct="1"/>
            <a:r>
              <a:rPr lang="en-US" sz="30000" dirty="0">
                <a:solidFill>
                  <a:srgbClr val="99CC00"/>
                </a:solidFill>
                <a:latin typeface="Arial" charset="0"/>
                <a:cs typeface="Arial" charset="0"/>
              </a:rPr>
              <a:t>end</a:t>
            </a:r>
            <a:endParaRPr lang="en-US" sz="8700" dirty="0">
              <a:solidFill>
                <a:srgbClr val="99CC00"/>
              </a:solidFill>
              <a:latin typeface="Arial" charset="0"/>
              <a:cs typeface="Arial" charset="0"/>
            </a:endParaRPr>
          </a:p>
        </p:txBody>
      </p:sp>
    </p:spTree>
    <p:extLst>
      <p:ext uri="{BB962C8B-B14F-4D97-AF65-F5344CB8AC3E}">
        <p14:creationId xmlns:p14="http://schemas.microsoft.com/office/powerpoint/2010/main" val="158810042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28600" y="5791200"/>
            <a:ext cx="9134622" cy="838200"/>
          </a:xfrm>
        </p:spPr>
        <p:txBody>
          <a:bodyPr/>
          <a:lstStyle/>
          <a:p>
            <a:pPr algn="r" eaLnBrk="1" hangingPunct="1"/>
            <a:r>
              <a:rPr lang="en-US" sz="8000" dirty="0">
                <a:solidFill>
                  <a:srgbClr val="A6A6A6"/>
                </a:solidFill>
                <a:latin typeface="Arial" charset="0"/>
                <a:cs typeface="Arial" charset="0"/>
              </a:rPr>
              <a:t>quiz to print</a:t>
            </a:r>
          </a:p>
        </p:txBody>
      </p:sp>
    </p:spTree>
    <p:extLst>
      <p:ext uri="{BB962C8B-B14F-4D97-AF65-F5344CB8AC3E}">
        <p14:creationId xmlns:p14="http://schemas.microsoft.com/office/powerpoint/2010/main" val="119943358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a:extLst>
              <a:ext uri="{FF2B5EF4-FFF2-40B4-BE49-F238E27FC236}">
                <a16:creationId xmlns:a16="http://schemas.microsoft.com/office/drawing/2014/main" id="{A13B1C3D-D028-6549-858B-E44B1A48CE04}"/>
              </a:ext>
            </a:extLst>
          </p:cNvPr>
          <p:cNvSpPr/>
          <p:nvPr/>
        </p:nvSpPr>
        <p:spPr bwMode="auto">
          <a:xfrm>
            <a:off x="3622764" y="353839"/>
            <a:ext cx="2286000" cy="38100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itchFamily="-112" charset="0"/>
                <a:ea typeface="Arial" pitchFamily="-112" charset="0"/>
                <a:cs typeface="Arial" pitchFamily="-112" charset="0"/>
              </a:rPr>
              <a:t>What type of data?</a:t>
            </a:r>
            <a:endParaRPr kumimoji="0" lang="en-US" sz="1800" b="1"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8" name="Rounded Rectangle 77">
            <a:extLst>
              <a:ext uri="{FF2B5EF4-FFF2-40B4-BE49-F238E27FC236}">
                <a16:creationId xmlns:a16="http://schemas.microsoft.com/office/drawing/2014/main" id="{00DC48AC-FE88-9347-8698-A5362BE3C496}"/>
              </a:ext>
            </a:extLst>
          </p:cNvPr>
          <p:cNvSpPr/>
          <p:nvPr/>
        </p:nvSpPr>
        <p:spPr bwMode="auto">
          <a:xfrm>
            <a:off x="727164" y="382727"/>
            <a:ext cx="2008909" cy="64601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79" name="Rounded Rectangle 78">
            <a:extLst>
              <a:ext uri="{FF2B5EF4-FFF2-40B4-BE49-F238E27FC236}">
                <a16:creationId xmlns:a16="http://schemas.microsoft.com/office/drawing/2014/main" id="{3448D37A-1171-0E4E-933E-13B9E9E35804}"/>
              </a:ext>
            </a:extLst>
          </p:cNvPr>
          <p:cNvSpPr/>
          <p:nvPr/>
        </p:nvSpPr>
        <p:spPr bwMode="auto">
          <a:xfrm>
            <a:off x="252034" y="1231612"/>
            <a:ext cx="1203239"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0" name="Rounded Rectangle 79">
            <a:extLst>
              <a:ext uri="{FF2B5EF4-FFF2-40B4-BE49-F238E27FC236}">
                <a16:creationId xmlns:a16="http://schemas.microsoft.com/office/drawing/2014/main" id="{F86FA6BA-ED83-3043-BD38-7567CBD544DA}"/>
              </a:ext>
            </a:extLst>
          </p:cNvPr>
          <p:cNvSpPr/>
          <p:nvPr/>
        </p:nvSpPr>
        <p:spPr bwMode="auto">
          <a:xfrm>
            <a:off x="6529889" y="353839"/>
            <a:ext cx="2033980" cy="56863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independent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1" name="Rounded Rectangle 80">
            <a:extLst>
              <a:ext uri="{FF2B5EF4-FFF2-40B4-BE49-F238E27FC236}">
                <a16:creationId xmlns:a16="http://schemas.microsoft.com/office/drawing/2014/main" id="{943EFA48-634A-1040-BD61-A0B3D4249359}"/>
              </a:ext>
            </a:extLst>
          </p:cNvPr>
          <p:cNvSpPr/>
          <p:nvPr/>
        </p:nvSpPr>
        <p:spPr bwMode="auto">
          <a:xfrm>
            <a:off x="1771678" y="1248473"/>
            <a:ext cx="1122523"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3" name="Rounded Rectangle 82">
            <a:extLst>
              <a:ext uri="{FF2B5EF4-FFF2-40B4-BE49-F238E27FC236}">
                <a16:creationId xmlns:a16="http://schemas.microsoft.com/office/drawing/2014/main" id="{1012CFBC-E696-CF46-BF61-3E63989F9FAE}"/>
              </a:ext>
            </a:extLst>
          </p:cNvPr>
          <p:cNvSpPr/>
          <p:nvPr/>
        </p:nvSpPr>
        <p:spPr bwMode="auto">
          <a:xfrm>
            <a:off x="252035" y="2209335"/>
            <a:ext cx="1203238" cy="427542"/>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4" name="Rounded Rectangle 83">
            <a:extLst>
              <a:ext uri="{FF2B5EF4-FFF2-40B4-BE49-F238E27FC236}">
                <a16:creationId xmlns:a16="http://schemas.microsoft.com/office/drawing/2014/main" id="{A377B74C-DFE8-2C4F-A3A6-0D63EF0C393B}"/>
              </a:ext>
            </a:extLst>
          </p:cNvPr>
          <p:cNvSpPr/>
          <p:nvPr/>
        </p:nvSpPr>
        <p:spPr bwMode="auto">
          <a:xfrm>
            <a:off x="1793964" y="2163247"/>
            <a:ext cx="1080955" cy="50374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logistic</a:t>
            </a:r>
          </a:p>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regressions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5" name="Rounded Rectangle 84">
            <a:extLst>
              <a:ext uri="{FF2B5EF4-FFF2-40B4-BE49-F238E27FC236}">
                <a16:creationId xmlns:a16="http://schemas.microsoft.com/office/drawing/2014/main" id="{F7D3EC5C-A487-A440-A20E-A1FAB784FD86}"/>
              </a:ext>
            </a:extLst>
          </p:cNvPr>
          <p:cNvSpPr/>
          <p:nvPr/>
        </p:nvSpPr>
        <p:spPr bwMode="auto">
          <a:xfrm>
            <a:off x="4001800" y="2171560"/>
            <a:ext cx="1004756" cy="46531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normally distributed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7" name="Rounded Rectangle 86">
            <a:extLst>
              <a:ext uri="{FF2B5EF4-FFF2-40B4-BE49-F238E27FC236}">
                <a16:creationId xmlns:a16="http://schemas.microsoft.com/office/drawing/2014/main" id="{9AE4C9B8-D9D9-014E-8B6A-BAED1DAE0B6A}"/>
              </a:ext>
            </a:extLst>
          </p:cNvPr>
          <p:cNvSpPr/>
          <p:nvPr/>
        </p:nvSpPr>
        <p:spPr bwMode="auto">
          <a:xfrm>
            <a:off x="5157342" y="2174746"/>
            <a:ext cx="769227" cy="441928"/>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skewed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88" name="Rounded Rectangle 87">
            <a:extLst>
              <a:ext uri="{FF2B5EF4-FFF2-40B4-BE49-F238E27FC236}">
                <a16:creationId xmlns:a16="http://schemas.microsoft.com/office/drawing/2014/main" id="{265158EE-C88B-404D-803E-65C02FEFBA60}"/>
              </a:ext>
            </a:extLst>
          </p:cNvPr>
          <p:cNvSpPr/>
          <p:nvPr/>
        </p:nvSpPr>
        <p:spPr bwMode="auto">
          <a:xfrm>
            <a:off x="2784564"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0" name="Rounded Rectangle 89">
            <a:extLst>
              <a:ext uri="{FF2B5EF4-FFF2-40B4-BE49-F238E27FC236}">
                <a16:creationId xmlns:a16="http://schemas.microsoft.com/office/drawing/2014/main" id="{F70BBFC6-7370-1A4D-B06F-C86E4FD87876}"/>
              </a:ext>
            </a:extLst>
          </p:cNvPr>
          <p:cNvSpPr/>
          <p:nvPr/>
        </p:nvSpPr>
        <p:spPr bwMode="auto">
          <a:xfrm>
            <a:off x="45371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1" name="Rounded Rectangle 90">
            <a:extLst>
              <a:ext uri="{FF2B5EF4-FFF2-40B4-BE49-F238E27FC236}">
                <a16:creationId xmlns:a16="http://schemas.microsoft.com/office/drawing/2014/main" id="{F5E84A27-0E36-A949-8D4A-BCDFB194A32C}"/>
              </a:ext>
            </a:extLst>
          </p:cNvPr>
          <p:cNvSpPr/>
          <p:nvPr/>
        </p:nvSpPr>
        <p:spPr bwMode="auto">
          <a:xfrm>
            <a:off x="120425" y="3658115"/>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3" name="Rounded Rectangle 92">
            <a:extLst>
              <a:ext uri="{FF2B5EF4-FFF2-40B4-BE49-F238E27FC236}">
                <a16:creationId xmlns:a16="http://schemas.microsoft.com/office/drawing/2014/main" id="{D2099985-858B-F44A-BBCB-4A91393FCE1C}"/>
              </a:ext>
            </a:extLst>
          </p:cNvPr>
          <p:cNvSpPr/>
          <p:nvPr/>
        </p:nvSpPr>
        <p:spPr bwMode="auto">
          <a:xfrm>
            <a:off x="1031964" y="3664706"/>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4" name="Rounded Rectangle 93">
            <a:extLst>
              <a:ext uri="{FF2B5EF4-FFF2-40B4-BE49-F238E27FC236}">
                <a16:creationId xmlns:a16="http://schemas.microsoft.com/office/drawing/2014/main" id="{0CADC7CD-4344-3948-8930-DF252CCC342E}"/>
              </a:ext>
            </a:extLst>
          </p:cNvPr>
          <p:cNvSpPr/>
          <p:nvPr/>
        </p:nvSpPr>
        <p:spPr bwMode="auto">
          <a:xfrm rot="16200000">
            <a:off x="126026" y="5101240"/>
            <a:ext cx="880945" cy="28227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5" name="Rounded Rectangle 94">
            <a:extLst>
              <a:ext uri="{FF2B5EF4-FFF2-40B4-BE49-F238E27FC236}">
                <a16:creationId xmlns:a16="http://schemas.microsoft.com/office/drawing/2014/main" id="{D846644E-5BFB-B04D-B0E7-CF842AAFA353}"/>
              </a:ext>
            </a:extLst>
          </p:cNvPr>
          <p:cNvSpPr/>
          <p:nvPr/>
        </p:nvSpPr>
        <p:spPr bwMode="auto">
          <a:xfrm rot="16200000">
            <a:off x="601636" y="5405065"/>
            <a:ext cx="1522694" cy="31637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Paired-t-test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6" name="Rounded Rectangle 95">
            <a:extLst>
              <a:ext uri="{FF2B5EF4-FFF2-40B4-BE49-F238E27FC236}">
                <a16:creationId xmlns:a16="http://schemas.microsoft.com/office/drawing/2014/main" id="{2BBBADC6-7D64-8B40-965D-9C810CBF6F6D}"/>
              </a:ext>
            </a:extLst>
          </p:cNvPr>
          <p:cNvSpPr/>
          <p:nvPr/>
        </p:nvSpPr>
        <p:spPr bwMode="auto">
          <a:xfrm rot="16200000">
            <a:off x="1623952" y="5038658"/>
            <a:ext cx="819785" cy="3273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ANOVA</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7" name="Rounded Rectangle 96">
            <a:extLst>
              <a:ext uri="{FF2B5EF4-FFF2-40B4-BE49-F238E27FC236}">
                <a16:creationId xmlns:a16="http://schemas.microsoft.com/office/drawing/2014/main" id="{2A62E553-07E7-7B49-B0E7-E1BFDA5C7939}"/>
              </a:ext>
            </a:extLst>
          </p:cNvPr>
          <p:cNvSpPr/>
          <p:nvPr/>
        </p:nvSpPr>
        <p:spPr bwMode="auto">
          <a:xfrm rot="16200000">
            <a:off x="1991479" y="5283542"/>
            <a:ext cx="1420692" cy="457415"/>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Mann-Whitney </a:t>
            </a:r>
            <a:r>
              <a:rPr lang="en-US" sz="1200" b="0" dirty="0" err="1">
                <a:latin typeface="Arial" pitchFamily="-112" charset="0"/>
                <a:ea typeface="Arial" pitchFamily="-112" charset="0"/>
                <a:cs typeface="Arial" pitchFamily="-112" charset="0"/>
              </a:rPr>
              <a:t>Utest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99" name="Rounded Rectangle 98">
            <a:extLst>
              <a:ext uri="{FF2B5EF4-FFF2-40B4-BE49-F238E27FC236}">
                <a16:creationId xmlns:a16="http://schemas.microsoft.com/office/drawing/2014/main" id="{3EF44771-C667-2345-A561-F09B905307F3}"/>
              </a:ext>
            </a:extLst>
          </p:cNvPr>
          <p:cNvSpPr/>
          <p:nvPr/>
        </p:nvSpPr>
        <p:spPr bwMode="auto">
          <a:xfrm rot="16200000">
            <a:off x="2801817" y="5260379"/>
            <a:ext cx="1379858" cy="463979"/>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Wilcoxon signed rank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0" name="Rounded Rectangle 99">
            <a:extLst>
              <a:ext uri="{FF2B5EF4-FFF2-40B4-BE49-F238E27FC236}">
                <a16:creationId xmlns:a16="http://schemas.microsoft.com/office/drawing/2014/main" id="{65390815-5403-8541-B415-F4081CDF363E}"/>
              </a:ext>
            </a:extLst>
          </p:cNvPr>
          <p:cNvSpPr/>
          <p:nvPr/>
        </p:nvSpPr>
        <p:spPr bwMode="auto">
          <a:xfrm rot="16200000">
            <a:off x="3802733" y="5231619"/>
            <a:ext cx="1343362" cy="561261"/>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Krus</a:t>
            </a:r>
            <a:r>
              <a:rPr lang="en-US" sz="1200" b="0" dirty="0" err="1">
                <a:latin typeface="Arial" pitchFamily="-112" charset="0"/>
                <a:ea typeface="Arial" pitchFamily="-112" charset="0"/>
                <a:cs typeface="Arial" pitchFamily="-112" charset="0"/>
              </a:rPr>
              <a:t>kall</a:t>
            </a:r>
            <a:r>
              <a:rPr lang="en-US" sz="1200" b="0" dirty="0">
                <a:latin typeface="Arial" pitchFamily="-112" charset="0"/>
                <a:ea typeface="Arial" pitchFamily="-112" charset="0"/>
                <a:cs typeface="Arial" pitchFamily="-112" charset="0"/>
              </a:rPr>
              <a:t>-Wallis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1" name="Rounded Rectangle 100">
            <a:extLst>
              <a:ext uri="{FF2B5EF4-FFF2-40B4-BE49-F238E27FC236}">
                <a16:creationId xmlns:a16="http://schemas.microsoft.com/office/drawing/2014/main" id="{EE6177B3-6C3D-7642-A01E-FDC2C86E1E6D}"/>
              </a:ext>
            </a:extLst>
          </p:cNvPr>
          <p:cNvSpPr/>
          <p:nvPr/>
        </p:nvSpPr>
        <p:spPr bwMode="auto">
          <a:xfrm>
            <a:off x="5791200" y="1207930"/>
            <a:ext cx="1549403" cy="744425"/>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Continuous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3" name="Rounded Rectangle 102">
            <a:extLst>
              <a:ext uri="{FF2B5EF4-FFF2-40B4-BE49-F238E27FC236}">
                <a16:creationId xmlns:a16="http://schemas.microsoft.com/office/drawing/2014/main" id="{70AEE714-F1C8-8040-933D-7C6473B38F75}"/>
              </a:ext>
            </a:extLst>
          </p:cNvPr>
          <p:cNvSpPr/>
          <p:nvPr/>
        </p:nvSpPr>
        <p:spPr bwMode="auto">
          <a:xfrm>
            <a:off x="7437992" y="1202122"/>
            <a:ext cx="1553607" cy="72756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Arial" pitchFamily="-112" charset="0"/>
                <a:ea typeface="Arial" pitchFamily="-112" charset="0"/>
                <a:cs typeface="Arial" pitchFamily="-112" charset="0"/>
              </a:rPr>
              <a:t>Discrete/categorical dependent variable</a:t>
            </a:r>
            <a:endParaRPr kumimoji="0" lang="en-US" sz="14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4" name="Rounded Rectangle 103">
            <a:extLst>
              <a:ext uri="{FF2B5EF4-FFF2-40B4-BE49-F238E27FC236}">
                <a16:creationId xmlns:a16="http://schemas.microsoft.com/office/drawing/2014/main" id="{670D16AA-C284-334A-967C-0BC232F6E470}"/>
              </a:ext>
            </a:extLst>
          </p:cNvPr>
          <p:cNvSpPr/>
          <p:nvPr/>
        </p:nvSpPr>
        <p:spPr bwMode="auto">
          <a:xfrm>
            <a:off x="739552" y="3094282"/>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6" name="Rounded Rectangle 105">
            <a:extLst>
              <a:ext uri="{FF2B5EF4-FFF2-40B4-BE49-F238E27FC236}">
                <a16:creationId xmlns:a16="http://schemas.microsoft.com/office/drawing/2014/main" id="{E5D9E031-65D6-504E-BD21-A081EF3A8693}"/>
              </a:ext>
            </a:extLst>
          </p:cNvPr>
          <p:cNvSpPr/>
          <p:nvPr/>
        </p:nvSpPr>
        <p:spPr bwMode="auto">
          <a:xfrm>
            <a:off x="1641564" y="3088615"/>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7" name="Rounded Rectangle 106">
            <a:extLst>
              <a:ext uri="{FF2B5EF4-FFF2-40B4-BE49-F238E27FC236}">
                <a16:creationId xmlns:a16="http://schemas.microsoft.com/office/drawing/2014/main" id="{3B51E899-3ECC-CE4C-9F88-59B88A9FF729}"/>
              </a:ext>
            </a:extLst>
          </p:cNvPr>
          <p:cNvSpPr/>
          <p:nvPr/>
        </p:nvSpPr>
        <p:spPr bwMode="auto">
          <a:xfrm>
            <a:off x="2251164" y="3654891"/>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09" name="Rounded Rectangle 108">
            <a:extLst>
              <a:ext uri="{FF2B5EF4-FFF2-40B4-BE49-F238E27FC236}">
                <a16:creationId xmlns:a16="http://schemas.microsoft.com/office/drawing/2014/main" id="{31EA5826-0B40-8745-BA58-93372B0FCB4E}"/>
              </a:ext>
            </a:extLst>
          </p:cNvPr>
          <p:cNvSpPr/>
          <p:nvPr/>
        </p:nvSpPr>
        <p:spPr bwMode="auto">
          <a:xfrm>
            <a:off x="3165564" y="3661482"/>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0" name="Rounded Rectangle 109">
            <a:extLst>
              <a:ext uri="{FF2B5EF4-FFF2-40B4-BE49-F238E27FC236}">
                <a16:creationId xmlns:a16="http://schemas.microsoft.com/office/drawing/2014/main" id="{B2FE9BA8-EAC9-1C4F-B97F-E081A4DD683A}"/>
              </a:ext>
            </a:extLst>
          </p:cNvPr>
          <p:cNvSpPr/>
          <p:nvPr/>
        </p:nvSpPr>
        <p:spPr bwMode="auto">
          <a:xfrm>
            <a:off x="7437992" y="2199505"/>
            <a:ext cx="673412" cy="37058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2" name="Rounded Rectangle 111">
            <a:extLst>
              <a:ext uri="{FF2B5EF4-FFF2-40B4-BE49-F238E27FC236}">
                <a16:creationId xmlns:a16="http://schemas.microsoft.com/office/drawing/2014/main" id="{54D4EF99-4258-5F46-AE9A-BCB91C1F8CC3}"/>
              </a:ext>
            </a:extLst>
          </p:cNvPr>
          <p:cNvSpPr/>
          <p:nvPr/>
        </p:nvSpPr>
        <p:spPr bwMode="auto">
          <a:xfrm>
            <a:off x="8234796" y="2187782"/>
            <a:ext cx="756804" cy="376254"/>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&gt;2 grp</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3" name="Rounded Rectangle 112">
            <a:extLst>
              <a:ext uri="{FF2B5EF4-FFF2-40B4-BE49-F238E27FC236}">
                <a16:creationId xmlns:a16="http://schemas.microsoft.com/office/drawing/2014/main" id="{845BF60F-180E-C448-95BD-EA038140EFEB}"/>
              </a:ext>
            </a:extLst>
          </p:cNvPr>
          <p:cNvSpPr/>
          <p:nvPr/>
        </p:nvSpPr>
        <p:spPr bwMode="auto">
          <a:xfrm>
            <a:off x="6347838" y="2983497"/>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5" name="Rounded Rectangle 114">
            <a:extLst>
              <a:ext uri="{FF2B5EF4-FFF2-40B4-BE49-F238E27FC236}">
                <a16:creationId xmlns:a16="http://schemas.microsoft.com/office/drawing/2014/main" id="{AEE41D78-CE67-A842-9B4F-F2C8718C60CD}"/>
              </a:ext>
            </a:extLst>
          </p:cNvPr>
          <p:cNvSpPr/>
          <p:nvPr/>
        </p:nvSpPr>
        <p:spPr bwMode="auto">
          <a:xfrm>
            <a:off x="7707953" y="2990088"/>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6" name="Rounded Rectangle 115">
            <a:extLst>
              <a:ext uri="{FF2B5EF4-FFF2-40B4-BE49-F238E27FC236}">
                <a16:creationId xmlns:a16="http://schemas.microsoft.com/office/drawing/2014/main" id="{8574532F-06E8-FB41-88E8-C2A33E8D52A4}"/>
              </a:ext>
            </a:extLst>
          </p:cNvPr>
          <p:cNvSpPr/>
          <p:nvPr/>
        </p:nvSpPr>
        <p:spPr bwMode="auto">
          <a:xfrm>
            <a:off x="5886340" y="3669297"/>
            <a:ext cx="794992" cy="80517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&gt;=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8" name="Rounded Rectangle 117">
            <a:extLst>
              <a:ext uri="{FF2B5EF4-FFF2-40B4-BE49-F238E27FC236}">
                <a16:creationId xmlns:a16="http://schemas.microsoft.com/office/drawing/2014/main" id="{DEFAA096-8D30-C449-BB83-F9CC75037CEF}"/>
              </a:ext>
            </a:extLst>
          </p:cNvPr>
          <p:cNvSpPr/>
          <p:nvPr/>
        </p:nvSpPr>
        <p:spPr bwMode="auto">
          <a:xfrm>
            <a:off x="6746964" y="3669297"/>
            <a:ext cx="783668" cy="894097"/>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Counts &gt;= 5 in &lt; 75% cells</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19" name="Rounded Rectangle 118">
            <a:extLst>
              <a:ext uri="{FF2B5EF4-FFF2-40B4-BE49-F238E27FC236}">
                <a16:creationId xmlns:a16="http://schemas.microsoft.com/office/drawing/2014/main" id="{FABC7DA2-4F33-7A42-9DF9-1FB570107C90}"/>
              </a:ext>
            </a:extLst>
          </p:cNvPr>
          <p:cNvSpPr/>
          <p:nvPr/>
        </p:nvSpPr>
        <p:spPr bwMode="auto">
          <a:xfrm rot="16200000">
            <a:off x="5606260" y="5317000"/>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0" name="Rounded Rectangle 119">
            <a:extLst>
              <a:ext uri="{FF2B5EF4-FFF2-40B4-BE49-F238E27FC236}">
                <a16:creationId xmlns:a16="http://schemas.microsoft.com/office/drawing/2014/main" id="{2FA2784F-963F-D647-85E3-39B4522D899E}"/>
              </a:ext>
            </a:extLst>
          </p:cNvPr>
          <p:cNvSpPr/>
          <p:nvPr/>
        </p:nvSpPr>
        <p:spPr bwMode="auto">
          <a:xfrm rot="16200000">
            <a:off x="6467117" y="5257358"/>
            <a:ext cx="1343362" cy="555067"/>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Fisher’s exact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2" name="Rounded Rectangle 121">
            <a:extLst>
              <a:ext uri="{FF2B5EF4-FFF2-40B4-BE49-F238E27FC236}">
                <a16:creationId xmlns:a16="http://schemas.microsoft.com/office/drawing/2014/main" id="{CA2E6AB1-79FA-4F4D-ADA6-8049001BCFED}"/>
              </a:ext>
            </a:extLst>
          </p:cNvPr>
          <p:cNvSpPr/>
          <p:nvPr/>
        </p:nvSpPr>
        <p:spPr bwMode="auto">
          <a:xfrm rot="16200000">
            <a:off x="7372481" y="5385352"/>
            <a:ext cx="1343362" cy="29355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err="1">
                <a:latin typeface="Arial" pitchFamily="-112" charset="0"/>
                <a:ea typeface="Arial" pitchFamily="-112" charset="0"/>
                <a:cs typeface="Arial" pitchFamily="-112" charset="0"/>
              </a:rPr>
              <a:t>McNemar’s</a:t>
            </a:r>
            <a:r>
              <a:rPr lang="en-US" sz="1200" b="0" dirty="0">
                <a:latin typeface="Arial" pitchFamily="-112" charset="0"/>
                <a:ea typeface="Arial" pitchFamily="-112" charset="0"/>
                <a:cs typeface="Arial" pitchFamily="-112" charset="0"/>
              </a:rPr>
              <a:t>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23" name="Rounded Rectangle 122">
            <a:extLst>
              <a:ext uri="{FF2B5EF4-FFF2-40B4-BE49-F238E27FC236}">
                <a16:creationId xmlns:a16="http://schemas.microsoft.com/office/drawing/2014/main" id="{17038432-FB0A-BE47-B62D-D9FCA3045707}"/>
              </a:ext>
            </a:extLst>
          </p:cNvPr>
          <p:cNvSpPr/>
          <p:nvPr/>
        </p:nvSpPr>
        <p:spPr bwMode="auto">
          <a:xfrm rot="16200000">
            <a:off x="7941517" y="5358746"/>
            <a:ext cx="1343362" cy="390498"/>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Chi-square test</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24" name="Straight Connector 123">
            <a:extLst>
              <a:ext uri="{FF2B5EF4-FFF2-40B4-BE49-F238E27FC236}">
                <a16:creationId xmlns:a16="http://schemas.microsoft.com/office/drawing/2014/main" id="{105BEC71-9604-A94D-917F-728B30D80F6B}"/>
              </a:ext>
            </a:extLst>
          </p:cNvPr>
          <p:cNvCxnSpPr>
            <a:stCxn id="77" idx="1"/>
            <a:endCxn id="78" idx="3"/>
          </p:cNvCxnSpPr>
          <p:nvPr/>
        </p:nvCxnSpPr>
        <p:spPr bwMode="auto">
          <a:xfrm flipH="1">
            <a:off x="2736073" y="544339"/>
            <a:ext cx="886691" cy="161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B1681337-C2FD-544B-84BA-FCFAC7C6BD0B}"/>
              </a:ext>
            </a:extLst>
          </p:cNvPr>
          <p:cNvCxnSpPr>
            <a:stCxn id="77" idx="3"/>
            <a:endCxn id="80" idx="1"/>
          </p:cNvCxnSpPr>
          <p:nvPr/>
        </p:nvCxnSpPr>
        <p:spPr bwMode="auto">
          <a:xfrm>
            <a:off x="5908764" y="544339"/>
            <a:ext cx="621125" cy="938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C76AE613-88AC-4547-8A05-5622D3AEC314}"/>
              </a:ext>
            </a:extLst>
          </p:cNvPr>
          <p:cNvCxnSpPr>
            <a:cxnSpLocks/>
            <a:endCxn id="79" idx="0"/>
          </p:cNvCxnSpPr>
          <p:nvPr/>
        </p:nvCxnSpPr>
        <p:spPr bwMode="auto">
          <a:xfrm flipH="1">
            <a:off x="853654" y="1028745"/>
            <a:ext cx="723341" cy="2028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C0E414A3-731C-0B43-B4AA-3B5F07AC1D49}"/>
              </a:ext>
            </a:extLst>
          </p:cNvPr>
          <p:cNvCxnSpPr>
            <a:cxnSpLocks/>
            <a:stCxn id="78" idx="2"/>
            <a:endCxn id="81" idx="0"/>
          </p:cNvCxnSpPr>
          <p:nvPr/>
        </p:nvCxnSpPr>
        <p:spPr bwMode="auto">
          <a:xfrm>
            <a:off x="1731619" y="1028745"/>
            <a:ext cx="601321" cy="2197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B2ECAA8A-9326-614D-BE11-06F266C77E14}"/>
              </a:ext>
            </a:extLst>
          </p:cNvPr>
          <p:cNvCxnSpPr>
            <a:cxnSpLocks/>
            <a:stCxn id="83" idx="0"/>
            <a:endCxn id="79" idx="2"/>
          </p:cNvCxnSpPr>
          <p:nvPr/>
        </p:nvCxnSpPr>
        <p:spPr bwMode="auto">
          <a:xfrm flipV="1">
            <a:off x="853654" y="1976037"/>
            <a:ext cx="0" cy="2332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9464C682-53FB-9F44-842C-14E15B063C92}"/>
              </a:ext>
            </a:extLst>
          </p:cNvPr>
          <p:cNvCxnSpPr>
            <a:cxnSpLocks/>
            <a:stCxn id="84" idx="0"/>
            <a:endCxn id="81" idx="2"/>
          </p:cNvCxnSpPr>
          <p:nvPr/>
        </p:nvCxnSpPr>
        <p:spPr bwMode="auto">
          <a:xfrm flipH="1" flipV="1">
            <a:off x="2332940" y="1976037"/>
            <a:ext cx="1502" cy="187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62FF9486-71CE-E741-89B8-F0EF35462020}"/>
              </a:ext>
            </a:extLst>
          </p:cNvPr>
          <p:cNvCxnSpPr>
            <a:cxnSpLocks/>
            <a:stCxn id="80" idx="2"/>
            <a:endCxn id="101" idx="0"/>
          </p:cNvCxnSpPr>
          <p:nvPr/>
        </p:nvCxnSpPr>
        <p:spPr bwMode="auto">
          <a:xfrm flipH="1">
            <a:off x="6565902" y="922474"/>
            <a:ext cx="980977" cy="285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E4133861-C898-E44E-BD27-D717B1B0AF03}"/>
              </a:ext>
            </a:extLst>
          </p:cNvPr>
          <p:cNvCxnSpPr>
            <a:cxnSpLocks/>
            <a:stCxn id="80" idx="2"/>
            <a:endCxn id="103" idx="0"/>
          </p:cNvCxnSpPr>
          <p:nvPr/>
        </p:nvCxnSpPr>
        <p:spPr bwMode="auto">
          <a:xfrm>
            <a:off x="7546879" y="922474"/>
            <a:ext cx="667917" cy="2796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74383631-3EF5-E24C-BE4E-F99FC8AA754C}"/>
              </a:ext>
            </a:extLst>
          </p:cNvPr>
          <p:cNvCxnSpPr>
            <a:cxnSpLocks/>
            <a:stCxn id="101" idx="2"/>
            <a:endCxn id="85" idx="0"/>
          </p:cNvCxnSpPr>
          <p:nvPr/>
        </p:nvCxnSpPr>
        <p:spPr bwMode="auto">
          <a:xfrm flipH="1">
            <a:off x="4504178" y="1952355"/>
            <a:ext cx="2061724" cy="219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F2D38FB3-C05F-C743-98CB-0F5FED6836F1}"/>
              </a:ext>
            </a:extLst>
          </p:cNvPr>
          <p:cNvCxnSpPr>
            <a:cxnSpLocks/>
            <a:stCxn id="101" idx="2"/>
            <a:endCxn id="87" idx="0"/>
          </p:cNvCxnSpPr>
          <p:nvPr/>
        </p:nvCxnSpPr>
        <p:spPr bwMode="auto">
          <a:xfrm flipH="1">
            <a:off x="5541956" y="1952355"/>
            <a:ext cx="1023946" cy="2223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8313BAE0-D9F2-0748-B7A5-CAE8EB498FD3}"/>
              </a:ext>
            </a:extLst>
          </p:cNvPr>
          <p:cNvCxnSpPr>
            <a:cxnSpLocks/>
            <a:stCxn id="103" idx="2"/>
            <a:endCxn id="110" idx="0"/>
          </p:cNvCxnSpPr>
          <p:nvPr/>
        </p:nvCxnSpPr>
        <p:spPr bwMode="auto">
          <a:xfrm flipH="1">
            <a:off x="7774698" y="1929686"/>
            <a:ext cx="440098" cy="2698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8D053779-8E93-3F4E-A3A8-82AF8E0FA8CB}"/>
              </a:ext>
            </a:extLst>
          </p:cNvPr>
          <p:cNvCxnSpPr>
            <a:cxnSpLocks/>
            <a:stCxn id="103" idx="2"/>
            <a:endCxn id="112" idx="0"/>
          </p:cNvCxnSpPr>
          <p:nvPr/>
        </p:nvCxnSpPr>
        <p:spPr bwMode="auto">
          <a:xfrm>
            <a:off x="8214796" y="1929686"/>
            <a:ext cx="398402" cy="258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999913DC-2B5F-114B-A6FE-DF8C9FBEE692}"/>
              </a:ext>
            </a:extLst>
          </p:cNvPr>
          <p:cNvCxnSpPr>
            <a:cxnSpLocks/>
            <a:stCxn id="85" idx="2"/>
            <a:endCxn id="104" idx="0"/>
          </p:cNvCxnSpPr>
          <p:nvPr/>
        </p:nvCxnSpPr>
        <p:spPr bwMode="auto">
          <a:xfrm flipH="1">
            <a:off x="1076258" y="2636877"/>
            <a:ext cx="3427920" cy="457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17B0232-FB66-3649-92AA-62C526E27A16}"/>
              </a:ext>
            </a:extLst>
          </p:cNvPr>
          <p:cNvCxnSpPr>
            <a:cxnSpLocks/>
            <a:stCxn id="85" idx="2"/>
            <a:endCxn id="106" idx="0"/>
          </p:cNvCxnSpPr>
          <p:nvPr/>
        </p:nvCxnSpPr>
        <p:spPr bwMode="auto">
          <a:xfrm flipH="1">
            <a:off x="2019966" y="2636877"/>
            <a:ext cx="2484212" cy="4517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4DA5811B-AAEC-B940-8F5F-A4CA688F545B}"/>
              </a:ext>
            </a:extLst>
          </p:cNvPr>
          <p:cNvCxnSpPr>
            <a:cxnSpLocks/>
            <a:stCxn id="87" idx="2"/>
            <a:endCxn id="88" idx="0"/>
          </p:cNvCxnSpPr>
          <p:nvPr/>
        </p:nvCxnSpPr>
        <p:spPr bwMode="auto">
          <a:xfrm flipH="1">
            <a:off x="3121270" y="2616674"/>
            <a:ext cx="2420686" cy="477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0A76247F-EDA5-EF48-9329-934C9A53B035}"/>
              </a:ext>
            </a:extLst>
          </p:cNvPr>
          <p:cNvCxnSpPr>
            <a:cxnSpLocks/>
            <a:stCxn id="87" idx="2"/>
            <a:endCxn id="90" idx="0"/>
          </p:cNvCxnSpPr>
          <p:nvPr/>
        </p:nvCxnSpPr>
        <p:spPr bwMode="auto">
          <a:xfrm flipH="1">
            <a:off x="4915566" y="2616674"/>
            <a:ext cx="626390" cy="4719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9910BBF9-B3E4-D442-A4B0-7BC32B63DA92}"/>
              </a:ext>
            </a:extLst>
          </p:cNvPr>
          <p:cNvCxnSpPr>
            <a:cxnSpLocks/>
            <a:stCxn id="104" idx="2"/>
            <a:endCxn id="91" idx="0"/>
          </p:cNvCxnSpPr>
          <p:nvPr/>
        </p:nvCxnSpPr>
        <p:spPr bwMode="auto">
          <a:xfrm flipH="1">
            <a:off x="560323" y="3464869"/>
            <a:ext cx="515935" cy="193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C1EFA2D3-2ECE-E242-82E0-ACF116328C5E}"/>
              </a:ext>
            </a:extLst>
          </p:cNvPr>
          <p:cNvCxnSpPr>
            <a:cxnSpLocks/>
            <a:stCxn id="104" idx="2"/>
            <a:endCxn id="93" idx="0"/>
          </p:cNvCxnSpPr>
          <p:nvPr/>
        </p:nvCxnSpPr>
        <p:spPr bwMode="auto">
          <a:xfrm>
            <a:off x="1076258" y="3464869"/>
            <a:ext cx="281888" cy="1998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a:extLst>
              <a:ext uri="{FF2B5EF4-FFF2-40B4-BE49-F238E27FC236}">
                <a16:creationId xmlns:a16="http://schemas.microsoft.com/office/drawing/2014/main" id="{B90C8D0A-D44F-3643-9F2A-2CCC5AA92749}"/>
              </a:ext>
            </a:extLst>
          </p:cNvPr>
          <p:cNvCxnSpPr>
            <a:cxnSpLocks/>
            <a:stCxn id="91" idx="2"/>
            <a:endCxn id="94" idx="3"/>
          </p:cNvCxnSpPr>
          <p:nvPr/>
        </p:nvCxnSpPr>
        <p:spPr bwMode="auto">
          <a:xfrm>
            <a:off x="560323" y="4102305"/>
            <a:ext cx="6176"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9A42C213-B779-1D47-9F02-DA0CB23D1835}"/>
              </a:ext>
            </a:extLst>
          </p:cNvPr>
          <p:cNvCxnSpPr>
            <a:cxnSpLocks/>
            <a:stCxn id="93" idx="2"/>
            <a:endCxn id="95" idx="3"/>
          </p:cNvCxnSpPr>
          <p:nvPr/>
        </p:nvCxnSpPr>
        <p:spPr bwMode="auto">
          <a:xfrm>
            <a:off x="1358146" y="4102305"/>
            <a:ext cx="4838" cy="6996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89C8C3D3-B7E9-354D-B839-A1501CAA08D3}"/>
              </a:ext>
            </a:extLst>
          </p:cNvPr>
          <p:cNvCxnSpPr>
            <a:cxnSpLocks/>
            <a:stCxn id="106" idx="2"/>
            <a:endCxn id="96" idx="3"/>
          </p:cNvCxnSpPr>
          <p:nvPr/>
        </p:nvCxnSpPr>
        <p:spPr bwMode="auto">
          <a:xfrm>
            <a:off x="2019966" y="3464869"/>
            <a:ext cx="13879" cy="132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A5922B39-65BD-5645-ADB0-BF1CF1F8FB0B}"/>
              </a:ext>
            </a:extLst>
          </p:cNvPr>
          <p:cNvCxnSpPr>
            <a:cxnSpLocks/>
            <a:stCxn id="88" idx="2"/>
            <a:endCxn id="107" idx="0"/>
          </p:cNvCxnSpPr>
          <p:nvPr/>
        </p:nvCxnSpPr>
        <p:spPr bwMode="auto">
          <a:xfrm flipH="1">
            <a:off x="2691062" y="3464869"/>
            <a:ext cx="430208" cy="190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FF9B4874-EBE5-4E40-8D34-32C020735460}"/>
              </a:ext>
            </a:extLst>
          </p:cNvPr>
          <p:cNvCxnSpPr>
            <a:cxnSpLocks/>
            <a:stCxn id="88" idx="2"/>
            <a:endCxn id="109" idx="0"/>
          </p:cNvCxnSpPr>
          <p:nvPr/>
        </p:nvCxnSpPr>
        <p:spPr bwMode="auto">
          <a:xfrm>
            <a:off x="3121270" y="3464869"/>
            <a:ext cx="370476" cy="196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2F59AEA4-1AA1-A948-A6C6-9110B689D8E9}"/>
              </a:ext>
            </a:extLst>
          </p:cNvPr>
          <p:cNvCxnSpPr>
            <a:cxnSpLocks/>
            <a:stCxn id="107" idx="2"/>
            <a:endCxn id="97" idx="3"/>
          </p:cNvCxnSpPr>
          <p:nvPr/>
        </p:nvCxnSpPr>
        <p:spPr bwMode="auto">
          <a:xfrm>
            <a:off x="2691062" y="4099081"/>
            <a:ext cx="10763" cy="7028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AA6365DD-15C1-B649-A539-6363EA2B0D8F}"/>
              </a:ext>
            </a:extLst>
          </p:cNvPr>
          <p:cNvCxnSpPr>
            <a:cxnSpLocks/>
            <a:stCxn id="109" idx="2"/>
            <a:endCxn id="99" idx="3"/>
          </p:cNvCxnSpPr>
          <p:nvPr/>
        </p:nvCxnSpPr>
        <p:spPr bwMode="auto">
          <a:xfrm>
            <a:off x="3491746" y="4099081"/>
            <a:ext cx="0" cy="7033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9FA25AD8-2B1E-0145-BBB7-A1C863864667}"/>
              </a:ext>
            </a:extLst>
          </p:cNvPr>
          <p:cNvCxnSpPr>
            <a:cxnSpLocks/>
            <a:stCxn id="110" idx="2"/>
            <a:endCxn id="113" idx="0"/>
          </p:cNvCxnSpPr>
          <p:nvPr/>
        </p:nvCxnSpPr>
        <p:spPr bwMode="auto">
          <a:xfrm flipH="1">
            <a:off x="6787736" y="2570092"/>
            <a:ext cx="986962" cy="413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21DC2FB0-F755-3448-9826-1D8B619836C8}"/>
              </a:ext>
            </a:extLst>
          </p:cNvPr>
          <p:cNvCxnSpPr>
            <a:cxnSpLocks/>
            <a:stCxn id="110" idx="2"/>
            <a:endCxn id="115" idx="0"/>
          </p:cNvCxnSpPr>
          <p:nvPr/>
        </p:nvCxnSpPr>
        <p:spPr bwMode="auto">
          <a:xfrm>
            <a:off x="7774698" y="2570092"/>
            <a:ext cx="259437" cy="419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8EF13FDD-A196-D841-AAFF-5D0D506786F3}"/>
              </a:ext>
            </a:extLst>
          </p:cNvPr>
          <p:cNvCxnSpPr>
            <a:cxnSpLocks/>
            <a:stCxn id="113" idx="2"/>
            <a:endCxn id="116" idx="0"/>
          </p:cNvCxnSpPr>
          <p:nvPr/>
        </p:nvCxnSpPr>
        <p:spPr bwMode="auto">
          <a:xfrm flipH="1">
            <a:off x="6283836" y="3427687"/>
            <a:ext cx="503900"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0B721F6D-D7DD-AA41-92D9-FA946633CAEE}"/>
              </a:ext>
            </a:extLst>
          </p:cNvPr>
          <p:cNvCxnSpPr>
            <a:cxnSpLocks/>
            <a:stCxn id="113" idx="2"/>
            <a:endCxn id="118" idx="0"/>
          </p:cNvCxnSpPr>
          <p:nvPr/>
        </p:nvCxnSpPr>
        <p:spPr bwMode="auto">
          <a:xfrm>
            <a:off x="6787736" y="3427687"/>
            <a:ext cx="351062" cy="24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08109A56-8E8C-0242-817C-0EBF14A483E7}"/>
              </a:ext>
            </a:extLst>
          </p:cNvPr>
          <p:cNvCxnSpPr>
            <a:cxnSpLocks/>
            <a:stCxn id="116" idx="2"/>
            <a:endCxn id="119" idx="3"/>
          </p:cNvCxnSpPr>
          <p:nvPr/>
        </p:nvCxnSpPr>
        <p:spPr bwMode="auto">
          <a:xfrm flipH="1">
            <a:off x="6277941" y="4474467"/>
            <a:ext cx="5895" cy="3661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EA504CDC-B759-0A48-A1C8-7DBC5E06F5B3}"/>
              </a:ext>
            </a:extLst>
          </p:cNvPr>
          <p:cNvCxnSpPr>
            <a:cxnSpLocks/>
            <a:stCxn id="118" idx="2"/>
            <a:endCxn id="120" idx="3"/>
          </p:cNvCxnSpPr>
          <p:nvPr/>
        </p:nvCxnSpPr>
        <p:spPr bwMode="auto">
          <a:xfrm>
            <a:off x="7138798" y="4563394"/>
            <a:ext cx="1" cy="2998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7B7578E9-8094-0345-8678-D551BBB48E19}"/>
              </a:ext>
            </a:extLst>
          </p:cNvPr>
          <p:cNvCxnSpPr>
            <a:cxnSpLocks/>
            <a:stCxn id="115" idx="2"/>
            <a:endCxn id="122" idx="3"/>
          </p:cNvCxnSpPr>
          <p:nvPr/>
        </p:nvCxnSpPr>
        <p:spPr bwMode="auto">
          <a:xfrm>
            <a:off x="8034135" y="3427687"/>
            <a:ext cx="10027" cy="14327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BC943F6-5CA6-F844-9094-4338F6A85E0B}"/>
              </a:ext>
            </a:extLst>
          </p:cNvPr>
          <p:cNvCxnSpPr>
            <a:cxnSpLocks/>
            <a:stCxn id="112" idx="2"/>
            <a:endCxn id="123" idx="3"/>
          </p:cNvCxnSpPr>
          <p:nvPr/>
        </p:nvCxnSpPr>
        <p:spPr bwMode="auto">
          <a:xfrm>
            <a:off x="8613198" y="2564036"/>
            <a:ext cx="0" cy="23182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8" name="Rounded Rectangle 167">
            <a:extLst>
              <a:ext uri="{FF2B5EF4-FFF2-40B4-BE49-F238E27FC236}">
                <a16:creationId xmlns:a16="http://schemas.microsoft.com/office/drawing/2014/main" id="{13CFA107-7C18-DF41-BE2E-7A69D3913BA2}"/>
              </a:ext>
            </a:extLst>
          </p:cNvPr>
          <p:cNvSpPr/>
          <p:nvPr/>
        </p:nvSpPr>
        <p:spPr bwMode="auto">
          <a:xfrm>
            <a:off x="4035578" y="3668996"/>
            <a:ext cx="879795" cy="444190"/>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Non 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sp>
        <p:nvSpPr>
          <p:cNvPr id="169" name="Rounded Rectangle 168">
            <a:extLst>
              <a:ext uri="{FF2B5EF4-FFF2-40B4-BE49-F238E27FC236}">
                <a16:creationId xmlns:a16="http://schemas.microsoft.com/office/drawing/2014/main" id="{808F8E66-C8AE-C74E-B23E-A064EC536EDB}"/>
              </a:ext>
            </a:extLst>
          </p:cNvPr>
          <p:cNvSpPr/>
          <p:nvPr/>
        </p:nvSpPr>
        <p:spPr bwMode="auto">
          <a:xfrm>
            <a:off x="4994364" y="3675587"/>
            <a:ext cx="652363" cy="437599"/>
          </a:xfrm>
          <a:prstGeom prst="round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0" dirty="0">
                <a:latin typeface="Arial" pitchFamily="-112" charset="0"/>
                <a:ea typeface="Arial" pitchFamily="-112" charset="0"/>
                <a:cs typeface="Arial" pitchFamily="-112" charset="0"/>
              </a:rPr>
              <a:t>paired</a:t>
            </a:r>
            <a:endPar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endParaRPr>
          </a:p>
        </p:txBody>
      </p:sp>
      <p:cxnSp>
        <p:nvCxnSpPr>
          <p:cNvPr id="170" name="Straight Connector 169">
            <a:extLst>
              <a:ext uri="{FF2B5EF4-FFF2-40B4-BE49-F238E27FC236}">
                <a16:creationId xmlns:a16="http://schemas.microsoft.com/office/drawing/2014/main" id="{96DA45D2-6A8C-F14F-B258-18F779462873}"/>
              </a:ext>
            </a:extLst>
          </p:cNvPr>
          <p:cNvCxnSpPr>
            <a:cxnSpLocks/>
            <a:stCxn id="90" idx="2"/>
            <a:endCxn id="168" idx="0"/>
          </p:cNvCxnSpPr>
          <p:nvPr/>
        </p:nvCxnSpPr>
        <p:spPr bwMode="auto">
          <a:xfrm flipH="1">
            <a:off x="4475476" y="3464869"/>
            <a:ext cx="440090" cy="204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5CEB8C24-0C23-7B48-A9DC-1C29F3DE610A}"/>
              </a:ext>
            </a:extLst>
          </p:cNvPr>
          <p:cNvCxnSpPr>
            <a:cxnSpLocks/>
            <a:stCxn id="90" idx="2"/>
            <a:endCxn id="169" idx="0"/>
          </p:cNvCxnSpPr>
          <p:nvPr/>
        </p:nvCxnSpPr>
        <p:spPr bwMode="auto">
          <a:xfrm>
            <a:off x="4915566" y="3464869"/>
            <a:ext cx="404980" cy="210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3" name="Rounded Rectangle 172">
            <a:extLst>
              <a:ext uri="{FF2B5EF4-FFF2-40B4-BE49-F238E27FC236}">
                <a16:creationId xmlns:a16="http://schemas.microsoft.com/office/drawing/2014/main" id="{5A57F356-29A4-064E-A53E-308C0B089018}"/>
              </a:ext>
            </a:extLst>
          </p:cNvPr>
          <p:cNvSpPr/>
          <p:nvPr/>
        </p:nvSpPr>
        <p:spPr bwMode="auto">
          <a:xfrm rot="16200000">
            <a:off x="4641910" y="5423223"/>
            <a:ext cx="1343362" cy="246960"/>
          </a:xfrm>
          <a:prstGeom prst="roundRect">
            <a:avLst/>
          </a:prstGeom>
          <a:solidFill>
            <a:schemeClr val="bg1"/>
          </a:solidFill>
          <a:ln w="63500" cap="flat" cmpd="sng" algn="ctr">
            <a:solidFill>
              <a:srgbClr val="99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pitchFamily="-112" charset="0"/>
                <a:ea typeface="Arial" pitchFamily="-112" charset="0"/>
                <a:cs typeface="Arial" pitchFamily="-112" charset="0"/>
              </a:rPr>
              <a:t>Friiedman</a:t>
            </a:r>
            <a:r>
              <a:rPr kumimoji="0" lang="en-US" sz="1200" b="0" i="0" u="none" strike="noStrike" cap="none" normalizeH="0" baseline="0" dirty="0">
                <a:ln>
                  <a:noFill/>
                </a:ln>
                <a:solidFill>
                  <a:schemeClr val="tx1"/>
                </a:solidFill>
                <a:effectLst/>
                <a:latin typeface="Arial" pitchFamily="-112" charset="0"/>
                <a:ea typeface="Arial" pitchFamily="-112" charset="0"/>
                <a:cs typeface="Arial" pitchFamily="-112" charset="0"/>
              </a:rPr>
              <a:t> test</a:t>
            </a:r>
          </a:p>
        </p:txBody>
      </p:sp>
      <p:cxnSp>
        <p:nvCxnSpPr>
          <p:cNvPr id="175" name="Straight Connector 174">
            <a:extLst>
              <a:ext uri="{FF2B5EF4-FFF2-40B4-BE49-F238E27FC236}">
                <a16:creationId xmlns:a16="http://schemas.microsoft.com/office/drawing/2014/main" id="{4E34B7CE-F38E-A648-B35F-3A6BC2684B7C}"/>
              </a:ext>
            </a:extLst>
          </p:cNvPr>
          <p:cNvCxnSpPr>
            <a:cxnSpLocks/>
            <a:stCxn id="168" idx="2"/>
            <a:endCxn id="100" idx="3"/>
          </p:cNvCxnSpPr>
          <p:nvPr/>
        </p:nvCxnSpPr>
        <p:spPr bwMode="auto">
          <a:xfrm flipH="1">
            <a:off x="4474415" y="4113186"/>
            <a:ext cx="1061" cy="7273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F89797B-3B16-7640-8F91-7188A3C99AD0}"/>
              </a:ext>
            </a:extLst>
          </p:cNvPr>
          <p:cNvCxnSpPr>
            <a:cxnSpLocks/>
            <a:stCxn id="169" idx="2"/>
            <a:endCxn id="173" idx="3"/>
          </p:cNvCxnSpPr>
          <p:nvPr/>
        </p:nvCxnSpPr>
        <p:spPr bwMode="auto">
          <a:xfrm flipH="1">
            <a:off x="5313591" y="4113186"/>
            <a:ext cx="6955" cy="76183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11969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write text using two different keyboard layouts (A and B). Half of the participants started the task on the A layout and then the B and the other half of the participants started the task on the B layout and then the A. The number of words typed per minute was collected for each participant and layout. Choose the most appropriate procedure to decide which layout allow participants to type the fastest. Assumption normality and homogeneity are verified.</a:t>
            </a:r>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191448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40 participants were randomized to two groups. One group received a drug to decrease hair loss and the other group received a placebo (a pill of sugar). At the end of the program, the percentage hair loss for each patient was recorded. Choose the most appropriate procedure to decide if there is a relationship between the use of the drug and the percentage of hair loss. Assumption normality and homogeneity are verified.</a:t>
            </a:r>
          </a:p>
          <a:p>
            <a:endParaRPr lang="en-US" b="0" dirty="0"/>
          </a:p>
          <a:p>
            <a:endParaRPr lang="en-US" b="0" dirty="0"/>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3744613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attempted to find out if the age of an animal had any relationship to their athletic ability. The researchers took the data of 104 cheetahs, calculating their age and running a test to measure their speed. Choose the most appropriate procedure to decide if the age has any relationship with the run speed.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3930185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 number of words typed per minute was collected for each participant and postures. Choose the most appropriate procedure to decide which posture allow participants to type the fastest. Assumption normality and homogeneity are verified.</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409447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run as fast as possible using two different pairs of shoes. Their speed was collected for each pairs of shoes. Choose the most appropriate procedure to decide which shoes allow participants to run the fastest. Assumption normality is verified but not the assumption of homogeneity.</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929978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20 participants were asked to type of their phone touchscreen in four different postures (sitting, lying down, standing and running). They were asked to rate their comfort for each posture using a Likert Scale questionnaire. Choose the most appropriate procedure to decide which posture was most comfortable. </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2881515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BFF3-07C8-794A-A14A-0B16F115CED8}"/>
              </a:ext>
            </a:extLst>
          </p:cNvPr>
          <p:cNvSpPr txBox="1">
            <a:spLocks/>
          </p:cNvSpPr>
          <p:nvPr/>
        </p:nvSpPr>
        <p:spPr bwMode="auto">
          <a:xfrm>
            <a:off x="381000" y="381000"/>
            <a:ext cx="85344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t>A study has gathered 10000 observations of computer performances (speed) in three different room of varying temperature (15, 25 and 35 degrees Celsius). Choose the most appropriate procedure to decide if the data follows a normal distribution.</a:t>
            </a:r>
          </a:p>
        </p:txBody>
      </p:sp>
      <p:sp>
        <p:nvSpPr>
          <p:cNvPr id="2" name="Rectangle 1">
            <a:extLst>
              <a:ext uri="{FF2B5EF4-FFF2-40B4-BE49-F238E27FC236}">
                <a16:creationId xmlns:a16="http://schemas.microsoft.com/office/drawing/2014/main" id="{4A19605C-A919-A14C-9F14-243514C0FFF2}"/>
              </a:ext>
            </a:extLst>
          </p:cNvPr>
          <p:cNvSpPr/>
          <p:nvPr/>
        </p:nvSpPr>
        <p:spPr>
          <a:xfrm>
            <a:off x="381000" y="4409054"/>
            <a:ext cx="3276600" cy="1323439"/>
          </a:xfrm>
          <a:prstGeom prst="rect">
            <a:avLst/>
          </a:prstGeom>
        </p:spPr>
        <p:txBody>
          <a:bodyPr wrap="square">
            <a:spAutoFit/>
          </a:bodyPr>
          <a:lstStyle/>
          <a:p>
            <a:pPr algn="ctr"/>
            <a:r>
              <a:rPr lang="en-US" sz="2000" b="0" dirty="0"/>
              <a:t>Paired T-test</a:t>
            </a:r>
          </a:p>
          <a:p>
            <a:pPr algn="ctr"/>
            <a:r>
              <a:rPr lang="en-US" sz="2000" b="0" dirty="0"/>
              <a:t>Unpaired T-test</a:t>
            </a:r>
          </a:p>
          <a:p>
            <a:pPr algn="ctr"/>
            <a:r>
              <a:rPr lang="en-US" sz="2000" b="0" dirty="0"/>
              <a:t>One-Way </a:t>
            </a:r>
            <a:r>
              <a:rPr lang="en-US" sz="2000" b="0" dirty="0" err="1"/>
              <a:t>Anova</a:t>
            </a:r>
            <a:r>
              <a:rPr lang="en-US" sz="2000" b="0" dirty="0"/>
              <a:t> (between)</a:t>
            </a:r>
          </a:p>
          <a:p>
            <a:pPr algn="ctr"/>
            <a:r>
              <a:rPr lang="en-US" sz="2000" b="0" dirty="0"/>
              <a:t>Repeated </a:t>
            </a:r>
            <a:r>
              <a:rPr lang="en-US" sz="2000" b="0" dirty="0" err="1"/>
              <a:t>Anova</a:t>
            </a:r>
            <a:r>
              <a:rPr lang="en-US" sz="2000" b="0" dirty="0"/>
              <a:t> (within)</a:t>
            </a:r>
          </a:p>
        </p:txBody>
      </p:sp>
      <p:sp>
        <p:nvSpPr>
          <p:cNvPr id="4" name="Rectangle 3">
            <a:extLst>
              <a:ext uri="{FF2B5EF4-FFF2-40B4-BE49-F238E27FC236}">
                <a16:creationId xmlns:a16="http://schemas.microsoft.com/office/drawing/2014/main" id="{A810DC22-A869-A245-B8AF-88BD116C8885}"/>
              </a:ext>
            </a:extLst>
          </p:cNvPr>
          <p:cNvSpPr/>
          <p:nvPr/>
        </p:nvSpPr>
        <p:spPr>
          <a:xfrm>
            <a:off x="3238500" y="4385608"/>
            <a:ext cx="3276600" cy="1938992"/>
          </a:xfrm>
          <a:prstGeom prst="rect">
            <a:avLst/>
          </a:prstGeom>
        </p:spPr>
        <p:txBody>
          <a:bodyPr wrap="square">
            <a:spAutoFit/>
          </a:bodyPr>
          <a:lstStyle/>
          <a:p>
            <a:pPr algn="ctr"/>
            <a:r>
              <a:rPr lang="en-US" sz="2000" b="0" dirty="0"/>
              <a:t>Mann Whitney</a:t>
            </a:r>
          </a:p>
          <a:p>
            <a:pPr algn="ctr"/>
            <a:r>
              <a:rPr lang="en-US" sz="2000" b="0" dirty="0"/>
              <a:t>Wilcoxon</a:t>
            </a:r>
          </a:p>
          <a:p>
            <a:pPr algn="ctr"/>
            <a:r>
              <a:rPr lang="en-US" sz="2000" b="0" dirty="0"/>
              <a:t>Kruskal Wallis</a:t>
            </a:r>
          </a:p>
          <a:p>
            <a:pPr algn="ctr"/>
            <a:r>
              <a:rPr lang="en-US" sz="2000" b="0" dirty="0"/>
              <a:t>Friedman</a:t>
            </a:r>
          </a:p>
          <a:p>
            <a:pPr algn="ctr"/>
            <a:endParaRPr lang="en-US" sz="2000" b="0" dirty="0"/>
          </a:p>
          <a:p>
            <a:pPr algn="ctr"/>
            <a:endParaRPr lang="en-US" sz="2000" dirty="0">
              <a:solidFill>
                <a:srgbClr val="99CC00"/>
              </a:solidFill>
            </a:endParaRPr>
          </a:p>
        </p:txBody>
      </p:sp>
      <p:sp>
        <p:nvSpPr>
          <p:cNvPr id="5" name="Rectangle 4">
            <a:extLst>
              <a:ext uri="{FF2B5EF4-FFF2-40B4-BE49-F238E27FC236}">
                <a16:creationId xmlns:a16="http://schemas.microsoft.com/office/drawing/2014/main" id="{26B527B1-6C53-C541-A0A5-6F9260F13912}"/>
              </a:ext>
            </a:extLst>
          </p:cNvPr>
          <p:cNvSpPr/>
          <p:nvPr/>
        </p:nvSpPr>
        <p:spPr>
          <a:xfrm>
            <a:off x="6019800" y="4555592"/>
            <a:ext cx="2579552" cy="1015663"/>
          </a:xfrm>
          <a:prstGeom prst="rect">
            <a:avLst/>
          </a:prstGeom>
        </p:spPr>
        <p:txBody>
          <a:bodyPr wrap="none">
            <a:spAutoFit/>
          </a:bodyPr>
          <a:lstStyle/>
          <a:p>
            <a:pPr algn="ctr"/>
            <a:r>
              <a:rPr lang="en-US" sz="2000" b="0" dirty="0"/>
              <a:t>Linear regression</a:t>
            </a:r>
          </a:p>
          <a:p>
            <a:pPr algn="ctr"/>
            <a:r>
              <a:rPr lang="en-US" sz="2000" b="0" dirty="0"/>
              <a:t>Kolmogorov-Smirnov</a:t>
            </a:r>
          </a:p>
          <a:p>
            <a:pPr algn="ctr"/>
            <a:r>
              <a:rPr lang="en-US" sz="2000" b="0" dirty="0"/>
              <a:t>Shapiro-Wilk</a:t>
            </a:r>
            <a:endParaRPr lang="en-US" sz="2000" dirty="0"/>
          </a:p>
        </p:txBody>
      </p:sp>
    </p:spTree>
    <p:extLst>
      <p:ext uri="{BB962C8B-B14F-4D97-AF65-F5344CB8AC3E}">
        <p14:creationId xmlns:p14="http://schemas.microsoft.com/office/powerpoint/2010/main" val="13622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
          <p:cNvSpPr>
            <a:spLocks noGrp="1"/>
          </p:cNvSpPr>
          <p:nvPr>
            <p:ph type="title"/>
          </p:nvPr>
        </p:nvSpPr>
        <p:spPr>
          <a:xfrm>
            <a:off x="-24063" y="5105400"/>
            <a:ext cx="9134622" cy="838200"/>
          </a:xfrm>
        </p:spPr>
        <p:txBody>
          <a:bodyPr/>
          <a:lstStyle/>
          <a:p>
            <a:pPr algn="r" eaLnBrk="1" hangingPunct="1"/>
            <a:r>
              <a:rPr lang="en-US" sz="8000" dirty="0">
                <a:solidFill>
                  <a:srgbClr val="A6A6A6"/>
                </a:solidFill>
                <a:latin typeface="Arial" charset="0"/>
                <a:cs typeface="Arial" charset="0"/>
              </a:rPr>
              <a:t>rank sum test (Mann Whitney)</a:t>
            </a:r>
          </a:p>
        </p:txBody>
      </p:sp>
      <p:sp>
        <p:nvSpPr>
          <p:cNvPr id="3" name="Rectangle 2">
            <a:extLst>
              <a:ext uri="{FF2B5EF4-FFF2-40B4-BE49-F238E27FC236}">
                <a16:creationId xmlns:a16="http://schemas.microsoft.com/office/drawing/2014/main" id="{AAF6E56B-3979-0D4A-B430-FC9D0DBA6888}"/>
              </a:ext>
            </a:extLst>
          </p:cNvPr>
          <p:cNvSpPr/>
          <p:nvPr/>
        </p:nvSpPr>
        <p:spPr>
          <a:xfrm>
            <a:off x="2209800" y="3403435"/>
            <a:ext cx="3962400" cy="369332"/>
          </a:xfrm>
          <a:prstGeom prst="rect">
            <a:avLst/>
          </a:prstGeom>
        </p:spPr>
        <p:txBody>
          <a:bodyPr wrap="square">
            <a:spAutoFit/>
          </a:bodyPr>
          <a:lstStyle/>
          <a:p>
            <a:r>
              <a:rPr lang="en-US" dirty="0">
                <a:solidFill>
                  <a:srgbClr val="99CC00"/>
                </a:solidFill>
              </a:rPr>
              <a:t>unpaired t-test equivalent</a:t>
            </a:r>
            <a:endParaRPr lang="en-US" dirty="0"/>
          </a:p>
        </p:txBody>
      </p:sp>
      <p:sp>
        <p:nvSpPr>
          <p:cNvPr id="4" name="Freeform 3">
            <a:extLst>
              <a:ext uri="{FF2B5EF4-FFF2-40B4-BE49-F238E27FC236}">
                <a16:creationId xmlns:a16="http://schemas.microsoft.com/office/drawing/2014/main" id="{FD54AF03-6FD0-EA49-9B4F-2CEDB5465851}"/>
              </a:ext>
            </a:extLst>
          </p:cNvPr>
          <p:cNvSpPr/>
          <p:nvPr/>
        </p:nvSpPr>
        <p:spPr bwMode="auto">
          <a:xfrm rot="4500000">
            <a:off x="4705493" y="4164427"/>
            <a:ext cx="1384717" cy="707832"/>
          </a:xfrm>
          <a:custGeom>
            <a:avLst/>
            <a:gdLst>
              <a:gd name="connsiteX0" fmla="*/ 0 w 736979"/>
              <a:gd name="connsiteY0" fmla="*/ 516397 h 516397"/>
              <a:gd name="connsiteX1" fmla="*/ 423081 w 736979"/>
              <a:gd name="connsiteY1" fmla="*/ 66021 h 516397"/>
              <a:gd name="connsiteX2" fmla="*/ 736979 w 736979"/>
              <a:gd name="connsiteY2" fmla="*/ 11430 h 516397"/>
            </a:gdLst>
            <a:ahLst/>
            <a:cxnLst>
              <a:cxn ang="0">
                <a:pos x="connsiteX0" y="connsiteY0"/>
              </a:cxn>
              <a:cxn ang="0">
                <a:pos x="connsiteX1" y="connsiteY1"/>
              </a:cxn>
              <a:cxn ang="0">
                <a:pos x="connsiteX2" y="connsiteY2"/>
              </a:cxn>
            </a:cxnLst>
            <a:rect l="l" t="t" r="r" b="b"/>
            <a:pathLst>
              <a:path w="736979" h="516397">
                <a:moveTo>
                  <a:pt x="0" y="516397"/>
                </a:moveTo>
                <a:cubicBezTo>
                  <a:pt x="150125" y="333289"/>
                  <a:pt x="300251" y="150182"/>
                  <a:pt x="423081" y="66021"/>
                </a:cubicBezTo>
                <a:cubicBezTo>
                  <a:pt x="545911" y="-18140"/>
                  <a:pt x="641445" y="-3355"/>
                  <a:pt x="736979" y="11430"/>
                </a:cubicBezTo>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5" name="Rectangle 4">
            <a:extLst>
              <a:ext uri="{FF2B5EF4-FFF2-40B4-BE49-F238E27FC236}">
                <a16:creationId xmlns:a16="http://schemas.microsoft.com/office/drawing/2014/main" id="{D42AE820-BCEF-6F4B-B0D8-FAA2A23EFF95}"/>
              </a:ext>
            </a:extLst>
          </p:cNvPr>
          <p:cNvSpPr/>
          <p:nvPr/>
        </p:nvSpPr>
        <p:spPr>
          <a:xfrm>
            <a:off x="-4482" y="152400"/>
            <a:ext cx="8948043" cy="1200329"/>
          </a:xfrm>
          <a:prstGeom prst="rect">
            <a:avLst/>
          </a:prstGeom>
        </p:spPr>
        <p:txBody>
          <a:bodyPr wrap="square">
            <a:spAutoFit/>
          </a:bodyPr>
          <a:lstStyle/>
          <a:p>
            <a:pPr algn="r"/>
            <a:r>
              <a:rPr lang="en-US" b="0" dirty="0">
                <a:solidFill>
                  <a:schemeClr val="bg1">
                    <a:lumMod val="50000"/>
                  </a:schemeClr>
                </a:solidFill>
              </a:rPr>
              <a:t>Mann Whitney by hand</a:t>
            </a:r>
          </a:p>
          <a:p>
            <a:pPr algn="r"/>
            <a:r>
              <a:rPr lang="en-US" b="0" dirty="0">
                <a:solidFill>
                  <a:schemeClr val="bg1">
                    <a:lumMod val="50000"/>
                  </a:schemeClr>
                </a:solidFill>
              </a:rPr>
              <a:t>pdf in GitHub repository</a:t>
            </a:r>
          </a:p>
          <a:p>
            <a:pPr algn="r"/>
            <a:r>
              <a:rPr lang="en-US" b="0" dirty="0">
                <a:solidFill>
                  <a:schemeClr val="bg1">
                    <a:lumMod val="50000"/>
                  </a:schemeClr>
                </a:solidFill>
                <a:hlinkClick r:id="rId2"/>
              </a:rPr>
              <a:t>http://www.real-statistics.com/non-parametric-tests/mann-whitney-test/</a:t>
            </a:r>
            <a:endParaRPr lang="en-US" b="0" dirty="0">
              <a:solidFill>
                <a:schemeClr val="bg1">
                  <a:lumMod val="50000"/>
                </a:schemeClr>
              </a:solidFill>
            </a:endParaRPr>
          </a:p>
          <a:p>
            <a:pPr algn="r"/>
            <a:endParaRPr lang="en-US" b="0" dirty="0">
              <a:solidFill>
                <a:schemeClr val="bg1">
                  <a:lumMod val="50000"/>
                </a:schemeClr>
              </a:solidFill>
            </a:endParaRPr>
          </a:p>
        </p:txBody>
      </p:sp>
    </p:spTree>
    <p:extLst>
      <p:ext uri="{BB962C8B-B14F-4D97-AF65-F5344CB8AC3E}">
        <p14:creationId xmlns:p14="http://schemas.microsoft.com/office/powerpoint/2010/main" val="381723148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961853-6D5D-6E4D-94A1-AA0C0961139F}"/>
              </a:ext>
            </a:extLst>
          </p:cNvPr>
          <p:cNvSpPr/>
          <p:nvPr/>
        </p:nvSpPr>
        <p:spPr>
          <a:xfrm>
            <a:off x="457201" y="838200"/>
            <a:ext cx="8084264" cy="369332"/>
          </a:xfrm>
          <a:prstGeom prst="rect">
            <a:avLst/>
          </a:prstGeom>
        </p:spPr>
        <p:txBody>
          <a:bodyPr wrap="none">
            <a:spAutoFit/>
          </a:bodyPr>
          <a:lstStyle/>
          <a:p>
            <a:r>
              <a:rPr lang="en-US" b="0" dirty="0">
                <a:solidFill>
                  <a:srgbClr val="99CC00"/>
                </a:solidFill>
              </a:rPr>
              <a:t>received drug A    	9  	9.50	 9.75	  10	13	9.50 </a:t>
            </a:r>
            <a:endParaRPr lang="en-US" dirty="0">
              <a:solidFill>
                <a:srgbClr val="99CC00"/>
              </a:solidFill>
            </a:endParaRPr>
          </a:p>
        </p:txBody>
      </p:sp>
      <p:sp>
        <p:nvSpPr>
          <p:cNvPr id="4" name="Rectangle 3">
            <a:extLst>
              <a:ext uri="{FF2B5EF4-FFF2-40B4-BE49-F238E27FC236}">
                <a16:creationId xmlns:a16="http://schemas.microsoft.com/office/drawing/2014/main" id="{13E2DFBD-BF4C-B24F-A218-6F076D2AA3E2}"/>
              </a:ext>
            </a:extLst>
          </p:cNvPr>
          <p:cNvSpPr/>
          <p:nvPr/>
        </p:nvSpPr>
        <p:spPr>
          <a:xfrm>
            <a:off x="457200" y="1371600"/>
            <a:ext cx="7891904" cy="369332"/>
          </a:xfrm>
          <a:prstGeom prst="rect">
            <a:avLst/>
          </a:prstGeom>
        </p:spPr>
        <p:txBody>
          <a:bodyPr wrap="none">
            <a:spAutoFit/>
          </a:bodyPr>
          <a:lstStyle/>
          <a:p>
            <a:r>
              <a:rPr lang="en-US" b="0" dirty="0">
                <a:solidFill>
                  <a:srgbClr val="FF9900"/>
                </a:solidFill>
              </a:rPr>
              <a:t>received drug B   		11.50	 12	  9	11.50	13.25	13 </a:t>
            </a:r>
            <a:endParaRPr lang="en-US" dirty="0">
              <a:solidFill>
                <a:srgbClr val="FF9900"/>
              </a:solidFill>
            </a:endParaRPr>
          </a:p>
        </p:txBody>
      </p:sp>
      <p:sp>
        <p:nvSpPr>
          <p:cNvPr id="5" name="Rectangle 4">
            <a:extLst>
              <a:ext uri="{FF2B5EF4-FFF2-40B4-BE49-F238E27FC236}">
                <a16:creationId xmlns:a16="http://schemas.microsoft.com/office/drawing/2014/main" id="{27A37A8A-CAC4-5B41-93FB-3B1F40C6A69C}"/>
              </a:ext>
            </a:extLst>
          </p:cNvPr>
          <p:cNvSpPr/>
          <p:nvPr/>
        </p:nvSpPr>
        <p:spPr>
          <a:xfrm>
            <a:off x="152400" y="1104900"/>
            <a:ext cx="4876800" cy="369332"/>
          </a:xfrm>
          <a:prstGeom prst="rect">
            <a:avLst/>
          </a:prstGeom>
        </p:spPr>
        <p:txBody>
          <a:bodyPr wrap="square">
            <a:spAutoFit/>
          </a:bodyPr>
          <a:lstStyle/>
          <a:p>
            <a:r>
              <a:rPr lang="en-US" b="0" dirty="0"/>
              <a:t>(different sets of participants for each)</a:t>
            </a:r>
          </a:p>
        </p:txBody>
      </p:sp>
      <p:sp>
        <p:nvSpPr>
          <p:cNvPr id="6" name="Content Placeholder 2">
            <a:extLst>
              <a:ext uri="{FF2B5EF4-FFF2-40B4-BE49-F238E27FC236}">
                <a16:creationId xmlns:a16="http://schemas.microsoft.com/office/drawing/2014/main" id="{0DF9F878-AC34-2148-B3FB-C162F56D213C}"/>
              </a:ext>
            </a:extLst>
          </p:cNvPr>
          <p:cNvSpPr txBox="1">
            <a:spLocks/>
          </p:cNvSpPr>
          <p:nvPr/>
        </p:nvSpPr>
        <p:spPr bwMode="auto">
          <a:xfrm>
            <a:off x="422633" y="25908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1. rank the observations according to their size relative to the whole sample.</a:t>
            </a:r>
          </a:p>
          <a:p>
            <a:r>
              <a:rPr lang="en-US" b="0" dirty="0">
                <a:latin typeface="Arial" charset="0"/>
                <a:cs typeface="Arial" charset="0"/>
              </a:rPr>
              <a:t> </a:t>
            </a:r>
          </a:p>
        </p:txBody>
      </p:sp>
      <p:sp>
        <p:nvSpPr>
          <p:cNvPr id="7" name="Rectangle 6">
            <a:extLst>
              <a:ext uri="{FF2B5EF4-FFF2-40B4-BE49-F238E27FC236}">
                <a16:creationId xmlns:a16="http://schemas.microsoft.com/office/drawing/2014/main" id="{22B16D1A-B090-1945-8492-9DB8C36D0DBB}"/>
              </a:ext>
            </a:extLst>
          </p:cNvPr>
          <p:cNvSpPr/>
          <p:nvPr/>
        </p:nvSpPr>
        <p:spPr>
          <a:xfrm>
            <a:off x="1905000" y="3581400"/>
            <a:ext cx="8382000" cy="369332"/>
          </a:xfrm>
          <a:prstGeom prst="rect">
            <a:avLst/>
          </a:prstGeom>
        </p:spPr>
        <p:txBody>
          <a:bodyPr wrap="square">
            <a:spAutoFit/>
          </a:bodyPr>
          <a:lstStyle/>
          <a:p>
            <a:r>
              <a:rPr lang="en-US" dirty="0">
                <a:solidFill>
                  <a:srgbClr val="FF9900"/>
                </a:solidFill>
              </a:rPr>
              <a:t>9 </a:t>
            </a:r>
            <a:r>
              <a:rPr lang="en-US" b="0" dirty="0"/>
              <a:t>  </a:t>
            </a:r>
            <a:r>
              <a:rPr lang="en-US" dirty="0">
                <a:solidFill>
                  <a:srgbClr val="99CC00"/>
                </a:solidFill>
              </a:rPr>
              <a:t>9   9.50   9.50   9.75   10   </a:t>
            </a:r>
            <a:r>
              <a:rPr lang="en-US" dirty="0">
                <a:solidFill>
                  <a:srgbClr val="FF9900"/>
                </a:solidFill>
              </a:rPr>
              <a:t>11.50   11.50   12     13   </a:t>
            </a:r>
            <a:r>
              <a:rPr lang="en-US" dirty="0">
                <a:solidFill>
                  <a:srgbClr val="99CC00"/>
                </a:solidFill>
              </a:rPr>
              <a:t>13</a:t>
            </a:r>
            <a:r>
              <a:rPr lang="en-US" b="0" dirty="0"/>
              <a:t>   </a:t>
            </a:r>
            <a:r>
              <a:rPr lang="en-US" dirty="0">
                <a:solidFill>
                  <a:srgbClr val="FF9900"/>
                </a:solidFill>
              </a:rPr>
              <a:t>13.25  </a:t>
            </a:r>
          </a:p>
        </p:txBody>
      </p:sp>
      <p:sp>
        <p:nvSpPr>
          <p:cNvPr id="8" name="Rectangle 7">
            <a:extLst>
              <a:ext uri="{FF2B5EF4-FFF2-40B4-BE49-F238E27FC236}">
                <a16:creationId xmlns:a16="http://schemas.microsoft.com/office/drawing/2014/main" id="{5E6753AE-4DFC-B04F-8BAD-1EF4BF7F8EE2}"/>
              </a:ext>
            </a:extLst>
          </p:cNvPr>
          <p:cNvSpPr/>
          <p:nvPr/>
        </p:nvSpPr>
        <p:spPr>
          <a:xfrm>
            <a:off x="1143000" y="4191000"/>
            <a:ext cx="8382000" cy="369332"/>
          </a:xfrm>
          <a:prstGeom prst="rect">
            <a:avLst/>
          </a:prstGeom>
        </p:spPr>
        <p:txBody>
          <a:bodyPr wrap="square">
            <a:spAutoFit/>
          </a:bodyPr>
          <a:lstStyle/>
          <a:p>
            <a:r>
              <a:rPr lang="en-US" b="0" dirty="0"/>
              <a:t>rank     1    2     3       4         5       6        7         8       9      10   11     12</a:t>
            </a:r>
          </a:p>
        </p:txBody>
      </p:sp>
      <p:sp>
        <p:nvSpPr>
          <p:cNvPr id="9" name="Rectangle 8">
            <a:extLst>
              <a:ext uri="{FF2B5EF4-FFF2-40B4-BE49-F238E27FC236}">
                <a16:creationId xmlns:a16="http://schemas.microsoft.com/office/drawing/2014/main" id="{6B2F1042-5736-D74C-B6FA-6E8586824CEB}"/>
              </a:ext>
            </a:extLst>
          </p:cNvPr>
          <p:cNvSpPr/>
          <p:nvPr/>
        </p:nvSpPr>
        <p:spPr>
          <a:xfrm>
            <a:off x="228600" y="4697968"/>
            <a:ext cx="8763000" cy="369332"/>
          </a:xfrm>
          <a:prstGeom prst="rect">
            <a:avLst/>
          </a:prstGeom>
        </p:spPr>
        <p:txBody>
          <a:bodyPr wrap="square">
            <a:spAutoFit/>
          </a:bodyPr>
          <a:lstStyle/>
          <a:p>
            <a:r>
              <a:rPr lang="en-US" b="0" dirty="0"/>
              <a:t>modified rank   1.5   1.5  3.5    3.5       5       6        7.5     7.5    9    10.5  10.5     12</a:t>
            </a:r>
          </a:p>
        </p:txBody>
      </p:sp>
      <p:sp>
        <p:nvSpPr>
          <p:cNvPr id="10" name="Rectangle 9">
            <a:extLst>
              <a:ext uri="{FF2B5EF4-FFF2-40B4-BE49-F238E27FC236}">
                <a16:creationId xmlns:a16="http://schemas.microsoft.com/office/drawing/2014/main" id="{DFC24FA0-E256-0E4E-A102-EBBB907073E2}"/>
              </a:ext>
            </a:extLst>
          </p:cNvPr>
          <p:cNvSpPr/>
          <p:nvPr/>
        </p:nvSpPr>
        <p:spPr>
          <a:xfrm>
            <a:off x="228600" y="5040868"/>
            <a:ext cx="4876800" cy="369332"/>
          </a:xfrm>
          <a:prstGeom prst="rect">
            <a:avLst/>
          </a:prstGeom>
        </p:spPr>
        <p:txBody>
          <a:bodyPr wrap="square">
            <a:spAutoFit/>
          </a:bodyPr>
          <a:lstStyle/>
          <a:p>
            <a:r>
              <a:rPr lang="en-US" b="0" dirty="0"/>
              <a:t>(when ties – average the rank)</a:t>
            </a:r>
          </a:p>
        </p:txBody>
      </p:sp>
    </p:spTree>
    <p:extLst>
      <p:ext uri="{BB962C8B-B14F-4D97-AF65-F5344CB8AC3E}">
        <p14:creationId xmlns:p14="http://schemas.microsoft.com/office/powerpoint/2010/main" val="206616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2B09-DBBE-E44D-BA03-C815707374C5}"/>
              </a:ext>
            </a:extLst>
          </p:cNvPr>
          <p:cNvSpPr txBox="1">
            <a:spLocks/>
          </p:cNvSpPr>
          <p:nvPr/>
        </p:nvSpPr>
        <p:spPr bwMode="auto">
          <a:xfrm>
            <a:off x="381000" y="838200"/>
            <a:ext cx="8153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defRPr sz="2400">
                <a:solidFill>
                  <a:srgbClr val="404040"/>
                </a:solidFill>
                <a:latin typeface="+mn-lt"/>
                <a:ea typeface="ＭＳ Ｐゴシック" charset="0"/>
                <a:cs typeface="+mn-cs"/>
              </a:defRPr>
            </a:lvl1pPr>
            <a:lvl2pPr marL="742950" indent="-285750" algn="l" rtl="0" eaLnBrk="0" fontAlgn="base" hangingPunct="0">
              <a:spcBef>
                <a:spcPct val="20000"/>
              </a:spcBef>
              <a:spcAft>
                <a:spcPct val="0"/>
              </a:spcAft>
              <a:defRPr sz="2400">
                <a:solidFill>
                  <a:srgbClr val="404040"/>
                </a:solidFill>
                <a:latin typeface="+mn-lt"/>
                <a:ea typeface="+mn-ea"/>
                <a:cs typeface="+mn-cs"/>
              </a:defRPr>
            </a:lvl2pPr>
            <a:lvl3pPr marL="1143000" indent="-228600" algn="l" rtl="0" eaLnBrk="0" fontAlgn="base" hangingPunct="0">
              <a:spcBef>
                <a:spcPct val="20000"/>
              </a:spcBef>
              <a:spcAft>
                <a:spcPct val="0"/>
              </a:spcAft>
              <a:defRPr sz="2400">
                <a:solidFill>
                  <a:srgbClr val="404040"/>
                </a:solidFill>
                <a:latin typeface="+mn-lt"/>
                <a:ea typeface="+mn-ea"/>
                <a:cs typeface="+mn-cs"/>
              </a:defRPr>
            </a:lvl3pPr>
            <a:lvl4pPr marL="1600200" indent="-228600" algn="l" rtl="0" eaLnBrk="0" fontAlgn="base" hangingPunct="0">
              <a:spcBef>
                <a:spcPct val="20000"/>
              </a:spcBef>
              <a:spcAft>
                <a:spcPct val="0"/>
              </a:spcAft>
              <a:defRPr sz="2400">
                <a:solidFill>
                  <a:srgbClr val="404040"/>
                </a:solidFill>
                <a:latin typeface="+mn-lt"/>
                <a:ea typeface="+mn-ea"/>
                <a:cs typeface="+mn-cs"/>
              </a:defRPr>
            </a:lvl4pPr>
            <a:lvl5pPr marL="2057400" indent="-228600" algn="l" rtl="0" eaLnBrk="0" fontAlgn="base" hangingPunct="0">
              <a:spcBef>
                <a:spcPct val="20000"/>
              </a:spcBef>
              <a:spcAft>
                <a:spcPct val="0"/>
              </a:spcAft>
              <a:defRPr sz="2400">
                <a:solidFill>
                  <a:srgbClr val="404040"/>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r>
              <a:rPr lang="en-US" b="0" dirty="0">
                <a:latin typeface="Arial" charset="0"/>
                <a:cs typeface="Arial" charset="0"/>
              </a:rPr>
              <a:t>2. add up the ranks for the observations which came from smaller  group. The sum of ranks in sample 2 is now determinate, since the sum of all the ranks equals N(N + 1)/2 where N is the total number of observations.</a:t>
            </a:r>
          </a:p>
          <a:p>
            <a:endParaRPr lang="en-US" b="0" dirty="0">
              <a:latin typeface="Arial" charset="0"/>
              <a:cs typeface="Arial" charset="0"/>
            </a:endParaRPr>
          </a:p>
          <a:p>
            <a:r>
              <a:rPr lang="en-US" b="0" dirty="0">
                <a:latin typeface="Arial" charset="0"/>
                <a:cs typeface="Arial" charset="0"/>
              </a:rPr>
              <a:t>our statistic R is</a:t>
            </a: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endParaRPr lang="en-US" b="0" dirty="0">
              <a:latin typeface="Arial" charset="0"/>
              <a:cs typeface="Arial" charset="0"/>
            </a:endParaRPr>
          </a:p>
          <a:p>
            <a:r>
              <a:rPr lang="en-US" b="0" dirty="0">
                <a:latin typeface="Arial" charset="0"/>
                <a:cs typeface="Arial" charset="0"/>
              </a:rPr>
              <a:t>here we have the same sample size for each group so we can take any, e.g. </a:t>
            </a:r>
            <a:r>
              <a:rPr lang="en-US" dirty="0">
                <a:solidFill>
                  <a:srgbClr val="99CC00"/>
                </a:solidFill>
                <a:latin typeface="Arial" charset="0"/>
                <a:cs typeface="Arial" charset="0"/>
              </a:rPr>
              <a:t>R (drug B) = 9</a:t>
            </a:r>
          </a:p>
          <a:p>
            <a:r>
              <a:rPr lang="en-US" b="0" dirty="0">
                <a:latin typeface="Arial" charset="0"/>
                <a:cs typeface="Arial" charset="0"/>
              </a:rPr>
              <a:t> </a:t>
            </a:r>
          </a:p>
        </p:txBody>
      </p:sp>
      <p:sp>
        <p:nvSpPr>
          <p:cNvPr id="5" name="Rectangle 4">
            <a:extLst>
              <a:ext uri="{FF2B5EF4-FFF2-40B4-BE49-F238E27FC236}">
                <a16:creationId xmlns:a16="http://schemas.microsoft.com/office/drawing/2014/main" id="{D2D5DC51-7D46-4040-8EA6-56B26AAF0950}"/>
              </a:ext>
            </a:extLst>
          </p:cNvPr>
          <p:cNvSpPr/>
          <p:nvPr/>
        </p:nvSpPr>
        <p:spPr>
          <a:xfrm>
            <a:off x="1905000" y="3902350"/>
            <a:ext cx="8382000" cy="369332"/>
          </a:xfrm>
          <a:prstGeom prst="rect">
            <a:avLst/>
          </a:prstGeom>
        </p:spPr>
        <p:txBody>
          <a:bodyPr wrap="square">
            <a:spAutoFit/>
          </a:bodyPr>
          <a:lstStyle/>
          <a:p>
            <a:r>
              <a:rPr lang="en-US" dirty="0">
                <a:solidFill>
                  <a:srgbClr val="FF9900"/>
                </a:solidFill>
              </a:rPr>
              <a:t>9 </a:t>
            </a:r>
            <a:r>
              <a:rPr lang="en-US" b="0" dirty="0"/>
              <a:t>  </a:t>
            </a:r>
            <a:r>
              <a:rPr lang="en-US" dirty="0">
                <a:solidFill>
                  <a:srgbClr val="99CC00"/>
                </a:solidFill>
              </a:rPr>
              <a:t>9   9.50   9.50   9.75   10   </a:t>
            </a:r>
            <a:r>
              <a:rPr lang="en-US" dirty="0">
                <a:solidFill>
                  <a:srgbClr val="FF9900"/>
                </a:solidFill>
              </a:rPr>
              <a:t>11.50   11.50   12     13   </a:t>
            </a:r>
            <a:r>
              <a:rPr lang="en-US" dirty="0">
                <a:solidFill>
                  <a:srgbClr val="99CC00"/>
                </a:solidFill>
              </a:rPr>
              <a:t>13</a:t>
            </a:r>
            <a:r>
              <a:rPr lang="en-US" b="0" dirty="0"/>
              <a:t>   </a:t>
            </a:r>
            <a:r>
              <a:rPr lang="en-US" dirty="0">
                <a:solidFill>
                  <a:srgbClr val="FF9900"/>
                </a:solidFill>
              </a:rPr>
              <a:t>13.25  </a:t>
            </a:r>
          </a:p>
        </p:txBody>
      </p:sp>
      <p:sp>
        <p:nvSpPr>
          <p:cNvPr id="6" name="Rectangle 5">
            <a:extLst>
              <a:ext uri="{FF2B5EF4-FFF2-40B4-BE49-F238E27FC236}">
                <a16:creationId xmlns:a16="http://schemas.microsoft.com/office/drawing/2014/main" id="{F6F2DDF9-EFAE-A448-835D-9B19B11DDBC5}"/>
              </a:ext>
            </a:extLst>
          </p:cNvPr>
          <p:cNvSpPr/>
          <p:nvPr/>
        </p:nvSpPr>
        <p:spPr>
          <a:xfrm>
            <a:off x="228600" y="4267200"/>
            <a:ext cx="8763000" cy="369332"/>
          </a:xfrm>
          <a:prstGeom prst="rect">
            <a:avLst/>
          </a:prstGeom>
        </p:spPr>
        <p:txBody>
          <a:bodyPr wrap="square">
            <a:spAutoFit/>
          </a:bodyPr>
          <a:lstStyle/>
          <a:p>
            <a:r>
              <a:rPr lang="en-US" b="0" dirty="0"/>
              <a:t>modified rank   1.5   1.5  3.5    3.5       5      6        7.5     7.5    9    10.5  10.5     12</a:t>
            </a:r>
          </a:p>
        </p:txBody>
      </p:sp>
      <p:pic>
        <p:nvPicPr>
          <p:cNvPr id="7" name="Picture 6">
            <a:extLst>
              <a:ext uri="{FF2B5EF4-FFF2-40B4-BE49-F238E27FC236}">
                <a16:creationId xmlns:a16="http://schemas.microsoft.com/office/drawing/2014/main" id="{DC48555C-5518-0E49-8D37-378544969A20}"/>
              </a:ext>
            </a:extLst>
          </p:cNvPr>
          <p:cNvPicPr>
            <a:picLocks noChangeAspect="1"/>
          </p:cNvPicPr>
          <p:nvPr/>
        </p:nvPicPr>
        <p:blipFill rotWithShape="1">
          <a:blip r:embed="rId2"/>
          <a:srcRect l="23864" t="-7451"/>
          <a:stretch/>
        </p:blipFill>
        <p:spPr>
          <a:xfrm>
            <a:off x="3657600" y="2570312"/>
            <a:ext cx="3185912" cy="1149613"/>
          </a:xfrm>
          <a:prstGeom prst="rect">
            <a:avLst/>
          </a:prstGeom>
        </p:spPr>
      </p:pic>
    </p:spTree>
    <p:extLst>
      <p:ext uri="{BB962C8B-B14F-4D97-AF65-F5344CB8AC3E}">
        <p14:creationId xmlns:p14="http://schemas.microsoft.com/office/powerpoint/2010/main" val="274431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BA2CD34-E091-5A43-BB93-339D2274C158}"/>
              </a:ext>
            </a:extLst>
          </p:cNvPr>
          <p:cNvGrpSpPr/>
          <p:nvPr/>
        </p:nvGrpSpPr>
        <p:grpSpPr>
          <a:xfrm>
            <a:off x="7772400" y="-258128"/>
            <a:ext cx="1371600" cy="1630760"/>
            <a:chOff x="7772400" y="-258128"/>
            <a:chExt cx="1371600" cy="1630760"/>
          </a:xfrm>
        </p:grpSpPr>
        <p:sp>
          <p:nvSpPr>
            <p:cNvPr id="8" name="Right Triangle 7">
              <a:extLst>
                <a:ext uri="{FF2B5EF4-FFF2-40B4-BE49-F238E27FC236}">
                  <a16:creationId xmlns:a16="http://schemas.microsoft.com/office/drawing/2014/main" id="{16EA050A-1BEF-EA40-B079-A53680F854BF}"/>
                </a:ext>
              </a:extLst>
            </p:cNvPr>
            <p:cNvSpPr/>
            <p:nvPr/>
          </p:nvSpPr>
          <p:spPr bwMode="auto">
            <a:xfrm rot="10800000">
              <a:off x="7772400" y="1032"/>
              <a:ext cx="1371600" cy="1371600"/>
            </a:xfrm>
            <a:prstGeom prst="rtTriangle">
              <a:avLst/>
            </a:prstGeom>
            <a:solidFill>
              <a:srgbClr val="99C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a:extLst>
                <a:ext uri="{FF2B5EF4-FFF2-40B4-BE49-F238E27FC236}">
                  <a16:creationId xmlns:a16="http://schemas.microsoft.com/office/drawing/2014/main" id="{DAAA1B20-618F-7640-A7F0-50362DFDFC49}"/>
                </a:ext>
              </a:extLst>
            </p:cNvPr>
            <p:cNvSpPr txBox="1"/>
            <p:nvPr/>
          </p:nvSpPr>
          <p:spPr>
            <a:xfrm>
              <a:off x="8229600" y="-258128"/>
              <a:ext cx="685800" cy="1477328"/>
            </a:xfrm>
            <a:prstGeom prst="rect">
              <a:avLst/>
            </a:prstGeom>
            <a:noFill/>
          </p:spPr>
          <p:txBody>
            <a:bodyPr wrap="square" rtlCol="0">
              <a:spAutoFit/>
            </a:bodyPr>
            <a:lstStyle/>
            <a:p>
              <a:r>
                <a:rPr lang="en-US" sz="9000" dirty="0">
                  <a:solidFill>
                    <a:schemeClr val="bg1"/>
                  </a:solidFill>
                </a:rPr>
                <a:t>R</a:t>
              </a:r>
            </a:p>
          </p:txBody>
        </p:sp>
      </p:grpSp>
      <p:sp>
        <p:nvSpPr>
          <p:cNvPr id="10" name="Rectangle 9">
            <a:extLst>
              <a:ext uri="{FF2B5EF4-FFF2-40B4-BE49-F238E27FC236}">
                <a16:creationId xmlns:a16="http://schemas.microsoft.com/office/drawing/2014/main" id="{B8A05B1B-8A12-7241-81EF-445E66719F01}"/>
              </a:ext>
            </a:extLst>
          </p:cNvPr>
          <p:cNvSpPr/>
          <p:nvPr/>
        </p:nvSpPr>
        <p:spPr>
          <a:xfrm>
            <a:off x="762000" y="733215"/>
            <a:ext cx="7942847" cy="5632311"/>
          </a:xfrm>
          <a:prstGeom prst="rect">
            <a:avLst/>
          </a:prstGeom>
        </p:spPr>
        <p:txBody>
          <a:bodyPr wrap="square">
            <a:spAutoFit/>
          </a:bodyPr>
          <a:lstStyle/>
          <a:p>
            <a:r>
              <a:rPr lang="en-GB" sz="2000" b="0" dirty="0">
                <a:solidFill>
                  <a:srgbClr val="000000"/>
                </a:solidFill>
                <a:latin typeface="Courier" pitchFamily="2" charset="0"/>
              </a:rPr>
              <a:t>#</a:t>
            </a:r>
            <a:r>
              <a:rPr lang="en-GB" sz="2000" b="0" dirty="0" err="1">
                <a:solidFill>
                  <a:srgbClr val="000000"/>
                </a:solidFill>
                <a:latin typeface="Courier" pitchFamily="2" charset="0"/>
              </a:rPr>
              <a:t>wilcox.test</a:t>
            </a:r>
            <a:r>
              <a:rPr lang="en-GB" sz="2000" b="0" dirty="0">
                <a:solidFill>
                  <a:srgbClr val="000000"/>
                </a:solidFill>
                <a:latin typeface="Courier" pitchFamily="2" charset="0"/>
              </a:rPr>
              <a:t> do both paired (Mann </a:t>
            </a:r>
            <a:r>
              <a:rPr lang="en-GB" sz="2000" b="0" dirty="0" err="1">
                <a:solidFill>
                  <a:srgbClr val="000000"/>
                </a:solidFill>
                <a:latin typeface="Courier" pitchFamily="2" charset="0"/>
              </a:rPr>
              <a:t>whitney</a:t>
            </a:r>
            <a:r>
              <a:rPr lang="en-GB" sz="2000" b="0" dirty="0">
                <a:solidFill>
                  <a:srgbClr val="000000"/>
                </a:solidFill>
                <a:latin typeface="Courier" pitchFamily="2" charset="0"/>
              </a:rPr>
              <a:t> test) and unpaired, so paired = TRUE would run the Wilcoxon sign rank test, otherwise the Mann Whitney (sometime called Wilcoxon sum rank test)</a:t>
            </a:r>
          </a:p>
          <a:p>
            <a:endParaRPr lang="en-GB" sz="2000" b="0" dirty="0">
              <a:solidFill>
                <a:srgbClr val="000000"/>
              </a:solidFill>
              <a:latin typeface="Courier" pitchFamily="2" charset="0"/>
            </a:endParaRPr>
          </a:p>
          <a:p>
            <a:r>
              <a:rPr lang="en-GB" sz="2000" b="0" dirty="0">
                <a:solidFill>
                  <a:srgbClr val="000000"/>
                </a:solidFill>
                <a:latin typeface="Courier" pitchFamily="2" charset="0"/>
              </a:rPr>
              <a:t>y1&lt;- c(9,9.50, 9.75, 10,13, 9.50)</a:t>
            </a:r>
          </a:p>
          <a:p>
            <a:r>
              <a:rPr lang="en-GB" sz="2000" b="0" dirty="0">
                <a:solidFill>
                  <a:srgbClr val="000000"/>
                </a:solidFill>
                <a:latin typeface="Courier" pitchFamily="2" charset="0"/>
              </a:rPr>
              <a:t>y2&lt;- c(11.50,12,9,11.50,13.25, 13)</a:t>
            </a:r>
          </a:p>
          <a:p>
            <a:r>
              <a:rPr lang="en-GB" sz="2000" b="0" dirty="0" err="1">
                <a:solidFill>
                  <a:srgbClr val="000000"/>
                </a:solidFill>
                <a:latin typeface="Courier" pitchFamily="2" charset="0"/>
              </a:rPr>
              <a:t>wilcox.test</a:t>
            </a:r>
            <a:r>
              <a:rPr lang="en-GB" sz="2000" b="0" dirty="0">
                <a:solidFill>
                  <a:srgbClr val="000000"/>
                </a:solidFill>
                <a:latin typeface="Courier" pitchFamily="2" charset="0"/>
              </a:rPr>
              <a:t>(y1,y2,paired=FALSE)</a:t>
            </a: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r>
              <a:rPr lang="en-GB" sz="2000" b="0" dirty="0">
                <a:solidFill>
                  <a:srgbClr val="99CC00"/>
                </a:solidFill>
                <a:latin typeface="Courier" pitchFamily="2" charset="0"/>
              </a:rPr>
              <a:t>data:  y1 and y2</a:t>
            </a:r>
          </a:p>
          <a:p>
            <a:r>
              <a:rPr lang="en-GB" sz="2000" b="0" dirty="0">
                <a:solidFill>
                  <a:srgbClr val="99CC00"/>
                </a:solidFill>
                <a:latin typeface="Courier" pitchFamily="2" charset="0"/>
              </a:rPr>
              <a:t>W = 9, p-value = 0.1705</a:t>
            </a:r>
          </a:p>
          <a:p>
            <a:r>
              <a:rPr lang="en-GB" sz="2000" b="0" dirty="0">
                <a:solidFill>
                  <a:srgbClr val="99CC00"/>
                </a:solidFill>
                <a:latin typeface="Courier" pitchFamily="2" charset="0"/>
              </a:rPr>
              <a:t>alternative hypothesis: true location shift is not equal to 0</a:t>
            </a:r>
          </a:p>
          <a:p>
            <a:endParaRPr lang="en-GB" sz="2000" b="0" dirty="0">
              <a:solidFill>
                <a:srgbClr val="99CC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a:p>
            <a:endParaRPr lang="en-GB" sz="2000" b="0" dirty="0">
              <a:solidFill>
                <a:srgbClr val="000000"/>
              </a:solidFill>
              <a:latin typeface="Courier" pitchFamily="2" charset="0"/>
            </a:endParaRPr>
          </a:p>
        </p:txBody>
      </p:sp>
    </p:spTree>
    <p:extLst>
      <p:ext uri="{BB962C8B-B14F-4D97-AF65-F5344CB8AC3E}">
        <p14:creationId xmlns:p14="http://schemas.microsoft.com/office/powerpoint/2010/main" val="174195070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61422</TotalTime>
  <Words>3648</Words>
  <Application>Microsoft Macintosh PowerPoint</Application>
  <PresentationFormat>On-screen Show (4:3)</PresentationFormat>
  <Paragraphs>697</Paragraphs>
  <Slides>59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ＭＳ Ｐゴシック</vt:lpstr>
      <vt:lpstr>Arial</vt:lpstr>
      <vt:lpstr>Cambria Math</vt:lpstr>
      <vt:lpstr>Courier</vt:lpstr>
      <vt:lpstr>Helvetica</vt:lpstr>
      <vt:lpstr>Helvetica Neue Light</vt:lpstr>
      <vt:lpstr>Default Design</vt:lpstr>
      <vt:lpstr>PowerPoint Presentation</vt:lpstr>
      <vt:lpstr>PowerPoint Presentation</vt:lpstr>
      <vt:lpstr>PowerPoint Presentation</vt:lpstr>
      <vt:lpstr>PowerPoint Presentation</vt:lpstr>
      <vt:lpstr>PowerPoint Presentation</vt:lpstr>
      <vt:lpstr>rank sum test (Mann Whitney)</vt:lpstr>
      <vt:lpstr>PowerPoint Presentation</vt:lpstr>
      <vt:lpstr>PowerPoint Presentation</vt:lpstr>
      <vt:lpstr>PowerPoint Presentation</vt:lpstr>
      <vt:lpstr>PowerPoint Presentation</vt:lpstr>
      <vt:lpstr>PowerPoint Presentation</vt:lpstr>
      <vt:lpstr>PowerPoint Presentation</vt:lpstr>
      <vt:lpstr>signed rank test (Wilcoxon)</vt:lpstr>
      <vt:lpstr>PowerPoint Presentation</vt:lpstr>
      <vt:lpstr>PowerPoint Presentation</vt:lpstr>
      <vt:lpstr>PowerPoint Presentation</vt:lpstr>
      <vt:lpstr>PowerPoint Presentation</vt:lpstr>
      <vt:lpstr>Kruskal Wallis</vt:lpstr>
      <vt:lpstr>Friedman</vt:lpstr>
      <vt:lpstr>practically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take away</vt:lpstr>
      <vt:lpstr>next</vt:lpstr>
      <vt:lpstr>end</vt:lpstr>
      <vt:lpstr>quiz to 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Patrck Baudisch</dc:creator>
  <cp:lastModifiedBy>Anne Roudaut</cp:lastModifiedBy>
  <cp:revision>1106</cp:revision>
  <cp:lastPrinted>2018-12-04T09:17:59Z</cp:lastPrinted>
  <dcterms:created xsi:type="dcterms:W3CDTF">2010-06-22T07:38:57Z</dcterms:created>
  <dcterms:modified xsi:type="dcterms:W3CDTF">2018-12-04T09:18:00Z</dcterms:modified>
</cp:coreProperties>
</file>