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1701" r:id="rId2"/>
    <p:sldId id="2731" r:id="rId3"/>
    <p:sldId id="2732" r:id="rId4"/>
    <p:sldId id="2179" r:id="rId5"/>
    <p:sldId id="2180" r:id="rId6"/>
    <p:sldId id="2181" r:id="rId7"/>
    <p:sldId id="2182" r:id="rId8"/>
    <p:sldId id="2183" r:id="rId9"/>
    <p:sldId id="2184" r:id="rId10"/>
    <p:sldId id="2185" r:id="rId11"/>
    <p:sldId id="2186" r:id="rId12"/>
    <p:sldId id="2187" r:id="rId13"/>
    <p:sldId id="2212" r:id="rId14"/>
    <p:sldId id="2197" r:id="rId15"/>
    <p:sldId id="2198" r:id="rId16"/>
    <p:sldId id="2199" r:id="rId17"/>
    <p:sldId id="2200" r:id="rId18"/>
    <p:sldId id="2201" r:id="rId19"/>
    <p:sldId id="2202" r:id="rId20"/>
    <p:sldId id="2203" r:id="rId21"/>
    <p:sldId id="2204" r:id="rId22"/>
    <p:sldId id="2205" r:id="rId23"/>
    <p:sldId id="2206" r:id="rId24"/>
    <p:sldId id="2207" r:id="rId25"/>
    <p:sldId id="2208" r:id="rId26"/>
    <p:sldId id="2209" r:id="rId27"/>
    <p:sldId id="2300" r:id="rId28"/>
    <p:sldId id="2287" r:id="rId29"/>
    <p:sldId id="2286" r:id="rId30"/>
    <p:sldId id="2229" r:id="rId31"/>
    <p:sldId id="2232" r:id="rId32"/>
    <p:sldId id="2233" r:id="rId33"/>
    <p:sldId id="2291" r:id="rId34"/>
    <p:sldId id="2234" r:id="rId35"/>
    <p:sldId id="2235" r:id="rId36"/>
    <p:sldId id="2243" r:id="rId37"/>
    <p:sldId id="2289" r:id="rId38"/>
    <p:sldId id="2290" r:id="rId39"/>
    <p:sldId id="2245" r:id="rId40"/>
    <p:sldId id="2292" r:id="rId41"/>
    <p:sldId id="2293" r:id="rId42"/>
    <p:sldId id="2294" r:id="rId43"/>
    <p:sldId id="2295" r:id="rId44"/>
    <p:sldId id="2296" r:id="rId45"/>
    <p:sldId id="2297" r:id="rId46"/>
    <p:sldId id="2298" r:id="rId47"/>
    <p:sldId id="2299" r:id="rId48"/>
    <p:sldId id="2334" r:id="rId49"/>
    <p:sldId id="2341" r:id="rId50"/>
    <p:sldId id="2239" r:id="rId51"/>
    <p:sldId id="2735" r:id="rId52"/>
    <p:sldId id="2737" r:id="rId53"/>
    <p:sldId id="2335" r:id="rId54"/>
    <p:sldId id="2336" r:id="rId55"/>
    <p:sldId id="2343" r:id="rId56"/>
    <p:sldId id="2738" r:id="rId57"/>
    <p:sldId id="2339" r:id="rId58"/>
    <p:sldId id="2346" r:id="rId59"/>
    <p:sldId id="2348" r:id="rId60"/>
    <p:sldId id="2302" r:id="rId61"/>
    <p:sldId id="2303" r:id="rId62"/>
    <p:sldId id="2304" r:id="rId63"/>
    <p:sldId id="2307" r:id="rId64"/>
    <p:sldId id="2306" r:id="rId65"/>
    <p:sldId id="2308" r:id="rId66"/>
    <p:sldId id="2310" r:id="rId67"/>
    <p:sldId id="2313" r:id="rId68"/>
    <p:sldId id="2312" r:id="rId69"/>
    <p:sldId id="2325" r:id="rId70"/>
    <p:sldId id="2739" r:id="rId71"/>
    <p:sldId id="2349" r:id="rId72"/>
    <p:sldId id="2211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9900"/>
    <a:srgbClr val="99CC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981" autoAdjust="0"/>
  </p:normalViewPr>
  <p:slideViewPr>
    <p:cSldViewPr>
      <p:cViewPr varScale="1">
        <p:scale>
          <a:sx n="73" d="100"/>
          <a:sy n="73" d="100"/>
        </p:scale>
        <p:origin x="212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Comparing things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2600" dirty="0">
                <a:latin typeface="Helvetica Neue Light" charset="0"/>
                <a:cs typeface="Helvetica Neue Light" charset="0"/>
                <a:sym typeface="Helvetica Neue Light" charset="0"/>
              </a:rPr>
              <a:t>a</a:t>
            </a:r>
            <a:r>
              <a:rPr lang="en-US" altLang="ja-JP" sz="26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nd hypothesis testing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 dirty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6" name="TextBox 318">
            <a:extLst>
              <a:ext uri="{FF2B5EF4-FFF2-40B4-BE49-F238E27FC236}">
                <a16:creationId xmlns:a16="http://schemas.microsoft.com/office/drawing/2014/main" id="{D7CFB514-1D0F-2349-8ACF-E3927E272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527" name="TextBox 318">
            <a:extLst>
              <a:ext uri="{FF2B5EF4-FFF2-40B4-BE49-F238E27FC236}">
                <a16:creationId xmlns:a16="http://schemas.microsoft.com/office/drawing/2014/main" id="{7EB081FB-2B27-9A48-B1AC-91D557010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88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are you </a:t>
            </a:r>
            <a:r>
              <a:rPr lang="en-US" sz="2400" kern="0" dirty="0">
                <a:solidFill>
                  <a:srgbClr val="99CC00"/>
                </a:solidFill>
              </a:rPr>
              <a:t>sure </a:t>
            </a:r>
            <a:r>
              <a:rPr lang="en-US" sz="2400" b="0" kern="0" dirty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 dirty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 dirty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 dirty="0">
                <a:solidFill>
                  <a:schemeClr val="bg1"/>
                </a:solidFill>
              </a:rPr>
              <a:t>you can be </a:t>
            </a:r>
            <a:r>
              <a:rPr lang="en-US" sz="3200" dirty="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95422" y="5867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another round</a:t>
            </a:r>
          </a:p>
        </p:txBody>
      </p:sp>
    </p:spTree>
    <p:extLst>
      <p:ext uri="{BB962C8B-B14F-4D97-AF65-F5344CB8AC3E}">
        <p14:creationId xmlns:p14="http://schemas.microsoft.com/office/powerpoint/2010/main" val="8269485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week later the same thing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again,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Box 318">
            <a:extLst>
              <a:ext uri="{FF2B5EF4-FFF2-40B4-BE49-F238E27FC236}">
                <a16:creationId xmlns:a16="http://schemas.microsoft.com/office/drawing/2014/main" id="{C4C47F56-BB9E-8C4F-99FD-61B0DB56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437" name="TextBox 318">
            <a:extLst>
              <a:ext uri="{FF2B5EF4-FFF2-40B4-BE49-F238E27FC236}">
                <a16:creationId xmlns:a16="http://schemas.microsoft.com/office/drawing/2014/main" id="{B1FB93A1-5B03-AF4A-BEBB-4B6345E2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99" y="584036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4299274-0CE7-404A-807D-D13D78165C97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C367A47-57BF-5E40-87A6-416131CB4F2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72919DE-4318-3F41-BC43-5997F67D129A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081FD388-60CA-154E-B4BE-2EC8EF004C5E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A5058C1-0F0B-4F48-99D7-3ED7F2699347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9E269A1-6D48-F149-8D56-9927D9D1FC53}"/>
              </a:ext>
            </a:extLst>
          </p:cNvPr>
          <p:cNvCxnSpPr>
            <a:stCxn id="98" idx="1"/>
            <a:endCxn id="102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C793358-1C59-9C4B-97BA-5FB4C07DA648}"/>
              </a:ext>
            </a:extLst>
          </p:cNvPr>
          <p:cNvCxnSpPr>
            <a:stCxn id="98" idx="3"/>
            <a:endCxn id="108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56EA52-2460-0C49-9F55-B1A71D965BAC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172379-A818-144E-A2F4-C3C3DDD3081C}"/>
              </a:ext>
            </a:extLst>
          </p:cNvPr>
          <p:cNvCxnSpPr>
            <a:cxnSpLocks/>
            <a:stCxn id="102" idx="2"/>
            <a:endCxn id="11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14184D0-6F16-304E-BAB4-9597E5A2F0E8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641C6B8-6818-9443-A7C4-CA4D58B8C456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B03A5A74-B12F-6243-8701-C186A8381293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7A4EB9D-B88D-6B46-B8B7-67B3F498B02C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8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 dirty="0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are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 dirty="0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 dirty="0">
                <a:latin typeface="Arial" charset="0"/>
                <a:cs typeface="Arial" charset="0"/>
              </a:rPr>
              <a:t>the odds.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seems </a:t>
                </a:r>
                <a:r>
                  <a:rPr lang="en-US" sz="1800" dirty="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</a:t>
                </a:r>
                <a:r>
                  <a:rPr lang="en-US" sz="1800" dirty="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before I show you how to compute, let’s test our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intuition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 show you pairs of distributions,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you tell me if the differences are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statistically different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5E48AB1-AF65-9245-8FC2-25F08C9EDBA7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A5A0A97-CEF8-B542-9FF9-BB93A44BCA01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35E4A72-8263-F944-9538-B2FBB2BCAB58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1212872-C640-E64C-BD4D-05977FED9FE6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3A7BDD3-9441-5C4A-87D0-859673EBC30E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E75A8A9-E727-8A45-866D-1A873DF7873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BA13E10-8888-6945-B6F8-7399A5AC0081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34A7E7-35B7-5F4A-86CD-1EBA1985D61A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2F6286A-EFF7-C447-BBC3-2D85C2C5259C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E7E2795-9B69-564C-8E07-FF561077167D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72C6E99-880B-A94B-98E0-6A66DD2DA615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C05E936-7BE1-E04B-BA84-E0064C3BA998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9D02F85-502C-4A4E-86F8-8F68F90CF29C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08D7EDE-D19B-D14B-8CE4-7079CD7A6986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8C0A7F4-BB52-4243-BF74-714FAD36981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4CD26B4-21E9-AE4A-A016-E2575F453BB6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9B9B031-1AF8-704A-BEC4-6CA87AB8F3E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3BD3D27-53E9-C44E-8586-F962BA4807B4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0D3B979-0E6E-D245-B130-E3E9B565B3D8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4FA1F8-C189-5D40-9B7B-5046E24DE7BC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2BCA403-4C5D-5146-BAE0-9434412A47CC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210756A-6F1C-D749-B685-A044325D065C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FE3F337-A982-B741-A12C-6056092EDD3C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A5F7A95-3CE0-6644-A2EC-4822665FD27D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3F965FD-97DE-044E-8294-3F317AE99AC7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01A5EA3-C1BC-EA4F-B55B-43D61B3C8E8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EA9BA02-572C-BD43-B5DF-1C439A18718C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87BE687-AC69-F540-AFAC-DA3B5C8B2E73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44E5F-E467-6843-9942-74B54E9E78A4}"/>
              </a:ext>
            </a:extLst>
          </p:cNvPr>
          <p:cNvCxnSpPr>
            <a:cxnSpLocks/>
            <a:stCxn id="85" idx="0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520B73-6A19-144B-8386-191447218CED}"/>
              </a:ext>
            </a:extLst>
          </p:cNvPr>
          <p:cNvCxnSpPr>
            <a:cxnSpLocks/>
            <a:stCxn id="87" idx="0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1D34941-2B04-D648-919A-7D13D739AEC8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AA1131-A03E-094D-AE65-58C9E859784C}"/>
              </a:ext>
            </a:extLst>
          </p:cNvPr>
          <p:cNvCxnSpPr>
            <a:cxnSpLocks/>
            <a:endCxn id="90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0D3CB8-CEE8-5749-B2F2-973481C65655}"/>
              </a:ext>
            </a:extLst>
          </p:cNvPr>
          <p:cNvCxnSpPr>
            <a:cxnSpLocks/>
            <a:endCxn id="113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3EA2ED-5285-884D-B22A-22674D89A138}"/>
              </a:ext>
            </a:extLst>
          </p:cNvPr>
          <p:cNvCxnSpPr>
            <a:cxnSpLocks/>
            <a:endCxn id="115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C1D4AB6-DA35-2243-8627-095665715338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5F1C85-373A-8D45-982E-FF8DE4481123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8C2DD6-9951-F84A-98B6-C9E80D5EF918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50493-CC8A-B648-A867-95080959EE1A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AE0C1E-0265-E445-AE3C-4CC909750152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62C013-AF00-584B-9DB4-4CB0D9F50BA4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9DEE13-D7B8-4E4C-B085-AF98327199A3}"/>
              </a:ext>
            </a:extLst>
          </p:cNvPr>
          <p:cNvCxnSpPr>
            <a:cxnSpLocks/>
            <a:stCxn id="94" idx="2"/>
            <a:endCxn id="9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E0EB94-3518-6146-8B3F-6AFD729E9E6F}"/>
              </a:ext>
            </a:extLst>
          </p:cNvPr>
          <p:cNvCxnSpPr>
            <a:cxnSpLocks/>
            <a:stCxn id="95" idx="2"/>
            <a:endCxn id="9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FDB9137-F940-8C48-A9F2-02139563DD4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DDE823-8966-F845-AE3E-32ECA00C173C}"/>
              </a:ext>
            </a:extLst>
          </p:cNvPr>
          <p:cNvCxnSpPr>
            <a:cxnSpLocks/>
            <a:stCxn id="91" idx="2"/>
            <a:endCxn id="110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14971DA-03A9-164C-A6CF-513ABE74AABC}"/>
              </a:ext>
            </a:extLst>
          </p:cNvPr>
          <p:cNvCxnSpPr>
            <a:cxnSpLocks/>
            <a:stCxn id="91" idx="2"/>
            <a:endCxn id="112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2EB666-90F8-044C-9B61-E2BA422C095E}"/>
              </a:ext>
            </a:extLst>
          </p:cNvPr>
          <p:cNvCxnSpPr>
            <a:cxnSpLocks/>
            <a:stCxn id="110" idx="2"/>
            <a:endCxn id="100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E32304E-223E-344F-938A-B02331C008C9}"/>
              </a:ext>
            </a:extLst>
          </p:cNvPr>
          <p:cNvCxnSpPr>
            <a:cxnSpLocks/>
            <a:stCxn id="112" idx="2"/>
            <a:endCxn id="101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1D76688-A00F-D84B-B01A-21EAAEE7B5AF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DBAA4B8-447B-3C40-86B7-A57C400CBFE3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593F909-132A-844D-9A30-03F6A1875CF3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CFF1E60-9450-B44B-A6A1-6C064C9EDFA5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21961C-2A24-DA41-A44F-DCCAD246FEBC}"/>
              </a:ext>
            </a:extLst>
          </p:cNvPr>
          <p:cNvCxnSpPr>
            <a:cxnSpLocks/>
            <a:stCxn id="119" idx="2"/>
            <a:endCxn id="122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798AAA-1C5C-9C47-9A27-8F15C832CDBF}"/>
              </a:ext>
            </a:extLst>
          </p:cNvPr>
          <p:cNvCxnSpPr>
            <a:cxnSpLocks/>
            <a:stCxn id="120" idx="2"/>
            <a:endCxn id="123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FA11428-BE0B-DC42-AE0C-5908B5E24BA5}"/>
              </a:ext>
            </a:extLst>
          </p:cNvPr>
          <p:cNvCxnSpPr>
            <a:cxnSpLocks/>
            <a:stCxn id="118" idx="2"/>
            <a:endCxn id="124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5A322A9-A037-D240-B30B-DD75FF6DFC79}"/>
              </a:ext>
            </a:extLst>
          </p:cNvPr>
          <p:cNvCxnSpPr>
            <a:cxnSpLocks/>
            <a:stCxn id="115" idx="2"/>
            <a:endCxn id="126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7134805-1AE6-9740-A2BD-39E717013C8F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0C5700D-DBE5-CF44-8F67-16EF6513BE0E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F32051-A05C-F14F-B6CA-5E042E4850D0}"/>
              </a:ext>
            </a:extLst>
          </p:cNvPr>
          <p:cNvCxnSpPr>
            <a:cxnSpLocks/>
            <a:stCxn id="93" idx="2"/>
            <a:endCxn id="170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DF2DF5-AFEE-AE43-9C66-083D6D3B7665}"/>
              </a:ext>
            </a:extLst>
          </p:cNvPr>
          <p:cNvCxnSpPr>
            <a:cxnSpLocks/>
            <a:stCxn id="93" idx="2"/>
            <a:endCxn id="17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A13683CC-9AE9-9C4F-B344-AAE8CE7D2BF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4059220-A7CC-B44F-919A-2C251E6B4C1E}"/>
              </a:ext>
            </a:extLst>
          </p:cNvPr>
          <p:cNvCxnSpPr>
            <a:cxnSpLocks/>
            <a:stCxn id="170" idx="2"/>
            <a:endCxn id="10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56B65C7-9708-1140-B594-6DBB267C6AFE}"/>
              </a:ext>
            </a:extLst>
          </p:cNvPr>
          <p:cNvCxnSpPr>
            <a:cxnSpLocks/>
            <a:stCxn id="172" idx="2"/>
            <a:endCxn id="176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69BE823-0604-5441-817E-C6A422996C08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93EC859-B518-7C48-8758-7BEC4606E091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D21AD9F-FE16-BF43-BFEC-F2AC816ED716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64F5A9D-850D-BF49-B298-AE9A3E3E7F8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F153610-8F46-7649-BA4E-8F381B7346CE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506CDB-AFB9-E243-85B3-6D1C8480912D}"/>
              </a:ext>
            </a:extLst>
          </p:cNvPr>
          <p:cNvCxnSpPr>
            <a:stCxn id="78" idx="1"/>
            <a:endCxn id="82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C62786-5B48-A64E-A4DF-87E57C55F8FC}"/>
              </a:ext>
            </a:extLst>
          </p:cNvPr>
          <p:cNvCxnSpPr>
            <a:stCxn id="78" idx="3"/>
            <a:endCxn id="89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DAB9DC1-589C-4044-B877-9F3D3AF1A015}"/>
              </a:ext>
            </a:extLst>
          </p:cNvPr>
          <p:cNvCxnSpPr>
            <a:cxnSpLocks/>
            <a:endCxn id="86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C9FAAF-2A6D-E84F-A52A-0E8D3F6F2B86}"/>
              </a:ext>
            </a:extLst>
          </p:cNvPr>
          <p:cNvCxnSpPr>
            <a:cxnSpLocks/>
            <a:stCxn id="82" idx="2"/>
            <a:endCxn id="9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48B705B-1D9B-DA45-A607-70CE1E81A0B5}"/>
              </a:ext>
            </a:extLst>
          </p:cNvPr>
          <p:cNvCxnSpPr>
            <a:cxnSpLocks/>
            <a:stCxn id="89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4ACB2E7-14AC-D746-A9EC-36BC61608099}"/>
              </a:ext>
            </a:extLst>
          </p:cNvPr>
          <p:cNvCxnSpPr>
            <a:cxnSpLocks/>
            <a:stCxn id="89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09CFFE1-7882-484F-9085-48D4A6D1D4A4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E450A658-5EAB-A44B-81DF-ECA72A960EE8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768A7628-A5A0-1B43-858E-3CEE48516EB1}"/>
              </a:ext>
            </a:extLst>
          </p:cNvPr>
          <p:cNvSpPr/>
          <p:nvPr/>
        </p:nvSpPr>
        <p:spPr bwMode="auto">
          <a:xfrm>
            <a:off x="-304800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75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838200" y="54102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2531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2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10795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10795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5367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15367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47"/>
          <p:cNvSpPr>
            <a:spLocks noChangeArrowheads="1"/>
          </p:cNvSpPr>
          <p:nvPr/>
        </p:nvSpPr>
        <p:spPr bwMode="auto">
          <a:xfrm>
            <a:off x="15367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49"/>
          <p:cNvSpPr>
            <a:spLocks noChangeArrowheads="1"/>
          </p:cNvSpPr>
          <p:nvPr/>
        </p:nvSpPr>
        <p:spPr bwMode="auto">
          <a:xfrm>
            <a:off x="19939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50"/>
          <p:cNvSpPr>
            <a:spLocks noChangeArrowheads="1"/>
          </p:cNvSpPr>
          <p:nvPr/>
        </p:nvSpPr>
        <p:spPr bwMode="auto">
          <a:xfrm>
            <a:off x="19939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51"/>
          <p:cNvSpPr>
            <a:spLocks noChangeArrowheads="1"/>
          </p:cNvSpPr>
          <p:nvPr/>
        </p:nvSpPr>
        <p:spPr bwMode="auto">
          <a:xfrm>
            <a:off x="19939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77"/>
          <p:cNvSpPr>
            <a:spLocks noChangeArrowheads="1"/>
          </p:cNvSpPr>
          <p:nvPr/>
        </p:nvSpPr>
        <p:spPr bwMode="auto">
          <a:xfrm>
            <a:off x="19939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78"/>
          <p:cNvSpPr>
            <a:spLocks noChangeArrowheads="1"/>
          </p:cNvSpPr>
          <p:nvPr/>
        </p:nvSpPr>
        <p:spPr bwMode="auto">
          <a:xfrm>
            <a:off x="24511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79"/>
          <p:cNvSpPr>
            <a:spLocks noChangeArrowheads="1"/>
          </p:cNvSpPr>
          <p:nvPr/>
        </p:nvSpPr>
        <p:spPr bwMode="auto">
          <a:xfrm>
            <a:off x="24511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80"/>
          <p:cNvSpPr>
            <a:spLocks noChangeArrowheads="1"/>
          </p:cNvSpPr>
          <p:nvPr/>
        </p:nvSpPr>
        <p:spPr bwMode="auto">
          <a:xfrm>
            <a:off x="24511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5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6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7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0" y="5256213"/>
            <a:ext cx="9144000" cy="1581905"/>
            <a:chOff x="0" y="5256213"/>
            <a:chExt cx="9144000" cy="1581905"/>
          </a:xfrm>
        </p:grpSpPr>
        <p:sp>
          <p:nvSpPr>
            <p:cNvPr id="22567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b="0" dirty="0">
                  <a:solidFill>
                    <a:schemeClr val="bg1"/>
                  </a:solidFill>
                </a:rPr>
                <a:t>could have happened </a:t>
              </a:r>
              <a:r>
                <a:rPr lang="en-US" sz="3400" dirty="0">
                  <a:solidFill>
                    <a:srgbClr val="99CC00"/>
                  </a:solidFill>
                </a:rPr>
                <a:t>by chance</a:t>
              </a:r>
              <a:br>
                <a:rPr lang="en-US" sz="3400" b="0" dirty="0">
                  <a:solidFill>
                    <a:schemeClr val="bg1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(45% dissimilar)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96252" y="6468786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0.4548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32785DBC-8259-A841-8065-74376244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F4D7CC8A-E111-DF48-B8FD-63B2BAC03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9259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5603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04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5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617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8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9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5639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99CC00"/>
                  </a:solidFill>
                </a:rPr>
                <a:t>still </a:t>
              </a:r>
              <a:r>
                <a:rPr lang="en-US" sz="3400" b="0" dirty="0">
                  <a:solidFill>
                    <a:schemeClr val="bg1"/>
                  </a:solidFill>
                </a:rPr>
                <a:t>could have happened</a:t>
              </a:r>
              <a:r>
                <a:rPr lang="en-US" sz="3400" dirty="0">
                  <a:solidFill>
                    <a:srgbClr val="99CC00"/>
                  </a:solidFill>
                </a:rPr>
                <a:t> 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(14%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5062" y="6440507"/>
              <a:ext cx="2678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0.1423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F995D16A-28AF-4D4F-9AE1-0B92FCAC9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3253DCEB-FFD7-B148-97EB-F320484B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1842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6627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28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641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2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3" name="Rectangle 85"/>
          <p:cNvSpPr>
            <a:spLocks noChangeArrowheads="1"/>
          </p:cNvSpPr>
          <p:nvPr/>
        </p:nvSpPr>
        <p:spPr bwMode="auto">
          <a:xfrm>
            <a:off x="647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86"/>
          <p:cNvSpPr>
            <a:spLocks noChangeArrowheads="1"/>
          </p:cNvSpPr>
          <p:nvPr/>
        </p:nvSpPr>
        <p:spPr bwMode="auto">
          <a:xfrm>
            <a:off x="647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7"/>
          <p:cNvSpPr>
            <a:spLocks noChangeArrowheads="1"/>
          </p:cNvSpPr>
          <p:nvPr/>
        </p:nvSpPr>
        <p:spPr bwMode="auto">
          <a:xfrm>
            <a:off x="647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1104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90"/>
          <p:cNvSpPr>
            <a:spLocks noChangeArrowheads="1"/>
          </p:cNvSpPr>
          <p:nvPr/>
        </p:nvSpPr>
        <p:spPr bwMode="auto">
          <a:xfrm>
            <a:off x="1104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91"/>
          <p:cNvSpPr>
            <a:spLocks noChangeArrowheads="1"/>
          </p:cNvSpPr>
          <p:nvPr/>
        </p:nvSpPr>
        <p:spPr bwMode="auto">
          <a:xfrm>
            <a:off x="1104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92"/>
          <p:cNvSpPr>
            <a:spLocks noChangeArrowheads="1"/>
          </p:cNvSpPr>
          <p:nvPr/>
        </p:nvSpPr>
        <p:spPr bwMode="auto">
          <a:xfrm>
            <a:off x="11049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1562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1562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95"/>
          <p:cNvSpPr>
            <a:spLocks noChangeArrowheads="1"/>
          </p:cNvSpPr>
          <p:nvPr/>
        </p:nvSpPr>
        <p:spPr bwMode="auto">
          <a:xfrm>
            <a:off x="15621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97"/>
          <p:cNvSpPr>
            <a:spLocks noChangeArrowheads="1"/>
          </p:cNvSpPr>
          <p:nvPr/>
        </p:nvSpPr>
        <p:spPr bwMode="auto">
          <a:xfrm>
            <a:off x="20193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Rectangle 98"/>
          <p:cNvSpPr>
            <a:spLocks noChangeArrowheads="1"/>
          </p:cNvSpPr>
          <p:nvPr/>
        </p:nvSpPr>
        <p:spPr bwMode="auto">
          <a:xfrm>
            <a:off x="20193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6663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FF9900"/>
                  </a:solidFill>
                </a:rPr>
                <a:t>unlikely </a:t>
              </a:r>
              <a:r>
                <a:rPr lang="en-US" sz="3400" b="0" dirty="0">
                  <a:solidFill>
                    <a:schemeClr val="bg1"/>
                  </a:solidFill>
                </a:rPr>
                <a:t>to have happened</a:t>
              </a:r>
              <a:r>
                <a:rPr lang="en-US" sz="3400" dirty="0">
                  <a:solidFill>
                    <a:srgbClr val="99CC00"/>
                  </a:solidFill>
                </a:rPr>
                <a:t> </a:t>
              </a:r>
              <a:r>
                <a:rPr lang="en-US" sz="3400" dirty="0">
                  <a:solidFill>
                    <a:srgbClr val="FF9900"/>
                  </a:solidFill>
                </a:rPr>
                <a:t>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(0.1%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9307" y="6440507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0.00097</a:t>
              </a:r>
            </a:p>
          </p:txBody>
        </p:sp>
      </p:grpSp>
      <p:sp>
        <p:nvSpPr>
          <p:cNvPr id="36" name="TextBox 318">
            <a:extLst>
              <a:ext uri="{FF2B5EF4-FFF2-40B4-BE49-F238E27FC236}">
                <a16:creationId xmlns:a16="http://schemas.microsoft.com/office/drawing/2014/main" id="{5B91FAEF-B6A0-874B-9A75-8FCE08DA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7" name="TextBox 318">
            <a:extLst>
              <a:ext uri="{FF2B5EF4-FFF2-40B4-BE49-F238E27FC236}">
                <a16:creationId xmlns:a16="http://schemas.microsoft.com/office/drawing/2014/main" id="{1635A923-5400-D74A-A4BB-F281B401B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12" y="463251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15665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615553"/>
          </a:xfrm>
          <a:prstGeom prst="rect">
            <a:avLst/>
          </a:prstGeom>
          <a:solidFill>
            <a:schemeClr val="tx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want to verify this: </a:t>
            </a:r>
            <a:r>
              <a:rPr lang="en-US" sz="3400" dirty="0">
                <a:solidFill>
                  <a:srgbClr val="99CC00"/>
                </a:solidFill>
              </a:rPr>
              <a:t>run a t-test</a:t>
            </a:r>
            <a:endParaRPr lang="en-US" sz="3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133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9CC00"/>
                </a:solidFill>
              </a:rPr>
              <a:t>(student</a:t>
            </a:r>
            <a:r>
              <a:rPr lang="ja-JP" altLang="en-US" sz="4000" dirty="0">
                <a:solidFill>
                  <a:srgbClr val="99CC00"/>
                </a:solidFill>
              </a:rPr>
              <a:t>’</a:t>
            </a:r>
            <a:r>
              <a:rPr lang="en-US" sz="4000" dirty="0">
                <a:solidFill>
                  <a:srgbClr val="99CC00"/>
                </a:solidFill>
              </a:rPr>
              <a:t>s) t-test</a:t>
            </a:r>
          </a:p>
          <a:p>
            <a:r>
              <a:rPr lang="en-US" sz="4000" b="0" dirty="0"/>
              <a:t>return a </a:t>
            </a:r>
            <a:r>
              <a:rPr lang="en-US" sz="4000" u="sng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3181897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 dirty="0">
                <a:latin typeface="Arial" charset="0"/>
                <a:cs typeface="Arial" charset="0"/>
              </a:rPr>
              <a:t>If a test of significance gives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 dirty="0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if someone argues that "there's only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one chance in a thousand </a:t>
            </a:r>
            <a:r>
              <a:rPr lang="en-US">
                <a:latin typeface="Arial" charset="0"/>
                <a:cs typeface="Arial" charset="0"/>
              </a:rPr>
              <a:t>this could have happened by coincidence,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 0.001 level </a:t>
            </a:r>
            <a:r>
              <a:rPr lang="en-US">
                <a:latin typeface="Arial" charset="0"/>
                <a:cs typeface="Arial" charset="0"/>
              </a:rPr>
              <a:t>of statistical significance is being implied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 lower the significance level,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stronger the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evidence required.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dirty="0" err="1"/>
              <a:t>vs</a:t>
            </a:r>
            <a:endParaRPr lang="en-US" sz="10000" dirty="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null hypothesis: </a:t>
            </a:r>
            <a:r>
              <a:rPr lang="en-US" sz="3600" b="0" dirty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34" name="TextBox 318">
            <a:extLst>
              <a:ext uri="{FF2B5EF4-FFF2-40B4-BE49-F238E27FC236}">
                <a16:creationId xmlns:a16="http://schemas.microsoft.com/office/drawing/2014/main" id="{0D956176-AE98-AD45-A431-BA961167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5" name="TextBox 318">
            <a:extLst>
              <a:ext uri="{FF2B5EF4-FFF2-40B4-BE49-F238E27FC236}">
                <a16:creationId xmlns:a16="http://schemas.microsoft.com/office/drawing/2014/main" id="{563B5B16-1837-F446-8AAA-E040B2CB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337" y="2825869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a classic</a:t>
            </a:r>
            <a:b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screw-ups</a:t>
            </a:r>
          </a:p>
        </p:txBody>
      </p:sp>
    </p:spTree>
    <p:extLst>
      <p:ext uri="{BB962C8B-B14F-4D97-AF65-F5344CB8AC3E}">
        <p14:creationId xmlns:p14="http://schemas.microsoft.com/office/powerpoint/2010/main" val="340641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making a new input device. You know that it cannot be better than a mouse, but you want to show that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as good as the mouse.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do you proceed? 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  <p:pic>
        <p:nvPicPr>
          <p:cNvPr id="70661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7775"/>
            <a:ext cx="26892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75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about you run a test and if stats come out non-significant you write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tests showed that there was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 difference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nope!</a:t>
            </a:r>
          </a:p>
          <a:p>
            <a:r>
              <a:rPr lang="en-US" dirty="0">
                <a:latin typeface="Arial" charset="0"/>
                <a:cs typeface="Arial" charset="0"/>
              </a:rPr>
              <a:t>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 mechanisms different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 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71683" name="Straight Connector 3"/>
          <p:cNvCxnSpPr>
            <a:cxnSpLocks noChangeShapeType="1"/>
          </p:cNvCxnSpPr>
          <p:nvPr/>
        </p:nvCxnSpPr>
        <p:spPr bwMode="auto">
          <a:xfrm rot="5400000">
            <a:off x="3428207" y="2894806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84" name="Straight Connector 4"/>
          <p:cNvCxnSpPr>
            <a:cxnSpLocks noChangeShapeType="1"/>
          </p:cNvCxnSpPr>
          <p:nvPr/>
        </p:nvCxnSpPr>
        <p:spPr bwMode="auto">
          <a:xfrm rot="10800000" flipV="1">
            <a:off x="4038600" y="35036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24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388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388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0104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0960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96000" y="2817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467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5532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5532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7010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697" name="Straight Connector 17"/>
          <p:cNvCxnSpPr>
            <a:cxnSpLocks noChangeShapeType="1"/>
          </p:cNvCxnSpPr>
          <p:nvPr/>
        </p:nvCxnSpPr>
        <p:spPr bwMode="auto">
          <a:xfrm rot="5400000">
            <a:off x="3427413" y="43418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698" name="Straight Connector 18"/>
          <p:cNvCxnSpPr>
            <a:cxnSpLocks noChangeShapeType="1"/>
          </p:cNvCxnSpPr>
          <p:nvPr/>
        </p:nvCxnSpPr>
        <p:spPr bwMode="auto">
          <a:xfrm rot="10800000">
            <a:off x="4038600" y="49514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1816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51816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724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6388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6388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0960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0960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60960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5532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7010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88962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sym typeface="Wingdings" charset="0"/>
              </a:rPr>
              <a:t>nothing</a:t>
            </a:r>
            <a:endParaRPr lang="en-US" sz="28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 did not </a:t>
            </a:r>
            <a:r>
              <a:rPr lang="en-US" dirty="0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 dirty="0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4525963"/>
          </a:xfrm>
        </p:spPr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264760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 dirty="0">
                <a:latin typeface="Arial" charset="0"/>
                <a:cs typeface="Arial" charset="0"/>
              </a:rPr>
              <a:t>look </a:t>
            </a:r>
            <a:r>
              <a:rPr lang="en-US" dirty="0">
                <a:latin typeface="Arial" charset="0"/>
                <a:cs typeface="Arial" charset="0"/>
              </a:rPr>
              <a:t>the same. But still worried.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72084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head(sleep)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</a:t>
            </a:r>
            <a:r>
              <a:rPr lang="en-US" b="0" dirty="0">
                <a:latin typeface="Courier" pitchFamily="2" charset="0"/>
              </a:rPr>
              <a:t> sleep is the table that already comes with R and contain 20 observations on 10 patients to show the effect of two soporific drugs on the increase in hours of sleep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plot(extra ~ group, data = sleep)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0D8E6-F6B0-0048-AAF0-DFABB9F30EDC}"/>
              </a:ext>
            </a:extLst>
          </p:cNvPr>
          <p:cNvSpPr/>
          <p:nvPr/>
        </p:nvSpPr>
        <p:spPr>
          <a:xfrm>
            <a:off x="457200" y="11480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in your terminal</a:t>
            </a:r>
          </a:p>
        </p:txBody>
      </p:sp>
    </p:spTree>
    <p:extLst>
      <p:ext uri="{BB962C8B-B14F-4D97-AF65-F5344CB8AC3E}">
        <p14:creationId xmlns:p14="http://schemas.microsoft.com/office/powerpoint/2010/main" val="159484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C5924-5BAD-EC49-8819-91F584755ED9}"/>
              </a:ext>
            </a:extLst>
          </p:cNvPr>
          <p:cNvSpPr/>
          <p:nvPr/>
        </p:nvSpPr>
        <p:spPr>
          <a:xfrm>
            <a:off x="4648200" y="35051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2</a:t>
            </a:r>
          </a:p>
          <a:p>
            <a:r>
              <a:rPr lang="en-US" b="0" dirty="0"/>
              <a:t>1   1.9    </a:t>
            </a:r>
          </a:p>
          <a:p>
            <a:r>
              <a:rPr lang="en-US" b="0" dirty="0"/>
              <a:t>2   0.8    </a:t>
            </a:r>
          </a:p>
          <a:p>
            <a:r>
              <a:rPr lang="en-US" b="0" dirty="0"/>
              <a:t>3   1.1     </a:t>
            </a:r>
          </a:p>
          <a:p>
            <a:r>
              <a:rPr lang="en-US" b="0" dirty="0"/>
              <a:t>4   0.1     </a:t>
            </a:r>
          </a:p>
          <a:p>
            <a:r>
              <a:rPr lang="en-US" b="0" dirty="0"/>
              <a:t>5  -0.1       </a:t>
            </a:r>
          </a:p>
          <a:p>
            <a:r>
              <a:rPr lang="en-US" b="0" dirty="0"/>
              <a:t>6   4.4      </a:t>
            </a:r>
          </a:p>
          <a:p>
            <a:r>
              <a:rPr lang="en-US" b="0" dirty="0"/>
              <a:t>7   5.5       </a:t>
            </a:r>
          </a:p>
          <a:p>
            <a:r>
              <a:rPr lang="en-US" b="0" dirty="0"/>
              <a:t>8   1.6       </a:t>
            </a:r>
          </a:p>
          <a:p>
            <a:r>
              <a:rPr lang="en-US" b="0" dirty="0"/>
              <a:t>9   4.6      </a:t>
            </a:r>
          </a:p>
          <a:p>
            <a:r>
              <a:rPr lang="en-US" b="0" dirty="0"/>
              <a:t>10   3.4    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A655F-1C31-1B42-B3A0-913D9CC45ADC}"/>
              </a:ext>
            </a:extLst>
          </p:cNvPr>
          <p:cNvSpPr/>
          <p:nvPr/>
        </p:nvSpPr>
        <p:spPr>
          <a:xfrm>
            <a:off x="1752600" y="3505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1</a:t>
            </a:r>
          </a:p>
          <a:p>
            <a:r>
              <a:rPr lang="en-US" b="0" dirty="0"/>
              <a:t>1    0.7       </a:t>
            </a:r>
          </a:p>
          <a:p>
            <a:r>
              <a:rPr lang="en-US" b="0" dirty="0"/>
              <a:t>2   -1.6       </a:t>
            </a:r>
          </a:p>
          <a:p>
            <a:r>
              <a:rPr lang="en-US" b="0" dirty="0"/>
              <a:t>3   -0.2       </a:t>
            </a:r>
          </a:p>
          <a:p>
            <a:r>
              <a:rPr lang="en-US" b="0" dirty="0"/>
              <a:t>4   -1.2      </a:t>
            </a:r>
          </a:p>
          <a:p>
            <a:r>
              <a:rPr lang="en-US" b="0" dirty="0"/>
              <a:t>5   -0.1       </a:t>
            </a:r>
          </a:p>
          <a:p>
            <a:r>
              <a:rPr lang="en-US" b="0" dirty="0"/>
              <a:t>6    3.4       </a:t>
            </a:r>
          </a:p>
          <a:p>
            <a:r>
              <a:rPr lang="en-US" b="0" dirty="0"/>
              <a:t>7    3.7      </a:t>
            </a:r>
          </a:p>
          <a:p>
            <a:r>
              <a:rPr lang="en-US" b="0" dirty="0"/>
              <a:t>8    0.8       </a:t>
            </a:r>
          </a:p>
          <a:p>
            <a:r>
              <a:rPr lang="en-US" b="0" dirty="0"/>
              <a:t>9    0.0       </a:t>
            </a:r>
          </a:p>
          <a:p>
            <a:r>
              <a:rPr lang="en-US" b="0" dirty="0"/>
              <a:t>10   2.0    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74BF18-E648-D245-B6A1-7AC7CD50E9D2}"/>
              </a:ext>
            </a:extLst>
          </p:cNvPr>
          <p:cNvGrpSpPr/>
          <p:nvPr/>
        </p:nvGrpSpPr>
        <p:grpSpPr>
          <a:xfrm>
            <a:off x="1752599" y="3810000"/>
            <a:ext cx="6550058" cy="2834520"/>
            <a:chOff x="1752599" y="3810000"/>
            <a:chExt cx="6550058" cy="283452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343F2B1-752D-C44D-9CCF-708DF9AB4138}"/>
                </a:ext>
              </a:extLst>
            </p:cNvPr>
            <p:cNvSpPr/>
            <p:nvPr/>
          </p:nvSpPr>
          <p:spPr bwMode="auto">
            <a:xfrm>
              <a:off x="1752599" y="3810000"/>
              <a:ext cx="381001" cy="2834520"/>
            </a:xfrm>
            <a:prstGeom prst="roundRect">
              <a:avLst/>
            </a:prstGeom>
            <a:noFill/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A1BD1AF-65DC-1D4D-AA95-4C8CFA574489}"/>
                </a:ext>
              </a:extLst>
            </p:cNvPr>
            <p:cNvSpPr/>
            <p:nvPr/>
          </p:nvSpPr>
          <p:spPr bwMode="auto">
            <a:xfrm>
              <a:off x="4648200" y="3810000"/>
              <a:ext cx="381001" cy="2834520"/>
            </a:xfrm>
            <a:prstGeom prst="roundRect">
              <a:avLst/>
            </a:prstGeom>
            <a:noFill/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61783-A40C-B648-A5F5-364A45F7D07C}"/>
                </a:ext>
              </a:extLst>
            </p:cNvPr>
            <p:cNvSpPr/>
            <p:nvPr/>
          </p:nvSpPr>
          <p:spPr>
            <a:xfrm>
              <a:off x="6162771" y="4613194"/>
              <a:ext cx="213988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99CC00"/>
                  </a:solidFill>
                </a:rPr>
                <a:t>note how participants did both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6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247900"/>
            <a:ext cx="7162800" cy="2362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all participants did both conditions = we call this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within-subjects</a:t>
            </a:r>
            <a:r>
              <a:rPr lang="en-US" dirty="0">
                <a:latin typeface="Arial" charset="0"/>
                <a:cs typeface="Arial" charset="0"/>
              </a:rPr>
              <a:t> experiment (or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paired</a:t>
            </a:r>
            <a:r>
              <a:rPr lang="en-US" dirty="0">
                <a:latin typeface="Arial" charset="0"/>
                <a:cs typeface="Arial" charset="0"/>
              </a:rPr>
              <a:t>).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otherwise (e.g. take 10 participants for drug 1 and 10 more participants for drug 2) … it is a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between-subjects</a:t>
            </a:r>
            <a:r>
              <a:rPr lang="en-US" dirty="0">
                <a:latin typeface="Arial" charset="0"/>
                <a:cs typeface="Arial" charset="0"/>
              </a:rPr>
              <a:t> experiment (or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unpaired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31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6091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-1.8608,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17.776, p-value = 0.07939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-3.3654832  0.2054832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x mean of y 0.75      2.33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AC555-2696-1A49-8D3B-6AAECBC5AEB8}"/>
              </a:ext>
            </a:extLst>
          </p:cNvPr>
          <p:cNvSpPr/>
          <p:nvPr/>
        </p:nvSpPr>
        <p:spPr>
          <a:xfrm>
            <a:off x="472440" y="5298161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“An unpaired student t-test showed no significant difference between the two drugs.”</a:t>
            </a:r>
            <a:endParaRPr lang="en-US" sz="2600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6A035-BEC1-E148-82D2-550663A34A81}"/>
              </a:ext>
            </a:extLst>
          </p:cNvPr>
          <p:cNvSpPr/>
          <p:nvPr/>
        </p:nvSpPr>
        <p:spPr bwMode="auto">
          <a:xfrm>
            <a:off x="52578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A2B6A-8BEF-8E42-A3A2-4B891EAA4279}"/>
              </a:ext>
            </a:extLst>
          </p:cNvPr>
          <p:cNvSpPr/>
          <p:nvPr/>
        </p:nvSpPr>
        <p:spPr>
          <a:xfrm>
            <a:off x="304800" y="4786068"/>
            <a:ext cx="4328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 in a paper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48ADA-3B2C-7445-B1C6-2556A38F1EB1}"/>
              </a:ext>
            </a:extLst>
          </p:cNvPr>
          <p:cNvSpPr/>
          <p:nvPr/>
        </p:nvSpPr>
        <p:spPr>
          <a:xfrm>
            <a:off x="472440" y="800657"/>
            <a:ext cx="628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By default the command does </a:t>
            </a:r>
            <a:r>
              <a:rPr lang="en-US" dirty="0">
                <a:solidFill>
                  <a:srgbClr val="FF9900"/>
                </a:solidFill>
              </a:rPr>
              <a:t>unpaired</a:t>
            </a:r>
            <a:r>
              <a:rPr lang="en-US" b="0" dirty="0"/>
              <a:t> (between-subjects)</a:t>
            </a:r>
          </a:p>
        </p:txBody>
      </p:sp>
    </p:spTree>
    <p:extLst>
      <p:ext uri="{BB962C8B-B14F-4D97-AF65-F5344CB8AC3E}">
        <p14:creationId xmlns:p14="http://schemas.microsoft.com/office/powerpoint/2010/main" val="3919344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TRUE))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df = 9, p-value = 0.002833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-2.4598858 -0.7001142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-1.58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AE844-E9FD-234D-AA9E-3EAEC9D70F91}"/>
              </a:ext>
            </a:extLst>
          </p:cNvPr>
          <p:cNvSpPr/>
          <p:nvPr/>
        </p:nvSpPr>
        <p:spPr>
          <a:xfrm>
            <a:off x="485335" y="5277363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(two-tailed t(9)=-4.0621, p &lt; 0.05)”</a:t>
            </a:r>
            <a:endParaRPr lang="en-US" sz="2600" b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73A31-6EA9-8D4E-A24B-504654456A7A}"/>
              </a:ext>
            </a:extLst>
          </p:cNvPr>
          <p:cNvSpPr/>
          <p:nvPr/>
        </p:nvSpPr>
        <p:spPr bwMode="auto">
          <a:xfrm>
            <a:off x="47625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48BFB1-056B-894F-9B89-787F6062B1D5}"/>
              </a:ext>
            </a:extLst>
          </p:cNvPr>
          <p:cNvSpPr/>
          <p:nvPr/>
        </p:nvSpPr>
        <p:spPr bwMode="auto">
          <a:xfrm>
            <a:off x="2209800" y="27432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549236-EF47-6447-970C-86BEE8B603CB}"/>
              </a:ext>
            </a:extLst>
          </p:cNvPr>
          <p:cNvSpPr/>
          <p:nvPr/>
        </p:nvSpPr>
        <p:spPr bwMode="auto">
          <a:xfrm>
            <a:off x="457200" y="27467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96DF3-4CCD-E64F-8DBC-8FF0A40EC972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646F7-A4CA-F74C-A056-12E65A03D8F2}"/>
              </a:ext>
            </a:extLst>
          </p:cNvPr>
          <p:cNvSpPr/>
          <p:nvPr/>
        </p:nvSpPr>
        <p:spPr>
          <a:xfrm>
            <a:off x="457200" y="818614"/>
            <a:ext cx="4553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Now let’s make it </a:t>
            </a:r>
            <a:r>
              <a:rPr lang="en-US" dirty="0">
                <a:solidFill>
                  <a:srgbClr val="99CC00"/>
                </a:solidFill>
              </a:rPr>
              <a:t>paired</a:t>
            </a:r>
            <a:r>
              <a:rPr lang="en-US" b="0" dirty="0"/>
              <a:t> (or within subject)</a:t>
            </a:r>
          </a:p>
        </p:txBody>
      </p:sp>
    </p:spTree>
    <p:extLst>
      <p:ext uri="{BB962C8B-B14F-4D97-AF65-F5344CB8AC3E}">
        <p14:creationId xmlns:p14="http://schemas.microsoft.com/office/powerpoint/2010/main" val="2791362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try to design your studies within-subject as it will increase the chance to reach a smaller p-value)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… otherwise need twice more participants!</a:t>
            </a:r>
          </a:p>
        </p:txBody>
      </p:sp>
    </p:spTree>
    <p:extLst>
      <p:ext uri="{BB962C8B-B14F-4D97-AF65-F5344CB8AC3E}">
        <p14:creationId xmlns:p14="http://schemas.microsoft.com/office/powerpoint/2010/main" val="256525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734469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there is also another option you can choose with t-test, one or two tails …</a:t>
            </a:r>
          </a:p>
        </p:txBody>
      </p:sp>
    </p:spTree>
    <p:extLst>
      <p:ext uri="{BB962C8B-B14F-4D97-AF65-F5344CB8AC3E}">
        <p14:creationId xmlns:p14="http://schemas.microsoft.com/office/powerpoint/2010/main" val="4164455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TRUE,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alternative=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"less"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))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or 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“greater”</a:t>
            </a:r>
            <a:endParaRPr lang="en-GB" b="0" dirty="0">
              <a:solidFill>
                <a:srgbClr val="FF99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Paired t-test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0.001416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less than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Inf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-0.8669947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     -1.58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BFDD0-5D2B-E54F-9286-D6199A5FC1D6}"/>
              </a:ext>
            </a:extLst>
          </p:cNvPr>
          <p:cNvSpPr/>
          <p:nvPr/>
        </p:nvSpPr>
        <p:spPr>
          <a:xfrm>
            <a:off x="3429000" y="4805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one vs. two tail?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7F5CF3-AD4D-7747-84E4-21B1327B16FA}"/>
              </a:ext>
            </a:extLst>
          </p:cNvPr>
          <p:cNvSpPr/>
          <p:nvPr/>
        </p:nvSpPr>
        <p:spPr bwMode="auto">
          <a:xfrm>
            <a:off x="4686300" y="32766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F97897-F2AC-4D48-BE88-E84CC7AEE71D}"/>
              </a:ext>
            </a:extLst>
          </p:cNvPr>
          <p:cNvSpPr/>
          <p:nvPr/>
        </p:nvSpPr>
        <p:spPr bwMode="auto">
          <a:xfrm>
            <a:off x="2286000" y="32766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EABFEB-20B1-3B41-8AB0-B19CF5CB8B7A}"/>
              </a:ext>
            </a:extLst>
          </p:cNvPr>
          <p:cNvSpPr/>
          <p:nvPr/>
        </p:nvSpPr>
        <p:spPr bwMode="auto">
          <a:xfrm>
            <a:off x="533400" y="32801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85F23-7383-4B43-A819-99D61BB0F41E}"/>
              </a:ext>
            </a:extLst>
          </p:cNvPr>
          <p:cNvSpPr/>
          <p:nvPr/>
        </p:nvSpPr>
        <p:spPr>
          <a:xfrm>
            <a:off x="457200" y="507444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61A1B-0AF1-5D4E-852E-3069656B840A}"/>
              </a:ext>
            </a:extLst>
          </p:cNvPr>
          <p:cNvSpPr/>
          <p:nvPr/>
        </p:nvSpPr>
        <p:spPr>
          <a:xfrm>
            <a:off x="457200" y="5693610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</a:t>
            </a:r>
            <a:r>
              <a:rPr lang="en-US" sz="2600" b="0" baseline="30000" dirty="0">
                <a:solidFill>
                  <a:srgbClr val="99CC00"/>
                </a:solidFill>
              </a:rPr>
              <a:t>one-tailed</a:t>
            </a:r>
            <a:r>
              <a:rPr lang="en-US" sz="2600" b="0" baseline="30000" dirty="0"/>
              <a:t> t(9)=-4.0621, p &lt; 0.001).”</a:t>
            </a:r>
            <a:endParaRPr lang="en-US" sz="2600" b="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38C034E-2A75-494F-BA98-5DB3B68DCD1F}"/>
              </a:ext>
            </a:extLst>
          </p:cNvPr>
          <p:cNvSpPr/>
          <p:nvPr/>
        </p:nvSpPr>
        <p:spPr bwMode="auto">
          <a:xfrm>
            <a:off x="2470052" y="1679917"/>
            <a:ext cx="2711548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31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58EA4-E1E0-004A-B036-ADFB8C00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162800" cy="1389062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two-tails</a:t>
            </a:r>
            <a:r>
              <a:rPr lang="en-US" dirty="0">
                <a:latin typeface="Arial" charset="0"/>
                <a:cs typeface="Arial" charset="0"/>
              </a:rPr>
              <a:t>: effect of drug 1 is &gt; and/or &lt; Drug 2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one-tail</a:t>
            </a:r>
            <a:r>
              <a:rPr lang="en-US" dirty="0">
                <a:latin typeface="Arial" charset="0"/>
                <a:cs typeface="Arial" charset="0"/>
              </a:rPr>
              <a:t>: only one side of the effect, i.e.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&gt; Drug 2 (less) </a:t>
            </a:r>
          </a:p>
          <a:p>
            <a:r>
              <a:rPr lang="en-US" dirty="0">
                <a:latin typeface="Arial" charset="0"/>
                <a:cs typeface="Arial" charset="0"/>
              </a:rPr>
              <a:t>	or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&lt; Drug 2 (greater)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EEF5A-B621-B045-9323-3B01B7200F80}"/>
              </a:ext>
            </a:extLst>
          </p:cNvPr>
          <p:cNvSpPr/>
          <p:nvPr/>
        </p:nvSpPr>
        <p:spPr>
          <a:xfrm>
            <a:off x="2590800" y="5029200"/>
            <a:ext cx="5917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99CC00"/>
                </a:solidFill>
              </a:rPr>
              <a:t>e.g. created a shampoo for hair loss and </a:t>
            </a:r>
          </a:p>
          <a:p>
            <a:r>
              <a:rPr lang="en-US" sz="2400" b="0" kern="0" dirty="0">
                <a:solidFill>
                  <a:srgbClr val="99CC00"/>
                </a:solidFill>
              </a:rPr>
              <a:t>want to know if better than concurrent one</a:t>
            </a:r>
            <a:endParaRPr lang="en-US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13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you will mostly use two-tails but if you can use a one-tail do it, it will increase the chance to reach a smaller p-value!)</a:t>
            </a:r>
          </a:p>
        </p:txBody>
      </p:sp>
    </p:spTree>
    <p:extLst>
      <p:ext uri="{BB962C8B-B14F-4D97-AF65-F5344CB8AC3E}">
        <p14:creationId xmlns:p14="http://schemas.microsoft.com/office/powerpoint/2010/main" val="22479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 dirty="0">
                <a:latin typeface="Arial" charset="0"/>
                <a:cs typeface="Arial" charset="0"/>
              </a:rPr>
              <a:t>a bunch of times.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multiple </a:t>
            </a: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61154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if we have more than two variables?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are making two new input devices, a track pad and a stylus. You want to know which one is better and if they are also better than a mouse.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do we proceed? 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9" name="Picture 8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2024738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836777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112837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problem</a:t>
            </a:r>
            <a:r>
              <a:rPr lang="en-US" b="0" dirty="0">
                <a:latin typeface="Arial" charset="0"/>
                <a:cs typeface="Arial" charset="0"/>
              </a:rPr>
              <a:t>: any given test has a 5% chance of lying to you so when you use them multiple time you increase your risk of having errors (statisticians call this a “type I error”)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3733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542539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038600"/>
            <a:ext cx="471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so there are two solutions to that:</a:t>
            </a:r>
          </a:p>
        </p:txBody>
      </p:sp>
    </p:spTree>
    <p:extLst>
      <p:ext uri="{BB962C8B-B14F-4D97-AF65-F5344CB8AC3E}">
        <p14:creationId xmlns:p14="http://schemas.microsoft.com/office/powerpoint/2010/main" val="3264580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bonferroni correction ::</a:t>
            </a:r>
          </a:p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</p:spTree>
    <p:extLst>
      <p:ext uri="{BB962C8B-B14F-4D97-AF65-F5344CB8AC3E}">
        <p14:creationId xmlns:p14="http://schemas.microsoft.com/office/powerpoint/2010/main" val="2110663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bonferroni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 correction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18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in our example we would need to use </a:t>
            </a:r>
            <a:r>
              <a:rPr lang="en-US" sz="2400" dirty="0">
                <a:solidFill>
                  <a:srgbClr val="FF9900"/>
                </a:solidFill>
              </a:rPr>
              <a:t>0.05/3</a:t>
            </a:r>
            <a:r>
              <a:rPr lang="en-US" sz="2400" b="0" dirty="0"/>
              <a:t> as a significant threshold instead of 0.05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703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240" y="3226713"/>
            <a:ext cx="3246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/>
              <a:t>or you could also use 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8503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038600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is-IS" sz="2400" b="0" kern="0" dirty="0">
                <a:solidFill>
                  <a:srgbClr val="404040"/>
                </a:solidFill>
              </a:rPr>
              <a:t>… </a:t>
            </a:r>
            <a:r>
              <a:rPr lang="en-US" sz="2400" b="0" kern="0" dirty="0">
                <a:solidFill>
                  <a:srgbClr val="404040"/>
                </a:solidFill>
              </a:rPr>
              <a:t>we will look at ANOVA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14034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  <p:sp>
        <p:nvSpPr>
          <p:cNvPr id="322" name="TextBox 318">
            <a:extLst>
              <a:ext uri="{FF2B5EF4-FFF2-40B4-BE49-F238E27FC236}">
                <a16:creationId xmlns:a16="http://schemas.microsoft.com/office/drawing/2014/main" id="{47993F8F-2186-9440-9BE2-F02D6AFFC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5E48AB1-AF65-9245-8FC2-25F08C9EDBA7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A5A0A97-CEF8-B542-9FF9-BB93A44BCA01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35E4A72-8263-F944-9538-B2FBB2BCAB58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1212872-C640-E64C-BD4D-05977FED9FE6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3A7BDD3-9441-5C4A-87D0-859673EBC30E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E75A8A9-E727-8A45-866D-1A873DF7873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BA13E10-8888-6945-B6F8-7399A5AC0081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34A7E7-35B7-5F4A-86CD-1EBA1985D61A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2F6286A-EFF7-C447-BBC3-2D85C2C5259C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6E7E2795-9B69-564C-8E07-FF561077167D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72C6E99-880B-A94B-98E0-6A66DD2DA615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C05E936-7BE1-E04B-BA84-E0064C3BA998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9D02F85-502C-4A4E-86F8-8F68F90CF29C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08D7EDE-D19B-D14B-8CE4-7079CD7A6986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8C0A7F4-BB52-4243-BF74-714FAD36981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4CD26B4-21E9-AE4A-A016-E2575F453BB6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9B9B031-1AF8-704A-BEC4-6CA87AB8F3E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3BD3D27-53E9-C44E-8586-F962BA4807B4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0D3B979-0E6E-D245-B130-E3E9B565B3D8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4FA1F8-C189-5D40-9B7B-5046E24DE7BC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2BCA403-4C5D-5146-BAE0-9434412A47CC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210756A-6F1C-D749-B685-A044325D065C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FE3F337-A982-B741-A12C-6056092EDD3C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A5F7A95-3CE0-6644-A2EC-4822665FD27D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3F965FD-97DE-044E-8294-3F317AE99AC7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01A5EA3-C1BC-EA4F-B55B-43D61B3C8E8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EA9BA02-572C-BD43-B5DF-1C439A18718C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87BE687-AC69-F540-AFAC-DA3B5C8B2E73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44E5F-E467-6843-9942-74B54E9E78A4}"/>
              </a:ext>
            </a:extLst>
          </p:cNvPr>
          <p:cNvCxnSpPr>
            <a:cxnSpLocks/>
            <a:stCxn id="85" idx="0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520B73-6A19-144B-8386-191447218CED}"/>
              </a:ext>
            </a:extLst>
          </p:cNvPr>
          <p:cNvCxnSpPr>
            <a:cxnSpLocks/>
            <a:stCxn id="87" idx="0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1D34941-2B04-D648-919A-7D13D739AEC8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AA1131-A03E-094D-AE65-58C9E859784C}"/>
              </a:ext>
            </a:extLst>
          </p:cNvPr>
          <p:cNvCxnSpPr>
            <a:cxnSpLocks/>
            <a:endCxn id="90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0D3CB8-CEE8-5749-B2F2-973481C65655}"/>
              </a:ext>
            </a:extLst>
          </p:cNvPr>
          <p:cNvCxnSpPr>
            <a:cxnSpLocks/>
            <a:endCxn id="113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3EA2ED-5285-884D-B22A-22674D89A138}"/>
              </a:ext>
            </a:extLst>
          </p:cNvPr>
          <p:cNvCxnSpPr>
            <a:cxnSpLocks/>
            <a:endCxn id="115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C1D4AB6-DA35-2243-8627-095665715338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5F1C85-373A-8D45-982E-FF8DE4481123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8C2DD6-9951-F84A-98B6-C9E80D5EF918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50493-CC8A-B648-A867-95080959EE1A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AE0C1E-0265-E445-AE3C-4CC909750152}"/>
              </a:ext>
            </a:extLst>
          </p:cNvPr>
          <p:cNvCxnSpPr>
            <a:cxnSpLocks/>
            <a:stCxn id="107" idx="2"/>
            <a:endCxn id="9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62C013-AF00-584B-9DB4-4CB0D9F50BA4}"/>
              </a:ext>
            </a:extLst>
          </p:cNvPr>
          <p:cNvCxnSpPr>
            <a:cxnSpLocks/>
            <a:stCxn id="107" idx="2"/>
            <a:endCxn id="9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9DEE13-D7B8-4E4C-B085-AF98327199A3}"/>
              </a:ext>
            </a:extLst>
          </p:cNvPr>
          <p:cNvCxnSpPr>
            <a:cxnSpLocks/>
            <a:stCxn id="94" idx="2"/>
            <a:endCxn id="9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4E0EB94-3518-6146-8B3F-6AFD729E9E6F}"/>
              </a:ext>
            </a:extLst>
          </p:cNvPr>
          <p:cNvCxnSpPr>
            <a:cxnSpLocks/>
            <a:stCxn id="95" idx="2"/>
            <a:endCxn id="9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FDB9137-F940-8C48-A9F2-02139563DD4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DDE823-8966-F845-AE3E-32ECA00C173C}"/>
              </a:ext>
            </a:extLst>
          </p:cNvPr>
          <p:cNvCxnSpPr>
            <a:cxnSpLocks/>
            <a:stCxn id="91" idx="2"/>
            <a:endCxn id="110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14971DA-03A9-164C-A6CF-513ABE74AABC}"/>
              </a:ext>
            </a:extLst>
          </p:cNvPr>
          <p:cNvCxnSpPr>
            <a:cxnSpLocks/>
            <a:stCxn id="91" idx="2"/>
            <a:endCxn id="112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2EB666-90F8-044C-9B61-E2BA422C095E}"/>
              </a:ext>
            </a:extLst>
          </p:cNvPr>
          <p:cNvCxnSpPr>
            <a:cxnSpLocks/>
            <a:stCxn id="110" idx="2"/>
            <a:endCxn id="100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E32304E-223E-344F-938A-B02331C008C9}"/>
              </a:ext>
            </a:extLst>
          </p:cNvPr>
          <p:cNvCxnSpPr>
            <a:cxnSpLocks/>
            <a:stCxn id="112" idx="2"/>
            <a:endCxn id="101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1D76688-A00F-D84B-B01A-21EAAEE7B5AF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DBAA4B8-447B-3C40-86B7-A57C400CBFE3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593F909-132A-844D-9A30-03F6A1875CF3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CFF1E60-9450-B44B-A6A1-6C064C9EDFA5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21961C-2A24-DA41-A44F-DCCAD246FEBC}"/>
              </a:ext>
            </a:extLst>
          </p:cNvPr>
          <p:cNvCxnSpPr>
            <a:cxnSpLocks/>
            <a:stCxn id="119" idx="2"/>
            <a:endCxn id="122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798AAA-1C5C-9C47-9A27-8F15C832CDBF}"/>
              </a:ext>
            </a:extLst>
          </p:cNvPr>
          <p:cNvCxnSpPr>
            <a:cxnSpLocks/>
            <a:stCxn id="120" idx="2"/>
            <a:endCxn id="123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FA11428-BE0B-DC42-AE0C-5908B5E24BA5}"/>
              </a:ext>
            </a:extLst>
          </p:cNvPr>
          <p:cNvCxnSpPr>
            <a:cxnSpLocks/>
            <a:stCxn id="118" idx="2"/>
            <a:endCxn id="124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5A322A9-A037-D240-B30B-DD75FF6DFC79}"/>
              </a:ext>
            </a:extLst>
          </p:cNvPr>
          <p:cNvCxnSpPr>
            <a:cxnSpLocks/>
            <a:stCxn id="115" idx="2"/>
            <a:endCxn id="126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7134805-1AE6-9740-A2BD-39E717013C8F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0C5700D-DBE5-CF44-8F67-16EF6513BE0E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F32051-A05C-F14F-B6CA-5E042E4850D0}"/>
              </a:ext>
            </a:extLst>
          </p:cNvPr>
          <p:cNvCxnSpPr>
            <a:cxnSpLocks/>
            <a:stCxn id="93" idx="2"/>
            <a:endCxn id="170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DF2DF5-AFEE-AE43-9C66-083D6D3B7665}"/>
              </a:ext>
            </a:extLst>
          </p:cNvPr>
          <p:cNvCxnSpPr>
            <a:cxnSpLocks/>
            <a:stCxn id="93" idx="2"/>
            <a:endCxn id="17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A13683CC-9AE9-9C4F-B344-AAE8CE7D2BF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4059220-A7CC-B44F-919A-2C251E6B4C1E}"/>
              </a:ext>
            </a:extLst>
          </p:cNvPr>
          <p:cNvCxnSpPr>
            <a:cxnSpLocks/>
            <a:stCxn id="170" idx="2"/>
            <a:endCxn id="10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56B65C7-9708-1140-B594-6DBB267C6AFE}"/>
              </a:ext>
            </a:extLst>
          </p:cNvPr>
          <p:cNvCxnSpPr>
            <a:cxnSpLocks/>
            <a:stCxn id="172" idx="2"/>
            <a:endCxn id="176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69BE823-0604-5441-817E-C6A422996C08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93EC859-B518-7C48-8758-7BEC4606E091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D21AD9F-FE16-BF43-BFEC-F2AC816ED716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64F5A9D-850D-BF49-B298-AE9A3E3E7F8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F153610-8F46-7649-BA4E-8F381B7346CE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506CDB-AFB9-E243-85B3-6D1C8480912D}"/>
              </a:ext>
            </a:extLst>
          </p:cNvPr>
          <p:cNvCxnSpPr>
            <a:stCxn id="78" idx="1"/>
            <a:endCxn id="82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C62786-5B48-A64E-A4DF-87E57C55F8FC}"/>
              </a:ext>
            </a:extLst>
          </p:cNvPr>
          <p:cNvCxnSpPr>
            <a:stCxn id="78" idx="3"/>
            <a:endCxn id="89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DAB9DC1-589C-4044-B877-9F3D3AF1A015}"/>
              </a:ext>
            </a:extLst>
          </p:cNvPr>
          <p:cNvCxnSpPr>
            <a:cxnSpLocks/>
            <a:endCxn id="86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C9FAAF-2A6D-E84F-A52A-0E8D3F6F2B86}"/>
              </a:ext>
            </a:extLst>
          </p:cNvPr>
          <p:cNvCxnSpPr>
            <a:cxnSpLocks/>
            <a:stCxn id="82" idx="2"/>
            <a:endCxn id="9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48B705B-1D9B-DA45-A607-70CE1E81A0B5}"/>
              </a:ext>
            </a:extLst>
          </p:cNvPr>
          <p:cNvCxnSpPr>
            <a:cxnSpLocks/>
            <a:stCxn id="89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4ACB2E7-14AC-D746-A9EC-36BC61608099}"/>
              </a:ext>
            </a:extLst>
          </p:cNvPr>
          <p:cNvCxnSpPr>
            <a:cxnSpLocks/>
            <a:stCxn id="89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09CFFE1-7882-484F-9085-48D4A6D1D4A4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E450A658-5EAB-A44B-81DF-ECA72A960EE8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768A7628-A5A0-1B43-858E-3CEE48516EB1}"/>
              </a:ext>
            </a:extLst>
          </p:cNvPr>
          <p:cNvSpPr/>
          <p:nvPr/>
        </p:nvSpPr>
        <p:spPr bwMode="auto">
          <a:xfrm>
            <a:off x="-304800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348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978353" y="1219200"/>
            <a:ext cx="7708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what is hypothesis testing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the limit of hypothesis testing (we cannot prove that things are similar)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p value and a significance value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t-test and when to use it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within and between subject studies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Bonferroni correction and find the new significance level given an experimental design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 dirty="0">
                <a:latin typeface="Arial" charset="0"/>
                <a:cs typeface="Arial" charset="0"/>
              </a:rPr>
              <a:t>from the shoes you know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while it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59027</TotalTime>
  <Words>2718</Words>
  <Application>Microsoft Macintosh PowerPoint</Application>
  <PresentationFormat>On-screen Show (4:3)</PresentationFormat>
  <Paragraphs>634</Paragraphs>
  <Slides>72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Arial Black</vt:lpstr>
      <vt:lpstr>Courier</vt:lpstr>
      <vt:lpstr>Helvetica Neue Light</vt:lpstr>
      <vt:lpstr>Segoe UI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940</cp:revision>
  <cp:lastPrinted>2018-11-26T09:36:20Z</cp:lastPrinted>
  <dcterms:created xsi:type="dcterms:W3CDTF">2010-06-22T07:38:57Z</dcterms:created>
  <dcterms:modified xsi:type="dcterms:W3CDTF">2019-12-02T12:10:30Z</dcterms:modified>
</cp:coreProperties>
</file>