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701" r:id="rId2"/>
    <p:sldId id="2940" r:id="rId3"/>
    <p:sldId id="2941" r:id="rId4"/>
    <p:sldId id="2851" r:id="rId5"/>
    <p:sldId id="2813" r:id="rId6"/>
    <p:sldId id="2877" r:id="rId7"/>
    <p:sldId id="2943" r:id="rId8"/>
    <p:sldId id="2944" r:id="rId9"/>
    <p:sldId id="2878" r:id="rId10"/>
    <p:sldId id="2882" r:id="rId11"/>
    <p:sldId id="2884" r:id="rId12"/>
    <p:sldId id="2885" r:id="rId13"/>
    <p:sldId id="2886" r:id="rId14"/>
    <p:sldId id="2904" r:id="rId15"/>
    <p:sldId id="2879" r:id="rId16"/>
    <p:sldId id="2888" r:id="rId17"/>
    <p:sldId id="2889" r:id="rId18"/>
    <p:sldId id="2890" r:id="rId19"/>
    <p:sldId id="2891" r:id="rId20"/>
    <p:sldId id="2880" r:id="rId21"/>
    <p:sldId id="2881" r:id="rId22"/>
    <p:sldId id="2893" r:id="rId23"/>
    <p:sldId id="2895" r:id="rId24"/>
    <p:sldId id="2896" r:id="rId25"/>
    <p:sldId id="2898" r:id="rId26"/>
    <p:sldId id="2897" r:id="rId27"/>
    <p:sldId id="2894" r:id="rId28"/>
    <p:sldId id="2899" r:id="rId29"/>
    <p:sldId id="2960" r:id="rId30"/>
    <p:sldId id="2900" r:id="rId31"/>
    <p:sldId id="2942" r:id="rId32"/>
    <p:sldId id="2741" r:id="rId33"/>
    <p:sldId id="2739" r:id="rId34"/>
    <p:sldId id="2760" r:id="rId35"/>
    <p:sldId id="2758" r:id="rId36"/>
    <p:sldId id="2947" r:id="rId37"/>
    <p:sldId id="2949" r:id="rId38"/>
    <p:sldId id="2697" r:id="rId39"/>
    <p:sldId id="2951" r:id="rId40"/>
    <p:sldId id="2953" r:id="rId41"/>
    <p:sldId id="2955" r:id="rId42"/>
    <p:sldId id="2957" r:id="rId43"/>
    <p:sldId id="2958" r:id="rId44"/>
    <p:sldId id="2948" r:id="rId45"/>
    <p:sldId id="2950" r:id="rId46"/>
    <p:sldId id="2742" r:id="rId47"/>
    <p:sldId id="2952" r:id="rId48"/>
    <p:sldId id="2806" r:id="rId49"/>
    <p:sldId id="2349" r:id="rId50"/>
    <p:sldId id="2867" r:id="rId51"/>
    <p:sldId id="221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4279" autoAdjust="0"/>
  </p:normalViewPr>
  <p:slideViewPr>
    <p:cSldViewPr>
      <p:cViewPr varScale="1">
        <p:scale>
          <a:sx n="110" d="100"/>
          <a:sy n="110" d="100"/>
        </p:scale>
        <p:origin x="3144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144" y="-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055C4C-4203-154E-9680-1914C47AE7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CDFF-B6C8-3B41-B491-4730E5D4E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A8E5-86D4-D144-A2D9-B26C383E2FC7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6D76-F535-5F4A-B1A1-27B02B75D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06E7-3B5E-5E45-815F-707E4396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2BA5-7A5E-6E48-91A5-7C437E5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0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y1&lt;- c(</a:t>
            </a:r>
            <a:r>
              <a:rPr lang="en-US" b="0" dirty="0">
                <a:solidFill>
                  <a:srgbClr val="99CC00"/>
                </a:solidFill>
              </a:rPr>
              <a:t>9,9.50, 9.75, 10,13, 9.50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y2&lt;- c(</a:t>
            </a:r>
            <a:r>
              <a:rPr lang="en-US" b="0" dirty="0">
                <a:solidFill>
                  <a:srgbClr val="FF9900"/>
                </a:solidFill>
              </a:rPr>
              <a:t>11.50	,12,9,11.50,13.25, 13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latin typeface="Courier" pitchFamily="2" charset="0"/>
                <a:cs typeface="Arial" pitchFamily="-112" charset="0"/>
              </a:rPr>
              <a:t>wilcox.test</a:t>
            </a:r>
            <a:r>
              <a:rPr lang="en-GB" sz="1200" b="0" dirty="0">
                <a:latin typeface="Courier" pitchFamily="2" charset="0"/>
                <a:cs typeface="Arial" pitchFamily="-112" charset="0"/>
              </a:rPr>
              <a:t>(y1,y2,paired=FALSE)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kruskal.test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(weight ~ group, data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my_data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-statistics.com/non-parametric-tests/wilcoxon-signed-ranks-tes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real-statistics.com/one-way-analysis-of-variance-anova/kruskal-wallis-tes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eal-statistics.com/anova-repeated-measures/friedman-tes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-statistics.com/non-parametric-tests/mann-whitney-tes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17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Non-Parametric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2600" dirty="0">
                <a:solidFill>
                  <a:schemeClr val="tx1"/>
                </a:solidFill>
                <a:latin typeface="Helvetica Neue Light" charset="0"/>
                <a:cs typeface="ＭＳ Ｐゴシック" charset="0"/>
                <a:sym typeface="Helvetica Neue Light" charset="0"/>
              </a:rPr>
              <a:t>Statistical tests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961853-6D5D-6E4D-94A1-AA0C0961139F}"/>
              </a:ext>
            </a:extLst>
          </p:cNvPr>
          <p:cNvSpPr/>
          <p:nvPr/>
        </p:nvSpPr>
        <p:spPr>
          <a:xfrm>
            <a:off x="457201" y="838200"/>
            <a:ext cx="808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99CC00"/>
                </a:solidFill>
              </a:rPr>
              <a:t>received drug A    	9  	9.50	 9.75	  10	13	9.50 </a:t>
            </a:r>
            <a:endParaRPr lang="en-US" dirty="0">
              <a:solidFill>
                <a:srgbClr val="99CC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2DFBD-BF4C-B24F-A218-6F076D2AA3E2}"/>
              </a:ext>
            </a:extLst>
          </p:cNvPr>
          <p:cNvSpPr/>
          <p:nvPr/>
        </p:nvSpPr>
        <p:spPr>
          <a:xfrm>
            <a:off x="457200" y="1371600"/>
            <a:ext cx="789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9900"/>
                </a:solidFill>
              </a:rPr>
              <a:t>received drug B   		11.50	 12	  9	11.50	13.25	13 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37A8A-CAC4-5B41-93FB-3B1F40C6A69C}"/>
              </a:ext>
            </a:extLst>
          </p:cNvPr>
          <p:cNvSpPr/>
          <p:nvPr/>
        </p:nvSpPr>
        <p:spPr>
          <a:xfrm>
            <a:off x="152400" y="11049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(different sets of participants for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9F878-AC34-2148-B3FB-C162F56D213C}"/>
              </a:ext>
            </a:extLst>
          </p:cNvPr>
          <p:cNvSpPr txBox="1">
            <a:spLocks/>
          </p:cNvSpPr>
          <p:nvPr/>
        </p:nvSpPr>
        <p:spPr bwMode="auto">
          <a:xfrm>
            <a:off x="422633" y="25908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rank the observations according to their size relative to the whole sample.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16D1A-B090-1945-8492-9DB8C36D0DBB}"/>
              </a:ext>
            </a:extLst>
          </p:cNvPr>
          <p:cNvSpPr/>
          <p:nvPr/>
        </p:nvSpPr>
        <p:spPr>
          <a:xfrm>
            <a:off x="1905000" y="3581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9 </a:t>
            </a:r>
            <a:r>
              <a:rPr lang="en-US" b="0" dirty="0"/>
              <a:t>  </a:t>
            </a:r>
            <a:r>
              <a:rPr lang="en-US" dirty="0">
                <a:solidFill>
                  <a:srgbClr val="99CC00"/>
                </a:solidFill>
              </a:rPr>
              <a:t>9   9.50   9.50   9.75   10   </a:t>
            </a:r>
            <a:r>
              <a:rPr lang="en-US" dirty="0">
                <a:solidFill>
                  <a:srgbClr val="FF9900"/>
                </a:solidFill>
              </a:rPr>
              <a:t>11.50   11.50   12     13   </a:t>
            </a:r>
            <a:r>
              <a:rPr lang="en-US" dirty="0">
                <a:solidFill>
                  <a:srgbClr val="99CC00"/>
                </a:solidFill>
              </a:rPr>
              <a:t>13</a:t>
            </a:r>
            <a:r>
              <a:rPr lang="en-US" b="0" dirty="0"/>
              <a:t>   </a:t>
            </a:r>
            <a:r>
              <a:rPr lang="en-US" dirty="0">
                <a:solidFill>
                  <a:srgbClr val="FF9900"/>
                </a:solidFill>
              </a:rPr>
              <a:t>13.25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753AE-4DFC-B04F-8BAD-1EF4BF7F8EE2}"/>
              </a:ext>
            </a:extLst>
          </p:cNvPr>
          <p:cNvSpPr/>
          <p:nvPr/>
        </p:nvSpPr>
        <p:spPr>
          <a:xfrm>
            <a:off x="1143000" y="41910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rank     1    2     3       4         5       6        7         8       9      10   11     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F1042-5736-D74C-B6FA-6E8586824CEB}"/>
              </a:ext>
            </a:extLst>
          </p:cNvPr>
          <p:cNvSpPr/>
          <p:nvPr/>
        </p:nvSpPr>
        <p:spPr>
          <a:xfrm>
            <a:off x="228600" y="46979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modified rank   1.5   1.5  3.5    3.5       5       6        7.5     7.5    9    10.5  10.5     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24FA0-E256-0E4E-A102-EBBB907073E2}"/>
              </a:ext>
            </a:extLst>
          </p:cNvPr>
          <p:cNvSpPr/>
          <p:nvPr/>
        </p:nvSpPr>
        <p:spPr>
          <a:xfrm>
            <a:off x="228600" y="5040868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(when ties – average the rank)</a:t>
            </a:r>
          </a:p>
        </p:txBody>
      </p:sp>
    </p:spTree>
    <p:extLst>
      <p:ext uri="{BB962C8B-B14F-4D97-AF65-F5344CB8AC3E}">
        <p14:creationId xmlns:p14="http://schemas.microsoft.com/office/powerpoint/2010/main" val="206616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2B09-DBBE-E44D-BA03-C815707374C5}"/>
              </a:ext>
            </a:extLst>
          </p:cNvPr>
          <p:cNvSpPr txBox="1">
            <a:spLocks/>
          </p:cNvSpPr>
          <p:nvPr/>
        </p:nvSpPr>
        <p:spPr bwMode="auto">
          <a:xfrm>
            <a:off x="381000" y="8382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add up the ranks for the observations which came from smaller group.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our statistic R =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here we have the same sample size for each group so we can take any, e.g.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 (drug B) = 9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R (drug A) = 17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DC51-7D46-4040-8EA6-56B26AAF0950}"/>
              </a:ext>
            </a:extLst>
          </p:cNvPr>
          <p:cNvSpPr/>
          <p:nvPr/>
        </p:nvSpPr>
        <p:spPr>
          <a:xfrm>
            <a:off x="1905000" y="2438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9 </a:t>
            </a:r>
            <a:r>
              <a:rPr lang="en-US" b="0" dirty="0"/>
              <a:t>  </a:t>
            </a:r>
            <a:r>
              <a:rPr lang="en-US" dirty="0">
                <a:solidFill>
                  <a:srgbClr val="99CC00"/>
                </a:solidFill>
              </a:rPr>
              <a:t>9   9.50   9.50   9.75   10   </a:t>
            </a:r>
            <a:r>
              <a:rPr lang="en-US" dirty="0">
                <a:solidFill>
                  <a:srgbClr val="FF9900"/>
                </a:solidFill>
              </a:rPr>
              <a:t>11.50   11.50   12     13   </a:t>
            </a:r>
            <a:r>
              <a:rPr lang="en-US" dirty="0">
                <a:solidFill>
                  <a:srgbClr val="99CC00"/>
                </a:solidFill>
              </a:rPr>
              <a:t>13</a:t>
            </a:r>
            <a:r>
              <a:rPr lang="en-US" b="0" dirty="0"/>
              <a:t>   </a:t>
            </a:r>
            <a:r>
              <a:rPr lang="en-US" dirty="0">
                <a:solidFill>
                  <a:srgbClr val="FF9900"/>
                </a:solidFill>
              </a:rPr>
              <a:t>13.25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2DDF9-EFAE-A448-835D-9B19B11DDBC5}"/>
              </a:ext>
            </a:extLst>
          </p:cNvPr>
          <p:cNvSpPr/>
          <p:nvPr/>
        </p:nvSpPr>
        <p:spPr>
          <a:xfrm>
            <a:off x="228600" y="280325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modified rank   1.5   1.5  3.5    3.5       5      6        7.5     7.5    9    10.5  10.5    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8555C-5518-0E49-8D37-37854496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4" t="-7451"/>
          <a:stretch/>
        </p:blipFill>
        <p:spPr>
          <a:xfrm>
            <a:off x="3017144" y="1220662"/>
            <a:ext cx="3185912" cy="11496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159B78-580C-1F4C-9633-555A54EF1A3A}"/>
              </a:ext>
            </a:extLst>
          </p:cNvPr>
          <p:cNvSpPr/>
          <p:nvPr/>
        </p:nvSpPr>
        <p:spPr>
          <a:xfrm>
            <a:off x="2465963" y="340256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R1 = 30 (n1 = 6)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C67D6-5908-C34C-BF7F-14A36B2509B4}"/>
              </a:ext>
            </a:extLst>
          </p:cNvPr>
          <p:cNvSpPr/>
          <p:nvPr/>
        </p:nvSpPr>
        <p:spPr>
          <a:xfrm>
            <a:off x="5410200" y="335276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R2 = 48 (n2=6)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BE5AE-ED6A-0E47-A097-FA7769CAF940}"/>
              </a:ext>
            </a:extLst>
          </p:cNvPr>
          <p:cNvGrpSpPr/>
          <p:nvPr/>
        </p:nvGrpSpPr>
        <p:grpSpPr>
          <a:xfrm>
            <a:off x="2819400" y="4648200"/>
            <a:ext cx="2209800" cy="989138"/>
            <a:chOff x="2819400" y="4648200"/>
            <a:chExt cx="2209800" cy="989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40DB4-4241-C744-838D-083C820201B0}"/>
                </a:ext>
              </a:extLst>
            </p:cNvPr>
            <p:cNvSpPr/>
            <p:nvPr/>
          </p:nvSpPr>
          <p:spPr>
            <a:xfrm>
              <a:off x="2935987" y="5247518"/>
              <a:ext cx="1864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/>
                <a:t>we keep the min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9F6F7B3-F647-7241-B4B5-0819A05C27C2}"/>
                </a:ext>
              </a:extLst>
            </p:cNvPr>
            <p:cNvSpPr/>
            <p:nvPr/>
          </p:nvSpPr>
          <p:spPr bwMode="auto">
            <a:xfrm>
              <a:off x="2819400" y="4648200"/>
              <a:ext cx="2209800" cy="989138"/>
            </a:xfrm>
            <a:prstGeom prst="roundRect">
              <a:avLst/>
            </a:prstGeom>
            <a:noFill/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3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2B09-DBBE-E44D-BA03-C815707374C5}"/>
              </a:ext>
            </a:extLst>
          </p:cNvPr>
          <p:cNvSpPr txBox="1">
            <a:spLocks/>
          </p:cNvSpPr>
          <p:nvPr/>
        </p:nvSpPr>
        <p:spPr bwMode="auto">
          <a:xfrm>
            <a:off x="495300" y="4953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we then look in the critical table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rows and columns correspond to the sizes of the smaller and larger samples, respectively.</a:t>
            </a:r>
          </a:p>
          <a:p>
            <a:pPr algn="r"/>
            <a:r>
              <a:rPr lang="en-US" b="0" dirty="0">
                <a:latin typeface="Arial" charset="0"/>
                <a:cs typeface="Arial" charset="0"/>
              </a:rPr>
              <a:t> … why two values?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E6CF8-DDB3-0C4D-8088-5A3B157B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92" y="990600"/>
            <a:ext cx="62164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7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C3698-CACE-A74C-BDF7-D66C77B37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24"/>
          <a:stretch/>
        </p:blipFill>
        <p:spPr>
          <a:xfrm>
            <a:off x="685800" y="914399"/>
            <a:ext cx="1447800" cy="14042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D0BE3-A0E6-A541-957E-AB6CB49E8AEC}"/>
              </a:ext>
            </a:extLst>
          </p:cNvPr>
          <p:cNvSpPr txBox="1">
            <a:spLocks/>
          </p:cNvSpPr>
          <p:nvPr/>
        </p:nvSpPr>
        <p:spPr bwMode="auto">
          <a:xfrm>
            <a:off x="2819400" y="647458"/>
            <a:ext cx="55626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top gives the 10% critical values = </a:t>
            </a:r>
            <a:r>
              <a:rPr lang="en-US" dirty="0">
                <a:solidFill>
                  <a:srgbClr val="99CC00"/>
                </a:solidFill>
              </a:rPr>
              <a:t>one-tail test</a:t>
            </a:r>
          </a:p>
          <a:p>
            <a:endParaRPr lang="en-US" b="0" dirty="0"/>
          </a:p>
          <a:p>
            <a:r>
              <a:rPr lang="en-US" b="0" dirty="0"/>
              <a:t>the bottom the 5% ones = </a:t>
            </a:r>
            <a:r>
              <a:rPr lang="en-US" dirty="0">
                <a:solidFill>
                  <a:srgbClr val="99CC00"/>
                </a:solidFill>
              </a:rPr>
              <a:t>two-tail test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D7D3D-6276-3A45-A016-34BABD19C6D5}"/>
              </a:ext>
            </a:extLst>
          </p:cNvPr>
          <p:cNvSpPr txBox="1">
            <a:spLocks/>
          </p:cNvSpPr>
          <p:nvPr/>
        </p:nvSpPr>
        <p:spPr bwMode="auto">
          <a:xfrm>
            <a:off x="1219200" y="3505200"/>
            <a:ext cx="7162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R = 9 &lt; 26.52 (let’s say we do a two tails)</a:t>
            </a:r>
          </a:p>
          <a:p>
            <a:endParaRPr lang="en-US" b="0" dirty="0"/>
          </a:p>
          <a:p>
            <a:r>
              <a:rPr lang="en-US" b="0" dirty="0"/>
              <a:t>so we </a:t>
            </a:r>
            <a:r>
              <a:rPr lang="en-US" dirty="0">
                <a:solidFill>
                  <a:srgbClr val="99CC00"/>
                </a:solidFill>
              </a:rPr>
              <a:t>reject the null hypothesis </a:t>
            </a:r>
            <a:r>
              <a:rPr lang="en-US" b="0" dirty="0"/>
              <a:t>and conclude that the two groups are significantly different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EDAD57-7408-394A-91D7-5B77882699DF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400" y="914400"/>
            <a:ext cx="990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CA3672-27CF-0A4D-A875-F7CCAF395EE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752600"/>
            <a:ext cx="11430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2290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do both paired (Mann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whitney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test) and unpaired, so paired = TRUE would run the Wilcoxon sign rank test, otherwise the Mann Whitney (sometime called Wilcoxon sum rank test)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y1&lt;- c(9,9.50, 9.75, 10,13, 9.50)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y2&lt;- c(11.50,12,9,11.50,13.25, 13)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(y1,y2,paired=FALSE)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data:  y1 and y2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 = 9, p-value = 0.1705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alternative hypothesis: true location shift is not equal to 0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5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signed rank test (Wilcoxon)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D7D63-2177-714F-82F1-DA698FCCB93A}"/>
              </a:ext>
            </a:extLst>
          </p:cNvPr>
          <p:cNvSpPr/>
          <p:nvPr/>
        </p:nvSpPr>
        <p:spPr>
          <a:xfrm>
            <a:off x="2209800" y="3403435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paired t-test equivalent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0D726F0-D53F-4B4F-B228-7BB42253822B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8F791-238B-B34B-842A-76DA4142EC5E}"/>
              </a:ext>
            </a:extLst>
          </p:cNvPr>
          <p:cNvSpPr/>
          <p:nvPr/>
        </p:nvSpPr>
        <p:spPr>
          <a:xfrm>
            <a:off x="-4482" y="152400"/>
            <a:ext cx="8948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Wilcoxon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http://www.real-statistics.com/non-parametric-tests/wilcoxon-signed-ranks-test/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082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60BE-295F-754D-AD33-DAD5B46418DA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very quite similar but this time our data are paired (each participants made the two conditions so we have two data points per participants)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example: we measured the effect of two car seats on level of discomfort, here are the differences for 19 participants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95157F-BEAB-D74D-9EE3-A52ABAEF7A3B}"/>
              </a:ext>
            </a:extLst>
          </p:cNvPr>
          <p:cNvSpPr/>
          <p:nvPr/>
        </p:nvSpPr>
        <p:spPr>
          <a:xfrm>
            <a:off x="586409" y="3657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-0.525, 0.172, -0.577, 0.200, 0.040, -0.143, 0.043, 0.010, 0.000, -0.522, 0.007, -0.122, -0.040, 0.000, -0.100, 0.050, -0.575, 0.031, -0.060</a:t>
            </a:r>
          </a:p>
        </p:txBody>
      </p:sp>
    </p:spTree>
    <p:extLst>
      <p:ext uri="{BB962C8B-B14F-4D97-AF65-F5344CB8AC3E}">
        <p14:creationId xmlns:p14="http://schemas.microsoft.com/office/powerpoint/2010/main" val="180810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F9A1-972E-3A4F-AA03-304C27282B99}"/>
              </a:ext>
            </a:extLst>
          </p:cNvPr>
          <p:cNvSpPr txBox="1">
            <a:spLocks/>
          </p:cNvSpPr>
          <p:nvPr/>
        </p:nvSpPr>
        <p:spPr bwMode="auto">
          <a:xfrm>
            <a:off x="381000" y="4572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rank the observations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by absolute values </a:t>
            </a:r>
            <a:r>
              <a:rPr lang="en-US" b="0" dirty="0">
                <a:latin typeface="Arial" charset="0"/>
                <a:cs typeface="Arial" charset="0"/>
              </a:rPr>
              <a:t>and removing the zeros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57F0-2792-744B-A682-6450500782E5}"/>
              </a:ext>
            </a:extLst>
          </p:cNvPr>
          <p:cNvSpPr/>
          <p:nvPr/>
        </p:nvSpPr>
        <p:spPr>
          <a:xfrm>
            <a:off x="586409" y="15240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0.007 0.010 0.031 0.040 -0.040 0.043 0.050 -0.060 -0.100</a:t>
            </a:r>
          </a:p>
          <a:p>
            <a:r>
              <a:rPr lang="en-US" sz="2400" b="0" dirty="0"/>
              <a:t>    1        2        3       4.5     4.5       6        7        8         9</a:t>
            </a:r>
          </a:p>
          <a:p>
            <a:endParaRPr lang="en-US" sz="2400" b="0" dirty="0"/>
          </a:p>
          <a:p>
            <a:r>
              <a:rPr lang="en-US" sz="2400" b="0" dirty="0"/>
              <a:t>-0.122 -0.143 0.172 0.200 -0.522 -0.525 -0.575 -0.577</a:t>
            </a:r>
          </a:p>
          <a:p>
            <a:r>
              <a:rPr lang="en-US" sz="2400" b="0" dirty="0"/>
              <a:t>     10      11       12       13       14      15       16      17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BF4EE9-F71C-4F44-8EBF-E0DD3E932ED9}"/>
              </a:ext>
            </a:extLst>
          </p:cNvPr>
          <p:cNvGrpSpPr/>
          <p:nvPr/>
        </p:nvGrpSpPr>
        <p:grpSpPr>
          <a:xfrm>
            <a:off x="483705" y="3962400"/>
            <a:ext cx="8153400" cy="2667000"/>
            <a:chOff x="483705" y="3962400"/>
            <a:chExt cx="8153400" cy="26670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2EF6E1B-4EEF-E84B-A994-3C01D68254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3705" y="3962400"/>
              <a:ext cx="81534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we then compute R+ (sum of ranks for only positive differences) and R- (sum of ranks for negative differences)</a:t>
              </a:r>
              <a:endParaRPr lang="en-US" dirty="0">
                <a:solidFill>
                  <a:srgbClr val="99CC00"/>
                </a:solidFill>
                <a:latin typeface="Arial" charset="0"/>
                <a:cs typeface="Arial" charset="0"/>
              </a:endParaRPr>
            </a:p>
            <a:p>
              <a:r>
                <a:rPr lang="en-US" b="0" dirty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4E9571-FA01-734C-B57B-A0E550AB707F}"/>
                </a:ext>
              </a:extLst>
            </p:cNvPr>
            <p:cNvSpPr/>
            <p:nvPr/>
          </p:nvSpPr>
          <p:spPr>
            <a:xfrm>
              <a:off x="599661" y="5227192"/>
              <a:ext cx="17757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9CC00"/>
                  </a:solidFill>
                </a:rPr>
                <a:t>R+ = 48.5</a:t>
              </a:r>
            </a:p>
            <a:p>
              <a:r>
                <a:rPr lang="en-US" sz="2400" dirty="0">
                  <a:solidFill>
                    <a:srgbClr val="99CC00"/>
                  </a:solidFill>
                </a:rPr>
                <a:t>R- = 104.5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E8296F-1D71-4F4C-89E1-A5993F689008}"/>
              </a:ext>
            </a:extLst>
          </p:cNvPr>
          <p:cNvGrpSpPr/>
          <p:nvPr/>
        </p:nvGrpSpPr>
        <p:grpSpPr>
          <a:xfrm>
            <a:off x="2683565" y="4991100"/>
            <a:ext cx="5953539" cy="1067089"/>
            <a:chOff x="2683565" y="4991100"/>
            <a:chExt cx="5953539" cy="106708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696837BE-771B-FE4D-A207-07BD0D09E8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3565" y="4991100"/>
              <a:ext cx="5953539" cy="1067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We take the min of the two (call this T)</a:t>
              </a:r>
              <a:endParaRPr lang="en-US" dirty="0">
                <a:solidFill>
                  <a:srgbClr val="99CC00"/>
                </a:solidFill>
                <a:latin typeface="Arial" charset="0"/>
                <a:cs typeface="Arial" charset="0"/>
              </a:endParaRPr>
            </a:p>
            <a:p>
              <a:r>
                <a:rPr lang="en-US" b="0" dirty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5B15DA-85C7-EC4D-A1AB-10995C6BF7F4}"/>
                </a:ext>
              </a:extLst>
            </p:cNvPr>
            <p:cNvSpPr/>
            <p:nvPr/>
          </p:nvSpPr>
          <p:spPr>
            <a:xfrm>
              <a:off x="5647082" y="5556336"/>
              <a:ext cx="17757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9CC00"/>
                  </a:solidFill>
                </a:rPr>
                <a:t>T = 48.5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8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60BE-295F-754D-AD33-DAD5B46418DA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4. we then compare with appropriate table</a:t>
            </a:r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4FAB9-82DA-F548-8353-B3D84F00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2260600" cy="4851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DA85A1-E50E-6A4E-A672-93017C53319D}"/>
              </a:ext>
            </a:extLst>
          </p:cNvPr>
          <p:cNvSpPr txBox="1">
            <a:spLocks/>
          </p:cNvSpPr>
          <p:nvPr/>
        </p:nvSpPr>
        <p:spPr bwMode="auto">
          <a:xfrm>
            <a:off x="3505200" y="1333500"/>
            <a:ext cx="54102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we computed T = 48:5</a:t>
            </a:r>
          </a:p>
          <a:p>
            <a:endParaRPr lang="en-US" b="0" dirty="0"/>
          </a:p>
          <a:p>
            <a:r>
              <a:rPr lang="en-US" b="0" dirty="0"/>
              <a:t>since we dropped two values (zeros) our sample size is 19-2=17.</a:t>
            </a:r>
          </a:p>
          <a:p>
            <a:endParaRPr lang="en-US" b="0" dirty="0"/>
          </a:p>
          <a:p>
            <a:r>
              <a:rPr lang="en-US" b="0" dirty="0"/>
              <a:t>we found the critical value of 34 at the 5% level.</a:t>
            </a:r>
          </a:p>
          <a:p>
            <a:endParaRPr lang="en-US" b="0" dirty="0"/>
          </a:p>
          <a:p>
            <a:r>
              <a:rPr lang="en-US" b="0" dirty="0"/>
              <a:t>since 48.5 &gt; </a:t>
            </a:r>
            <a:r>
              <a:rPr lang="en-US" b="0" dirty="0" err="1"/>
              <a:t>Tcric</a:t>
            </a:r>
            <a:r>
              <a:rPr lang="en-US" b="0" dirty="0"/>
              <a:t> of 34, we can’t reject the null hypothesis, therefore </a:t>
            </a:r>
            <a:r>
              <a:rPr lang="en-US" dirty="0">
                <a:solidFill>
                  <a:srgbClr val="99CC00"/>
                </a:solidFill>
              </a:rPr>
              <a:t>effect of these seats are not significantly different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609600" y="2895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rather simple no? </a:t>
            </a:r>
          </a:p>
          <a:p>
            <a:endParaRPr lang="en-US" b="0" dirty="0"/>
          </a:p>
          <a:p>
            <a:r>
              <a:rPr lang="en-US" dirty="0">
                <a:solidFill>
                  <a:srgbClr val="99CC00"/>
                </a:solidFill>
              </a:rPr>
              <a:t>Kruskal Wallis and Friedman</a:t>
            </a:r>
            <a:r>
              <a:rPr lang="en-US" b="0" dirty="0"/>
              <a:t>, which are the non-parametric ANOVA equivalent, work on a very similar principles but for more groups depending if they are paired or not (within or between)</a:t>
            </a:r>
          </a:p>
        </p:txBody>
      </p:sp>
    </p:spTree>
    <p:extLst>
      <p:ext uri="{BB962C8B-B14F-4D97-AF65-F5344CB8AC3E}">
        <p14:creationId xmlns:p14="http://schemas.microsoft.com/office/powerpoint/2010/main" val="15081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3C944-B4F8-A341-A727-4C7A45C09436}"/>
              </a:ext>
            </a:extLst>
          </p:cNvPr>
          <p:cNvGrpSpPr/>
          <p:nvPr/>
        </p:nvGrpSpPr>
        <p:grpSpPr>
          <a:xfrm>
            <a:off x="370823" y="3810000"/>
            <a:ext cx="8773177" cy="2743200"/>
            <a:chOff x="370823" y="3810000"/>
            <a:chExt cx="8773177" cy="274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37A8C-3616-B14E-97A5-99A01EDA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23" y="3810000"/>
              <a:ext cx="5189253" cy="2743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68E768-0E7E-664C-9120-3390A0E138ED}"/>
                </a:ext>
              </a:extLst>
            </p:cNvPr>
            <p:cNvSpPr/>
            <p:nvPr/>
          </p:nvSpPr>
          <p:spPr>
            <a:xfrm>
              <a:off x="5334000" y="4396770"/>
              <a:ext cx="3810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… or that</a:t>
              </a:r>
            </a:p>
            <a:p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(assumption </a:t>
              </a:r>
              <a:r>
                <a:rPr lang="en-US" sz="2400" kern="0" dirty="0">
                  <a:solidFill>
                    <a:srgbClr val="FF9900"/>
                  </a:solidFill>
                  <a:latin typeface="Arial"/>
                  <a:cs typeface="Arial"/>
                </a:rPr>
                <a:t>homogeneity</a:t>
              </a:r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 non verified)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11F0E77-C389-A442-870E-C81E113A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5062"/>
            <a:ext cx="5041900" cy="3535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EB88F-8D03-C343-9923-F903816F65E1}"/>
              </a:ext>
            </a:extLst>
          </p:cNvPr>
          <p:cNvSpPr/>
          <p:nvPr/>
        </p:nvSpPr>
        <p:spPr>
          <a:xfrm>
            <a:off x="679449" y="1295400"/>
            <a:ext cx="3511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but if we have 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distributions like this …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lang="en-US" sz="2400" b="0" kern="0" dirty="0">
                <a:latin typeface="Arial"/>
                <a:cs typeface="Arial"/>
              </a:rPr>
              <a:t>assumption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 normality </a:t>
            </a:r>
            <a:r>
              <a:rPr lang="en-US" sz="2400" b="0" kern="0" dirty="0">
                <a:latin typeface="Arial"/>
                <a:cs typeface="Arial"/>
              </a:rPr>
              <a:t>non verified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4482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Kruskal Wallis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FEADF-27BA-CA44-9517-AB7BF27B654F}"/>
              </a:ext>
            </a:extLst>
          </p:cNvPr>
          <p:cNvSpPr/>
          <p:nvPr/>
        </p:nvSpPr>
        <p:spPr>
          <a:xfrm>
            <a:off x="2209800" y="3403435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ANOVA between subject equivalent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DA6520A-114F-A849-8D36-D7EED0B99A86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1FA2CC-701F-1649-86A7-525A228384F4}"/>
              </a:ext>
            </a:extLst>
          </p:cNvPr>
          <p:cNvSpPr/>
          <p:nvPr/>
        </p:nvSpPr>
        <p:spPr>
          <a:xfrm>
            <a:off x="-4482" y="152400"/>
            <a:ext cx="8948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Kruskal Wallis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http://www.real-statistics.com/one-way-analysis-of-variance-anova/kruskal-wallis-test/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2F447-4C85-EC49-A665-11BC26443C5B}"/>
              </a:ext>
            </a:extLst>
          </p:cNvPr>
          <p:cNvGrpSpPr/>
          <p:nvPr/>
        </p:nvGrpSpPr>
        <p:grpSpPr>
          <a:xfrm>
            <a:off x="1008567" y="1568719"/>
            <a:ext cx="7068634" cy="1322227"/>
            <a:chOff x="838200" y="1568719"/>
            <a:chExt cx="4943179" cy="924649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8C6D42B-F1DB-7445-8EA5-3DD12D293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1449" r="85507" b="58440"/>
            <a:stretch/>
          </p:blipFill>
          <p:spPr>
            <a:xfrm>
              <a:off x="838200" y="1568719"/>
              <a:ext cx="838200" cy="79348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744B5D7-EB15-BC48-ACF9-6425D0B82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3043" t="51570" r="8882"/>
            <a:stretch/>
          </p:blipFill>
          <p:spPr>
            <a:xfrm>
              <a:off x="1676400" y="1568719"/>
              <a:ext cx="4104979" cy="924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9897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4482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Friedman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57234F-7576-CF40-8F50-8BFE17EF8503}"/>
              </a:ext>
            </a:extLst>
          </p:cNvPr>
          <p:cNvSpPr/>
          <p:nvPr/>
        </p:nvSpPr>
        <p:spPr>
          <a:xfrm>
            <a:off x="2209800" y="31242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ANOVA within subject (also called repeated measure ANOVA) equivalent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9FD60A0-BF57-5B4D-9239-2B17F74C6417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7852C-D73F-6648-A4DE-C02624C3BBEB}"/>
              </a:ext>
            </a:extLst>
          </p:cNvPr>
          <p:cNvSpPr/>
          <p:nvPr/>
        </p:nvSpPr>
        <p:spPr>
          <a:xfrm>
            <a:off x="1143000" y="228600"/>
            <a:ext cx="7987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Friedman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http://www.real-statistics.com/anova-repeated-measures/friedman-test/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F6763-D1E7-2346-9EE3-2A86B223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7812" y="1440512"/>
            <a:ext cx="6277973" cy="13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09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6504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41592952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one dataset we know well: </a:t>
            </a:r>
            <a:r>
              <a:rPr lang="en-US" dirty="0">
                <a:solidFill>
                  <a:srgbClr val="99CC00"/>
                </a:solidFill>
              </a:rPr>
              <a:t>our experiment on reward vs. punishment</a:t>
            </a:r>
          </a:p>
          <a:p>
            <a:endParaRPr lang="en-US" b="0" dirty="0"/>
          </a:p>
          <a:p>
            <a:r>
              <a:rPr lang="en-US" b="0" dirty="0"/>
              <a:t>remember we assumed the data was normal but it was not </a:t>
            </a:r>
          </a:p>
          <a:p>
            <a:endParaRPr lang="en-US" b="0" dirty="0"/>
          </a:p>
          <a:p>
            <a:r>
              <a:rPr lang="en-US" b="0" dirty="0"/>
              <a:t>so now we will finally be able to conclude!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594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AEF77-A6C1-EE44-8A3F-3D12FFA5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002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21B071-3A35-174F-9282-EB15F1C1A702}"/>
              </a:ext>
            </a:extLst>
          </p:cNvPr>
          <p:cNvSpPr/>
          <p:nvPr/>
        </p:nvSpPr>
        <p:spPr>
          <a:xfrm>
            <a:off x="2743200" y="6858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here is our data (chocolate vs. baseline)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7D31699-D5D6-734B-80AC-1A4A72211482}"/>
              </a:ext>
            </a:extLst>
          </p:cNvPr>
          <p:cNvSpPr/>
          <p:nvPr/>
        </p:nvSpPr>
        <p:spPr bwMode="auto">
          <a:xfrm rot="10468905">
            <a:off x="1832783" y="13121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0610E-6664-4840-9C9D-5C60DA4F5E40}"/>
              </a:ext>
            </a:extLst>
          </p:cNvPr>
          <p:cNvGrpSpPr/>
          <p:nvPr/>
        </p:nvGrpSpPr>
        <p:grpSpPr>
          <a:xfrm rot="5400000">
            <a:off x="3753957" y="2721591"/>
            <a:ext cx="3395563" cy="3133981"/>
            <a:chOff x="2251164" y="3088615"/>
            <a:chExt cx="3395563" cy="313398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C37C9B-5808-144E-B57F-1623239E69D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B8746E-07BD-6742-A442-3D552D1B4826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4502BF0-C08B-3342-AFCB-FDE9EF619913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A34C0A-984B-E847-99CF-52F6D8E957DC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601B52-2CC8-BC4D-82A6-54557B786926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3A24F29-6FA7-B940-A744-FF212A4A6CF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CF20AEE-E815-8444-BBE2-51CE528B78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FE451-A7A5-5E4B-A47C-C5AAD3590B71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D1E35-4DF9-3945-B868-08DAD333AC94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7D315D-8790-B54B-87AF-3FE69471A657}"/>
                </a:ext>
              </a:extLst>
            </p:cNvPr>
            <p:cNvCxnSpPr>
              <a:cxnSpLocks/>
              <a:stCxn id="14" idx="2"/>
              <a:endCxn id="11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3B0B73-0B3B-E143-92F4-2D51A0FB89ED}"/>
                </a:ext>
              </a:extLst>
            </p:cNvPr>
            <p:cNvCxnSpPr>
              <a:cxnSpLocks/>
              <a:stCxn id="15" idx="2"/>
              <a:endCxn id="12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BD07C2-6C2D-0A4C-B071-7B9215EE6A21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FBD1F4A-BE72-CC46-9E8C-D6AB67DC507A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72B280-A725-3C49-909B-21AA6DF1B52B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0E664-BB15-1D4F-9A0E-9AC7703AB407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0825433-E8BE-E34B-8FC7-F8E3FEF7F57E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1B93F7-4AC2-E74C-AC39-12B09CD52120}"/>
                </a:ext>
              </a:extLst>
            </p:cNvPr>
            <p:cNvCxnSpPr>
              <a:cxnSpLocks/>
              <a:stCxn id="20" idx="2"/>
              <a:endCxn id="13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6A726-4C96-4041-A95C-AD86D2EB35C7}"/>
                </a:ext>
              </a:extLst>
            </p:cNvPr>
            <p:cNvCxnSpPr>
              <a:cxnSpLocks/>
              <a:stCxn id="21" idx="2"/>
              <a:endCxn id="24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663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do both paired (Mann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whitney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test) and unpaired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("HCI2018results.csv", header = TRUE)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wilcox.test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=="B"],paired=FALSE)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Wilcoxon rank sum test with continuity correction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W = 1290, p-value = 0.6408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4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B2FB2-6869-9F42-B785-8F3F6BA1B4BE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now let’s add the hypothetical group (punishment)</a:t>
            </a:r>
          </a:p>
          <a:p>
            <a:endParaRPr lang="en-US" b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B6BAF-F4BE-264A-B955-38083058A41B}"/>
              </a:ext>
            </a:extLst>
          </p:cNvPr>
          <p:cNvGrpSpPr/>
          <p:nvPr/>
        </p:nvGrpSpPr>
        <p:grpSpPr>
          <a:xfrm rot="5400000">
            <a:off x="3753957" y="2721591"/>
            <a:ext cx="3395563" cy="3133981"/>
            <a:chOff x="2251164" y="3088615"/>
            <a:chExt cx="3395563" cy="31339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9DFD153-FA11-D54D-9054-DD0569FBB9F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0D9738-9629-B14B-A76A-71866E1BF69F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03BE11-15AC-B546-BCD8-B1DE656A1AC8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FE4AD0-D941-0942-A7DB-EA9D39D95013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4A9C945-0ADF-9245-BD5D-E8CE98CC90BD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218A0-8E75-8245-B96D-74D9B9F1A6E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E0F2D13-3705-3B4F-ABE6-9EFC1B1872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10CB0-099F-D449-A1F8-5925A2ED85E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52AEE8-36EE-2A44-881F-89CF342E00F8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66420A-C422-BE49-B753-47E52521B4BB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970E1C-D502-4F43-9B55-CCD72333961A}"/>
                </a:ext>
              </a:extLst>
            </p:cNvPr>
            <p:cNvCxnSpPr>
              <a:cxnSpLocks/>
              <a:stCxn id="12" idx="2"/>
              <a:endCxn id="9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548085-EE66-D348-8AEA-7EBAB8DE54E2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302AC4-CDA2-8743-97AF-8D25EC1C9A70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6C1FF-BBD1-F144-BCAD-236D04DB65CC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C42DF6-C322-D145-B0FB-80504D2B623C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F1C7D2-7BC2-8F4B-9761-3993698B86CB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180008-EA6D-8C41-90DC-66A4919C7C46}"/>
                </a:ext>
              </a:extLst>
            </p:cNvPr>
            <p:cNvCxnSpPr>
              <a:cxnSpLocks/>
              <a:stCxn id="17" idx="2"/>
              <a:endCxn id="10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D351D8-617C-BC4F-A606-3A1CE5EECE89}"/>
                </a:ext>
              </a:extLst>
            </p:cNvPr>
            <p:cNvCxnSpPr>
              <a:cxnSpLocks/>
              <a:stCxn id="18" idx="2"/>
              <a:endCxn id="21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9042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("HCI2018results.csv", header = TRUE)</a:t>
            </a: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kruskal.test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(score ~ group, data =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GB" sz="2000" b="0" dirty="0">
              <a:latin typeface="Courier" pitchFamily="2" charset="0"/>
              <a:cs typeface="Arial" pitchFamily="-11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data:  score by group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Kruskal-Wallis chi-squared = 44.77, </a:t>
            </a:r>
          </a:p>
          <a:p>
            <a:r>
              <a:rPr lang="en-GB" sz="2000" b="0" dirty="0" err="1">
                <a:solidFill>
                  <a:srgbClr val="99CC00"/>
                </a:solidFill>
                <a:latin typeface="Courier" pitchFamily="2" charset="0"/>
              </a:rPr>
              <a:t>df</a:t>
            </a:r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 = 2, p-value = 1.898e-10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 err="1">
                <a:latin typeface="Courier" pitchFamily="2" charset="0"/>
              </a:rPr>
              <a:t>pairwise.wilcox.test</a:t>
            </a:r>
            <a:r>
              <a:rPr lang="en-GB" sz="2000" b="0" dirty="0">
                <a:latin typeface="Courier" pitchFamily="2" charset="0"/>
              </a:rPr>
              <a:t>(</a:t>
            </a:r>
            <a:r>
              <a:rPr lang="en-GB" sz="2000" b="0" dirty="0" err="1">
                <a:latin typeface="Courier" pitchFamily="2" charset="0"/>
              </a:rPr>
              <a:t>dat$score</a:t>
            </a:r>
            <a:r>
              <a:rPr lang="en-GB" sz="2000" b="0" dirty="0">
                <a:latin typeface="Courier" pitchFamily="2" charset="0"/>
              </a:rPr>
              <a:t>, </a:t>
            </a:r>
            <a:r>
              <a:rPr lang="en-GB" sz="2000" b="0" dirty="0" err="1">
                <a:latin typeface="Courier" pitchFamily="2" charset="0"/>
              </a:rPr>
              <a:t>dat$group</a:t>
            </a:r>
            <a:r>
              <a:rPr lang="en-GB" sz="2000" b="0" dirty="0">
                <a:latin typeface="Courier" pitchFamily="2" charset="0"/>
              </a:rPr>
              <a:t>, </a:t>
            </a:r>
            <a:r>
              <a:rPr lang="en-GB" sz="2000" b="0" dirty="0" err="1">
                <a:latin typeface="Courier" pitchFamily="2" charset="0"/>
              </a:rPr>
              <a:t>p.adjust.method</a:t>
            </a:r>
            <a:r>
              <a:rPr lang="en-GB" sz="2000" b="0" dirty="0">
                <a:latin typeface="Courier" pitchFamily="2" charset="0"/>
              </a:rPr>
              <a:t> = "</a:t>
            </a:r>
            <a:r>
              <a:rPr lang="en-GB" sz="2000" b="0" dirty="0" err="1">
                <a:latin typeface="Courier" pitchFamily="2" charset="0"/>
              </a:rPr>
              <a:t>bonferroni</a:t>
            </a:r>
            <a:r>
              <a:rPr lang="en-GB" sz="2000" b="0" dirty="0">
                <a:latin typeface="Courier" pitchFamily="2" charset="0"/>
              </a:rPr>
              <a:t>")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  A       B      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B 1       -      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C 1.6e-09 2.6e-09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0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609600" y="19050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here turns out we get the same tendencies than with parametric tests, i.e. there is no evidences of significant effect of chocolate reward on memorization</a:t>
            </a:r>
          </a:p>
          <a:p>
            <a:endParaRPr lang="en-US" b="0" dirty="0"/>
          </a:p>
          <a:p>
            <a:r>
              <a:rPr lang="en-US" b="0" dirty="0"/>
              <a:t>but there is an effect of punishment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9322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B2FB2-6869-9F42-B785-8F3F6BA1B4BE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83058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just so you know how to do 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B6BAF-F4BE-264A-B955-38083058A41B}"/>
              </a:ext>
            </a:extLst>
          </p:cNvPr>
          <p:cNvGrpSpPr/>
          <p:nvPr/>
        </p:nvGrpSpPr>
        <p:grpSpPr>
          <a:xfrm rot="5400000">
            <a:off x="3753957" y="2721591"/>
            <a:ext cx="3395563" cy="3133981"/>
            <a:chOff x="2251164" y="3088615"/>
            <a:chExt cx="3395563" cy="31339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9DFD153-FA11-D54D-9054-DD0569FBB9F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0D9738-9629-B14B-A76A-71866E1BF69F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A03BE11-15AC-B546-BCD8-B1DE656A1AC8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FE4AD0-D941-0942-A7DB-EA9D39D95013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4A9C945-0ADF-9245-BD5D-E8CE98CC90BD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218A0-8E75-8245-B96D-74D9B9F1A6E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E0F2D13-3705-3B4F-ABE6-9EFC1B1872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10CB0-099F-D449-A1F8-5925A2ED85E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52AEE8-36EE-2A44-881F-89CF342E00F8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66420A-C422-BE49-B753-47E52521B4BB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970E1C-D502-4F43-9B55-CCD72333961A}"/>
                </a:ext>
              </a:extLst>
            </p:cNvPr>
            <p:cNvCxnSpPr>
              <a:cxnSpLocks/>
              <a:stCxn id="12" idx="2"/>
              <a:endCxn id="9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548085-EE66-D348-8AEA-7EBAB8DE54E2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302AC4-CDA2-8743-97AF-8D25EC1C9A70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6C1FF-BBD1-F144-BCAD-236D04DB65CC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C42DF6-C322-D145-B0FB-80504D2B623C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F1C7D2-7BC2-8F4B-9761-3993698B86CB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180008-EA6D-8C41-90DC-66A4919C7C46}"/>
                </a:ext>
              </a:extLst>
            </p:cNvPr>
            <p:cNvCxnSpPr>
              <a:cxnSpLocks/>
              <a:stCxn id="17" idx="2"/>
              <a:endCxn id="10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D351D8-617C-BC4F-A606-3A1CE5EECE89}"/>
                </a:ext>
              </a:extLst>
            </p:cNvPr>
            <p:cNvCxnSpPr>
              <a:cxnSpLocks/>
              <a:stCxn id="18" idx="2"/>
              <a:endCxn id="21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91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4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#for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friedman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 (source in GitHub)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friedmanExample.csv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friedman.test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dat$count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dat$year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dat$month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br>
              <a:rPr lang="en-GB" sz="2000" b="0" dirty="0">
                <a:latin typeface="Courier" pitchFamily="2" charset="0"/>
                <a:cs typeface="Arial" pitchFamily="-112" charset="0"/>
              </a:rPr>
            </a:br>
            <a:endParaRPr lang="en-GB" sz="20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data: 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dat$count</a:t>
            </a:r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,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dat$year</a:t>
            </a:r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and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dat$month</a:t>
            </a:r>
            <a:endParaRPr lang="en-GB" sz="2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Friedman chi-squared = 7.6,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sz="2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2, p-value = 0.02237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latin typeface="Courier" pitchFamily="2" charset="0"/>
              </a:rPr>
              <a:t># note there is a real drop in statistical power when using a Friedman test. There are methods that enable post-hoc tests but the power is such that obtaining significance is well nigh impossible. The best you can do is to present a boxplot of the data (dependent ~ group).</a:t>
            </a: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6504" y="51816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example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552699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CEF62-ED5D-6D40-8A85-7A09B7CE50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/>
          <a:stretch/>
        </p:blipFill>
        <p:spPr bwMode="auto">
          <a:xfrm>
            <a:off x="0" y="175200"/>
            <a:ext cx="5868862" cy="66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3E35-720E-264B-9F04-2AF68E23D19A}"/>
              </a:ext>
            </a:extLst>
          </p:cNvPr>
          <p:cNvSpPr/>
          <p:nvPr/>
        </p:nvSpPr>
        <p:spPr>
          <a:xfrm>
            <a:off x="5879748" y="2286000"/>
            <a:ext cx="2883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/>
              <a:t>biggest cause disputes in UK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sz="2400" b="0" dirty="0"/>
              <a:t>do you put milk in your cup of tea before or after the boiling water? </a:t>
            </a:r>
            <a:endParaRPr lang="en-US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B802D8A4-9837-E34D-AE5C-F5790563711F}"/>
              </a:ext>
            </a:extLst>
          </p:cNvPr>
          <p:cNvSpPr>
            <a:spLocks/>
          </p:cNvSpPr>
          <p:nvPr/>
        </p:nvSpPr>
        <p:spPr bwMode="auto">
          <a:xfrm rot="19800000" flipV="1">
            <a:off x="5971680" y="1176602"/>
            <a:ext cx="386548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5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657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08A565-6318-134C-A4DA-B168D6689B26}"/>
              </a:ext>
            </a:extLst>
          </p:cNvPr>
          <p:cNvGrpSpPr/>
          <p:nvPr/>
        </p:nvGrpSpPr>
        <p:grpSpPr>
          <a:xfrm>
            <a:off x="2101574" y="1600200"/>
            <a:ext cx="3886200" cy="1985159"/>
            <a:chOff x="2119518" y="609600"/>
            <a:chExt cx="4229779" cy="2160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9AAB8E-ABED-4E42-9778-4D6EAE2D8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69277" y="609600"/>
              <a:ext cx="2380020" cy="2155156"/>
            </a:xfrm>
            <a:prstGeom prst="rect">
              <a:avLst/>
            </a:prstGeom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D33A7841-5354-5046-B2AC-16989708B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518" y="609600"/>
              <a:ext cx="181712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CD82B6-DDAB-8F4F-805E-00A34B90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" y="1601312"/>
            <a:ext cx="20066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95BE4-E912-B741-997A-C9B2B467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7" y="4470698"/>
            <a:ext cx="2006600" cy="2006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19D1BE-F068-E445-A255-3A9281FABDF1}"/>
              </a:ext>
            </a:extLst>
          </p:cNvPr>
          <p:cNvGrpSpPr/>
          <p:nvPr/>
        </p:nvGrpSpPr>
        <p:grpSpPr>
          <a:xfrm>
            <a:off x="2115077" y="4497202"/>
            <a:ext cx="3872697" cy="1985159"/>
            <a:chOff x="2127004" y="609600"/>
            <a:chExt cx="4215083" cy="21606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806E32-5824-824C-B4E7-D21C1749A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94805" y="609600"/>
              <a:ext cx="2347282" cy="21551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98688-D716-334D-A929-F066FC82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004" y="609600"/>
              <a:ext cx="180991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69C03-A46C-CC44-8328-A93E6E03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74" y="1600200"/>
            <a:ext cx="1980096" cy="1980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9D344-36D4-7648-9A7D-36742E2A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04" y="4497202"/>
            <a:ext cx="1980096" cy="198009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A4E5FF-EE88-1645-8BFC-8EE6615C7622}"/>
              </a:ext>
            </a:extLst>
          </p:cNvPr>
          <p:cNvSpPr txBox="1">
            <a:spLocks/>
          </p:cNvSpPr>
          <p:nvPr/>
        </p:nvSpPr>
        <p:spPr>
          <a:xfrm>
            <a:off x="557545" y="381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kern="0" dirty="0"/>
              <a:t>try this with a friend during reading weeks</a:t>
            </a:r>
          </a:p>
          <a:p>
            <a:pPr algn="ctr"/>
            <a:r>
              <a:rPr lang="en-US" sz="2800" b="1" kern="0" dirty="0">
                <a:solidFill>
                  <a:srgbClr val="99CC00"/>
                </a:solidFill>
              </a:rPr>
              <a:t>https://</a:t>
            </a:r>
            <a:r>
              <a:rPr lang="en-US" sz="2800" b="1" kern="0" dirty="0" err="1">
                <a:solidFill>
                  <a:srgbClr val="99CC00"/>
                </a:solidFill>
              </a:rPr>
              <a:t>tinyurl.com</a:t>
            </a:r>
            <a:r>
              <a:rPr lang="en-US" sz="2800" b="1" kern="0" dirty="0">
                <a:solidFill>
                  <a:srgbClr val="99CC00"/>
                </a:solidFill>
              </a:rPr>
              <a:t>/</a:t>
            </a:r>
            <a:r>
              <a:rPr lang="en-US" sz="2800" b="1" kern="0" dirty="0" err="1">
                <a:solidFill>
                  <a:srgbClr val="99CC00"/>
                </a:solidFill>
              </a:rPr>
              <a:t>statsBristol</a:t>
            </a:r>
            <a:endParaRPr lang="en-US" sz="2800" b="1" kern="0" dirty="0">
              <a:solidFill>
                <a:srgbClr val="99CC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0EE484-91DD-1040-9C83-C7DBD439A637}"/>
              </a:ext>
            </a:extLst>
          </p:cNvPr>
          <p:cNvSpPr txBox="1">
            <a:spLocks/>
          </p:cNvSpPr>
          <p:nvPr/>
        </p:nvSpPr>
        <p:spPr>
          <a:xfrm>
            <a:off x="2088322" y="3810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/>
              <a:t>don’t tell them how you made the cup</a:t>
            </a:r>
            <a:endParaRPr lang="en-US" b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65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181100" y="7620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181100" y="22363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43000" y="37710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0AA69-C849-3740-BEEE-6D3BAAD13065}"/>
              </a:ext>
            </a:extLst>
          </p:cNvPr>
          <p:cNvSpPr txBox="1">
            <a:spLocks/>
          </p:cNvSpPr>
          <p:nvPr/>
        </p:nvSpPr>
        <p:spPr>
          <a:xfrm>
            <a:off x="1181100" y="5484767"/>
            <a:ext cx="6781800" cy="583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 subjects with one trial only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BE0307-0D5A-AD44-A965-41CC0946F0A4}"/>
              </a:ext>
            </a:extLst>
          </p:cNvPr>
          <p:cNvSpPr/>
          <p:nvPr/>
        </p:nvSpPr>
        <p:spPr bwMode="auto">
          <a:xfrm>
            <a:off x="1143000" y="3771084"/>
            <a:ext cx="6781800" cy="1181916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6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7F1AD7-8FD6-E34D-9AA7-13289F64EB28}"/>
              </a:ext>
            </a:extLst>
          </p:cNvPr>
          <p:cNvSpPr txBox="1">
            <a:spLocks/>
          </p:cNvSpPr>
          <p:nvPr/>
        </p:nvSpPr>
        <p:spPr bwMode="auto">
          <a:xfrm>
            <a:off x="0" y="5674234"/>
            <a:ext cx="9144000" cy="69576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Likert </a:t>
            </a:r>
            <a:r>
              <a:rPr lang="en-US" sz="3600" b="0" dirty="0">
                <a:solidFill>
                  <a:srgbClr val="FFFFFF"/>
                </a:solidFill>
              </a:rPr>
              <a:t>are most often skewed</a:t>
            </a:r>
            <a:endParaRPr lang="en-US" sz="3600" dirty="0">
              <a:solidFill>
                <a:srgbClr val="FF99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804A6E-7944-EE41-B674-25F1A5C511A7}"/>
              </a:ext>
            </a:extLst>
          </p:cNvPr>
          <p:cNvGrpSpPr/>
          <p:nvPr/>
        </p:nvGrpSpPr>
        <p:grpSpPr>
          <a:xfrm>
            <a:off x="1510463" y="755859"/>
            <a:ext cx="5410200" cy="4049923"/>
            <a:chOff x="1905000" y="533400"/>
            <a:chExt cx="5334000" cy="399288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BB2A350-F382-6847-8AD7-1EFC94747804}"/>
                </a:ext>
              </a:extLst>
            </p:cNvPr>
            <p:cNvSpPr/>
            <p:nvPr/>
          </p:nvSpPr>
          <p:spPr bwMode="auto">
            <a:xfrm>
              <a:off x="2173866" y="2042506"/>
              <a:ext cx="4335876" cy="2313869"/>
            </a:xfrm>
            <a:custGeom>
              <a:avLst/>
              <a:gdLst>
                <a:gd name="connsiteX0" fmla="*/ 0 w 1850065"/>
                <a:gd name="connsiteY0" fmla="*/ 2551821 h 2573086"/>
                <a:gd name="connsiteX1" fmla="*/ 829339 w 1850065"/>
                <a:gd name="connsiteY1" fmla="*/ 7 h 2573086"/>
                <a:gd name="connsiteX2" fmla="*/ 1850065 w 1850065"/>
                <a:gd name="connsiteY2" fmla="*/ 2573086 h 2573086"/>
                <a:gd name="connsiteX3" fmla="*/ 1850065 w 1850065"/>
                <a:gd name="connsiteY3" fmla="*/ 2573086 h 2573086"/>
                <a:gd name="connsiteX0" fmla="*/ 30129 w 1880194"/>
                <a:gd name="connsiteY0" fmla="*/ 2552768 h 2574033"/>
                <a:gd name="connsiteX1" fmla="*/ 72659 w 1880194"/>
                <a:gd name="connsiteY1" fmla="*/ 2276322 h 2574033"/>
                <a:gd name="connsiteX2" fmla="*/ 859468 w 1880194"/>
                <a:gd name="connsiteY2" fmla="*/ 954 h 2574033"/>
                <a:gd name="connsiteX3" fmla="*/ 1880194 w 1880194"/>
                <a:gd name="connsiteY3" fmla="*/ 2574033 h 2574033"/>
                <a:gd name="connsiteX4" fmla="*/ 1880194 w 1880194"/>
                <a:gd name="connsiteY4" fmla="*/ 2574033 h 2574033"/>
                <a:gd name="connsiteX0" fmla="*/ 0 w 2169042"/>
                <a:gd name="connsiteY0" fmla="*/ 2574033 h 2574033"/>
                <a:gd name="connsiteX1" fmla="*/ 361507 w 2169042"/>
                <a:gd name="connsiteY1" fmla="*/ 2276322 h 2574033"/>
                <a:gd name="connsiteX2" fmla="*/ 1148316 w 2169042"/>
                <a:gd name="connsiteY2" fmla="*/ 954 h 2574033"/>
                <a:gd name="connsiteX3" fmla="*/ 2169042 w 2169042"/>
                <a:gd name="connsiteY3" fmla="*/ 2574033 h 2574033"/>
                <a:gd name="connsiteX4" fmla="*/ 2169042 w 2169042"/>
                <a:gd name="connsiteY4" fmla="*/ 2574033 h 2574033"/>
                <a:gd name="connsiteX0" fmla="*/ 0 w 2185107"/>
                <a:gd name="connsiteY0" fmla="*/ 2573079 h 2573079"/>
                <a:gd name="connsiteX1" fmla="*/ 361507 w 2185107"/>
                <a:gd name="connsiteY1" fmla="*/ 2275368 h 2573079"/>
                <a:gd name="connsiteX2" fmla="*/ 1148316 w 2185107"/>
                <a:gd name="connsiteY2" fmla="*/ 0 h 2573079"/>
                <a:gd name="connsiteX3" fmla="*/ 2083981 w 2185107"/>
                <a:gd name="connsiteY3" fmla="*/ 2275369 h 2573079"/>
                <a:gd name="connsiteX4" fmla="*/ 2169042 w 2185107"/>
                <a:gd name="connsiteY4" fmla="*/ 2573079 h 2573079"/>
                <a:gd name="connsiteX5" fmla="*/ 2169042 w 2185107"/>
                <a:gd name="connsiteY5" fmla="*/ 2573079 h 2573079"/>
                <a:gd name="connsiteX0" fmla="*/ 0 w 2169042"/>
                <a:gd name="connsiteY0" fmla="*/ 2573079 h 2574066"/>
                <a:gd name="connsiteX1" fmla="*/ 361507 w 2169042"/>
                <a:gd name="connsiteY1" fmla="*/ 2275368 h 2574066"/>
                <a:gd name="connsiteX2" fmla="*/ 1148316 w 2169042"/>
                <a:gd name="connsiteY2" fmla="*/ 0 h 2574066"/>
                <a:gd name="connsiteX3" fmla="*/ 1982381 w 2169042"/>
                <a:gd name="connsiteY3" fmla="*/ 2283836 h 2574066"/>
                <a:gd name="connsiteX4" fmla="*/ 2169042 w 2169042"/>
                <a:gd name="connsiteY4" fmla="*/ 2573079 h 2574066"/>
                <a:gd name="connsiteX5" fmla="*/ 2169042 w 2169042"/>
                <a:gd name="connsiteY5" fmla="*/ 2573079 h 2574066"/>
                <a:gd name="connsiteX0" fmla="*/ 0 w 2169042"/>
                <a:gd name="connsiteY0" fmla="*/ 2573079 h 2574066"/>
                <a:gd name="connsiteX1" fmla="*/ 361507 w 2169042"/>
                <a:gd name="connsiteY1" fmla="*/ 2275368 h 2574066"/>
                <a:gd name="connsiteX2" fmla="*/ 1148316 w 2169042"/>
                <a:gd name="connsiteY2" fmla="*/ 0 h 2574066"/>
                <a:gd name="connsiteX3" fmla="*/ 1821514 w 2169042"/>
                <a:gd name="connsiteY3" fmla="*/ 2283836 h 2574066"/>
                <a:gd name="connsiteX4" fmla="*/ 2169042 w 2169042"/>
                <a:gd name="connsiteY4" fmla="*/ 2573079 h 2574066"/>
                <a:gd name="connsiteX5" fmla="*/ 2169042 w 2169042"/>
                <a:gd name="connsiteY5" fmla="*/ 2573079 h 2574066"/>
                <a:gd name="connsiteX0" fmla="*/ 0 w 2169042"/>
                <a:gd name="connsiteY0" fmla="*/ 2437613 h 2438600"/>
                <a:gd name="connsiteX1" fmla="*/ 361507 w 2169042"/>
                <a:gd name="connsiteY1" fmla="*/ 2139902 h 2438600"/>
                <a:gd name="connsiteX2" fmla="*/ 1021316 w 2169042"/>
                <a:gd name="connsiteY2" fmla="*/ 1 h 2438600"/>
                <a:gd name="connsiteX3" fmla="*/ 1821514 w 2169042"/>
                <a:gd name="connsiteY3" fmla="*/ 2148370 h 2438600"/>
                <a:gd name="connsiteX4" fmla="*/ 2169042 w 2169042"/>
                <a:gd name="connsiteY4" fmla="*/ 2437613 h 2438600"/>
                <a:gd name="connsiteX5" fmla="*/ 2169042 w 2169042"/>
                <a:gd name="connsiteY5" fmla="*/ 2437613 h 2438600"/>
                <a:gd name="connsiteX0" fmla="*/ 0 w 2084375"/>
                <a:gd name="connsiteY0" fmla="*/ 2446080 h 2446080"/>
                <a:gd name="connsiteX1" fmla="*/ 276840 w 2084375"/>
                <a:gd name="connsiteY1" fmla="*/ 2139902 h 2446080"/>
                <a:gd name="connsiteX2" fmla="*/ 936649 w 2084375"/>
                <a:gd name="connsiteY2" fmla="*/ 1 h 2446080"/>
                <a:gd name="connsiteX3" fmla="*/ 1736847 w 2084375"/>
                <a:gd name="connsiteY3" fmla="*/ 2148370 h 2446080"/>
                <a:gd name="connsiteX4" fmla="*/ 2084375 w 2084375"/>
                <a:gd name="connsiteY4" fmla="*/ 2437613 h 2446080"/>
                <a:gd name="connsiteX5" fmla="*/ 2084375 w 2084375"/>
                <a:gd name="connsiteY5" fmla="*/ 2437613 h 2446080"/>
                <a:gd name="connsiteX0" fmla="*/ 0 w 2084375"/>
                <a:gd name="connsiteY0" fmla="*/ 2446082 h 2446082"/>
                <a:gd name="connsiteX1" fmla="*/ 327640 w 2084375"/>
                <a:gd name="connsiteY1" fmla="*/ 2131438 h 2446082"/>
                <a:gd name="connsiteX2" fmla="*/ 936649 w 2084375"/>
                <a:gd name="connsiteY2" fmla="*/ 3 h 2446082"/>
                <a:gd name="connsiteX3" fmla="*/ 1736847 w 2084375"/>
                <a:gd name="connsiteY3" fmla="*/ 2148372 h 2446082"/>
                <a:gd name="connsiteX4" fmla="*/ 2084375 w 2084375"/>
                <a:gd name="connsiteY4" fmla="*/ 2437615 h 2446082"/>
                <a:gd name="connsiteX5" fmla="*/ 2084375 w 2084375"/>
                <a:gd name="connsiteY5" fmla="*/ 2437615 h 2446082"/>
                <a:gd name="connsiteX0" fmla="*/ 0 w 4335876"/>
                <a:gd name="connsiteY0" fmla="*/ 2457806 h 2457806"/>
                <a:gd name="connsiteX1" fmla="*/ 2579141 w 4335876"/>
                <a:gd name="connsiteY1" fmla="*/ 2131438 h 2457806"/>
                <a:gd name="connsiteX2" fmla="*/ 3188150 w 4335876"/>
                <a:gd name="connsiteY2" fmla="*/ 3 h 2457806"/>
                <a:gd name="connsiteX3" fmla="*/ 3988348 w 4335876"/>
                <a:gd name="connsiteY3" fmla="*/ 2148372 h 2457806"/>
                <a:gd name="connsiteX4" fmla="*/ 4335876 w 4335876"/>
                <a:gd name="connsiteY4" fmla="*/ 2437615 h 2457806"/>
                <a:gd name="connsiteX5" fmla="*/ 4335876 w 4335876"/>
                <a:gd name="connsiteY5" fmla="*/ 2437615 h 2457806"/>
                <a:gd name="connsiteX0" fmla="*/ 0 w 4335876"/>
                <a:gd name="connsiteY0" fmla="*/ 2458011 h 2458011"/>
                <a:gd name="connsiteX1" fmla="*/ 2682957 w 4335876"/>
                <a:gd name="connsiteY1" fmla="*/ 2020262 h 2458011"/>
                <a:gd name="connsiteX2" fmla="*/ 3188150 w 4335876"/>
                <a:gd name="connsiteY2" fmla="*/ 208 h 2458011"/>
                <a:gd name="connsiteX3" fmla="*/ 3988348 w 4335876"/>
                <a:gd name="connsiteY3" fmla="*/ 2148577 h 2458011"/>
                <a:gd name="connsiteX4" fmla="*/ 4335876 w 4335876"/>
                <a:gd name="connsiteY4" fmla="*/ 2437820 h 2458011"/>
                <a:gd name="connsiteX5" fmla="*/ 4335876 w 4335876"/>
                <a:gd name="connsiteY5" fmla="*/ 2437820 h 2458011"/>
                <a:gd name="connsiteX0" fmla="*/ 0 w 4335876"/>
                <a:gd name="connsiteY0" fmla="*/ 2088745 h 2088745"/>
                <a:gd name="connsiteX1" fmla="*/ 2682957 w 4335876"/>
                <a:gd name="connsiteY1" fmla="*/ 1650996 h 2088745"/>
                <a:gd name="connsiteX2" fmla="*/ 3343875 w 4335876"/>
                <a:gd name="connsiteY2" fmla="*/ 257 h 2088745"/>
                <a:gd name="connsiteX3" fmla="*/ 3988348 w 4335876"/>
                <a:gd name="connsiteY3" fmla="*/ 1779311 h 2088745"/>
                <a:gd name="connsiteX4" fmla="*/ 4335876 w 4335876"/>
                <a:gd name="connsiteY4" fmla="*/ 2068554 h 2088745"/>
                <a:gd name="connsiteX5" fmla="*/ 4335876 w 4335876"/>
                <a:gd name="connsiteY5" fmla="*/ 2068554 h 2088745"/>
                <a:gd name="connsiteX0" fmla="*/ 0 w 4335876"/>
                <a:gd name="connsiteY0" fmla="*/ 2090506 h 2090506"/>
                <a:gd name="connsiteX1" fmla="*/ 2494792 w 4335876"/>
                <a:gd name="connsiteY1" fmla="*/ 1441721 h 2090506"/>
                <a:gd name="connsiteX2" fmla="*/ 3343875 w 4335876"/>
                <a:gd name="connsiteY2" fmla="*/ 2018 h 2090506"/>
                <a:gd name="connsiteX3" fmla="*/ 3988348 w 4335876"/>
                <a:gd name="connsiteY3" fmla="*/ 1781072 h 2090506"/>
                <a:gd name="connsiteX4" fmla="*/ 4335876 w 4335876"/>
                <a:gd name="connsiteY4" fmla="*/ 2070315 h 2090506"/>
                <a:gd name="connsiteX5" fmla="*/ 4335876 w 4335876"/>
                <a:gd name="connsiteY5" fmla="*/ 2070315 h 20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5876" h="2090506">
                  <a:moveTo>
                    <a:pt x="0" y="2090506"/>
                  </a:moveTo>
                  <a:cubicBezTo>
                    <a:pt x="7088" y="2044432"/>
                    <a:pt x="1937479" y="1789802"/>
                    <a:pt x="2494792" y="1441721"/>
                  </a:cubicBezTo>
                  <a:cubicBezTo>
                    <a:pt x="3052105" y="1093640"/>
                    <a:pt x="3094949" y="-54541"/>
                    <a:pt x="3343875" y="2018"/>
                  </a:cubicBezTo>
                  <a:cubicBezTo>
                    <a:pt x="3592801" y="58577"/>
                    <a:pt x="3823015" y="1436356"/>
                    <a:pt x="3988348" y="1781072"/>
                  </a:cubicBezTo>
                  <a:cubicBezTo>
                    <a:pt x="4153681" y="2125788"/>
                    <a:pt x="4277955" y="2022108"/>
                    <a:pt x="4335876" y="2070315"/>
                  </a:cubicBezTo>
                  <a:lnTo>
                    <a:pt x="4335876" y="2070315"/>
                  </a:lnTo>
                </a:path>
              </a:pathLst>
            </a:custGeom>
            <a:noFill/>
            <a:ln w="38100" cap="flat" cmpd="sng" algn="ctr">
              <a:solidFill>
                <a:srgbClr val="C062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760AF-18C1-5549-9D75-9C72075E9A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4373881"/>
              <a:ext cx="5334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EE5226-FA01-4943-9539-81FD041600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57400" y="533400"/>
              <a:ext cx="0" cy="3992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C7CAA-33C8-394E-B55C-8B96DB4788BA}"/>
              </a:ext>
            </a:extLst>
          </p:cNvPr>
          <p:cNvSpPr/>
          <p:nvPr/>
        </p:nvSpPr>
        <p:spPr>
          <a:xfrm>
            <a:off x="1099786" y="4800600"/>
            <a:ext cx="694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kern="0" dirty="0"/>
              <a:t>1 very not tasty          2 not tasty         3 undecided          4 tasty            5 very tasty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84FB1CB-B201-2445-A47F-FB956015EF2D}"/>
              </a:ext>
            </a:extLst>
          </p:cNvPr>
          <p:cNvSpPr/>
          <p:nvPr/>
        </p:nvSpPr>
        <p:spPr bwMode="auto">
          <a:xfrm flipH="1">
            <a:off x="1934438" y="2326360"/>
            <a:ext cx="4605221" cy="2346925"/>
          </a:xfrm>
          <a:custGeom>
            <a:avLst/>
            <a:gdLst>
              <a:gd name="connsiteX0" fmla="*/ 0 w 1850065"/>
              <a:gd name="connsiteY0" fmla="*/ 2551821 h 2573086"/>
              <a:gd name="connsiteX1" fmla="*/ 829339 w 1850065"/>
              <a:gd name="connsiteY1" fmla="*/ 7 h 2573086"/>
              <a:gd name="connsiteX2" fmla="*/ 1850065 w 1850065"/>
              <a:gd name="connsiteY2" fmla="*/ 2573086 h 2573086"/>
              <a:gd name="connsiteX3" fmla="*/ 1850065 w 1850065"/>
              <a:gd name="connsiteY3" fmla="*/ 2573086 h 2573086"/>
              <a:gd name="connsiteX0" fmla="*/ 30129 w 1880194"/>
              <a:gd name="connsiteY0" fmla="*/ 2552768 h 2574033"/>
              <a:gd name="connsiteX1" fmla="*/ 72659 w 1880194"/>
              <a:gd name="connsiteY1" fmla="*/ 2276322 h 2574033"/>
              <a:gd name="connsiteX2" fmla="*/ 859468 w 1880194"/>
              <a:gd name="connsiteY2" fmla="*/ 954 h 2574033"/>
              <a:gd name="connsiteX3" fmla="*/ 1880194 w 1880194"/>
              <a:gd name="connsiteY3" fmla="*/ 2574033 h 2574033"/>
              <a:gd name="connsiteX4" fmla="*/ 1880194 w 1880194"/>
              <a:gd name="connsiteY4" fmla="*/ 2574033 h 2574033"/>
              <a:gd name="connsiteX0" fmla="*/ 0 w 2169042"/>
              <a:gd name="connsiteY0" fmla="*/ 2574033 h 2574033"/>
              <a:gd name="connsiteX1" fmla="*/ 361507 w 2169042"/>
              <a:gd name="connsiteY1" fmla="*/ 2276322 h 2574033"/>
              <a:gd name="connsiteX2" fmla="*/ 1148316 w 2169042"/>
              <a:gd name="connsiteY2" fmla="*/ 954 h 2574033"/>
              <a:gd name="connsiteX3" fmla="*/ 2169042 w 2169042"/>
              <a:gd name="connsiteY3" fmla="*/ 2574033 h 2574033"/>
              <a:gd name="connsiteX4" fmla="*/ 2169042 w 2169042"/>
              <a:gd name="connsiteY4" fmla="*/ 2574033 h 2574033"/>
              <a:gd name="connsiteX0" fmla="*/ 0 w 2185107"/>
              <a:gd name="connsiteY0" fmla="*/ 2573079 h 2573079"/>
              <a:gd name="connsiteX1" fmla="*/ 361507 w 2185107"/>
              <a:gd name="connsiteY1" fmla="*/ 2275368 h 2573079"/>
              <a:gd name="connsiteX2" fmla="*/ 1148316 w 2185107"/>
              <a:gd name="connsiteY2" fmla="*/ 0 h 2573079"/>
              <a:gd name="connsiteX3" fmla="*/ 2083981 w 2185107"/>
              <a:gd name="connsiteY3" fmla="*/ 2275369 h 2573079"/>
              <a:gd name="connsiteX4" fmla="*/ 2169042 w 2185107"/>
              <a:gd name="connsiteY4" fmla="*/ 2573079 h 2573079"/>
              <a:gd name="connsiteX5" fmla="*/ 2169042 w 2185107"/>
              <a:gd name="connsiteY5" fmla="*/ 2573079 h 2573079"/>
              <a:gd name="connsiteX0" fmla="*/ 0 w 2169042"/>
              <a:gd name="connsiteY0" fmla="*/ 2573079 h 2574066"/>
              <a:gd name="connsiteX1" fmla="*/ 361507 w 2169042"/>
              <a:gd name="connsiteY1" fmla="*/ 2275368 h 2574066"/>
              <a:gd name="connsiteX2" fmla="*/ 1148316 w 2169042"/>
              <a:gd name="connsiteY2" fmla="*/ 0 h 2574066"/>
              <a:gd name="connsiteX3" fmla="*/ 1982381 w 2169042"/>
              <a:gd name="connsiteY3" fmla="*/ 2283836 h 2574066"/>
              <a:gd name="connsiteX4" fmla="*/ 2169042 w 2169042"/>
              <a:gd name="connsiteY4" fmla="*/ 2573079 h 2574066"/>
              <a:gd name="connsiteX5" fmla="*/ 2169042 w 2169042"/>
              <a:gd name="connsiteY5" fmla="*/ 2573079 h 2574066"/>
              <a:gd name="connsiteX0" fmla="*/ 0 w 2169042"/>
              <a:gd name="connsiteY0" fmla="*/ 2573079 h 2574066"/>
              <a:gd name="connsiteX1" fmla="*/ 361507 w 2169042"/>
              <a:gd name="connsiteY1" fmla="*/ 2275368 h 2574066"/>
              <a:gd name="connsiteX2" fmla="*/ 1148316 w 2169042"/>
              <a:gd name="connsiteY2" fmla="*/ 0 h 2574066"/>
              <a:gd name="connsiteX3" fmla="*/ 1821514 w 2169042"/>
              <a:gd name="connsiteY3" fmla="*/ 2283836 h 2574066"/>
              <a:gd name="connsiteX4" fmla="*/ 2169042 w 2169042"/>
              <a:gd name="connsiteY4" fmla="*/ 2573079 h 2574066"/>
              <a:gd name="connsiteX5" fmla="*/ 2169042 w 2169042"/>
              <a:gd name="connsiteY5" fmla="*/ 2573079 h 2574066"/>
              <a:gd name="connsiteX0" fmla="*/ 0 w 2169042"/>
              <a:gd name="connsiteY0" fmla="*/ 2437613 h 2438600"/>
              <a:gd name="connsiteX1" fmla="*/ 361507 w 2169042"/>
              <a:gd name="connsiteY1" fmla="*/ 2139902 h 2438600"/>
              <a:gd name="connsiteX2" fmla="*/ 1021316 w 2169042"/>
              <a:gd name="connsiteY2" fmla="*/ 1 h 2438600"/>
              <a:gd name="connsiteX3" fmla="*/ 1821514 w 2169042"/>
              <a:gd name="connsiteY3" fmla="*/ 2148370 h 2438600"/>
              <a:gd name="connsiteX4" fmla="*/ 2169042 w 2169042"/>
              <a:gd name="connsiteY4" fmla="*/ 2437613 h 2438600"/>
              <a:gd name="connsiteX5" fmla="*/ 2169042 w 2169042"/>
              <a:gd name="connsiteY5" fmla="*/ 2437613 h 2438600"/>
              <a:gd name="connsiteX0" fmla="*/ 0 w 2084375"/>
              <a:gd name="connsiteY0" fmla="*/ 2446080 h 2446080"/>
              <a:gd name="connsiteX1" fmla="*/ 276840 w 2084375"/>
              <a:gd name="connsiteY1" fmla="*/ 2139902 h 2446080"/>
              <a:gd name="connsiteX2" fmla="*/ 936649 w 2084375"/>
              <a:gd name="connsiteY2" fmla="*/ 1 h 2446080"/>
              <a:gd name="connsiteX3" fmla="*/ 1736847 w 2084375"/>
              <a:gd name="connsiteY3" fmla="*/ 2148370 h 2446080"/>
              <a:gd name="connsiteX4" fmla="*/ 2084375 w 2084375"/>
              <a:gd name="connsiteY4" fmla="*/ 2437613 h 2446080"/>
              <a:gd name="connsiteX5" fmla="*/ 2084375 w 2084375"/>
              <a:gd name="connsiteY5" fmla="*/ 2437613 h 2446080"/>
              <a:gd name="connsiteX0" fmla="*/ 0 w 2084375"/>
              <a:gd name="connsiteY0" fmla="*/ 2446082 h 2446082"/>
              <a:gd name="connsiteX1" fmla="*/ 327640 w 2084375"/>
              <a:gd name="connsiteY1" fmla="*/ 2131438 h 2446082"/>
              <a:gd name="connsiteX2" fmla="*/ 936649 w 2084375"/>
              <a:gd name="connsiteY2" fmla="*/ 3 h 2446082"/>
              <a:gd name="connsiteX3" fmla="*/ 1736847 w 2084375"/>
              <a:gd name="connsiteY3" fmla="*/ 2148372 h 2446082"/>
              <a:gd name="connsiteX4" fmla="*/ 2084375 w 2084375"/>
              <a:gd name="connsiteY4" fmla="*/ 2437615 h 2446082"/>
              <a:gd name="connsiteX5" fmla="*/ 2084375 w 2084375"/>
              <a:gd name="connsiteY5" fmla="*/ 2437615 h 2446082"/>
              <a:gd name="connsiteX0" fmla="*/ 0 w 4335876"/>
              <a:gd name="connsiteY0" fmla="*/ 2457806 h 2457806"/>
              <a:gd name="connsiteX1" fmla="*/ 2579141 w 4335876"/>
              <a:gd name="connsiteY1" fmla="*/ 2131438 h 2457806"/>
              <a:gd name="connsiteX2" fmla="*/ 3188150 w 4335876"/>
              <a:gd name="connsiteY2" fmla="*/ 3 h 2457806"/>
              <a:gd name="connsiteX3" fmla="*/ 3988348 w 4335876"/>
              <a:gd name="connsiteY3" fmla="*/ 2148372 h 2457806"/>
              <a:gd name="connsiteX4" fmla="*/ 4335876 w 4335876"/>
              <a:gd name="connsiteY4" fmla="*/ 2437615 h 2457806"/>
              <a:gd name="connsiteX5" fmla="*/ 4335876 w 4335876"/>
              <a:gd name="connsiteY5" fmla="*/ 2437615 h 2457806"/>
              <a:gd name="connsiteX0" fmla="*/ 0 w 4335876"/>
              <a:gd name="connsiteY0" fmla="*/ 2458011 h 2458011"/>
              <a:gd name="connsiteX1" fmla="*/ 2682957 w 4335876"/>
              <a:gd name="connsiteY1" fmla="*/ 2020262 h 2458011"/>
              <a:gd name="connsiteX2" fmla="*/ 3188150 w 4335876"/>
              <a:gd name="connsiteY2" fmla="*/ 208 h 2458011"/>
              <a:gd name="connsiteX3" fmla="*/ 3988348 w 4335876"/>
              <a:gd name="connsiteY3" fmla="*/ 2148577 h 2458011"/>
              <a:gd name="connsiteX4" fmla="*/ 4335876 w 4335876"/>
              <a:gd name="connsiteY4" fmla="*/ 2437820 h 2458011"/>
              <a:gd name="connsiteX5" fmla="*/ 4335876 w 4335876"/>
              <a:gd name="connsiteY5" fmla="*/ 2437820 h 2458011"/>
              <a:gd name="connsiteX0" fmla="*/ 0 w 4335876"/>
              <a:gd name="connsiteY0" fmla="*/ 2088745 h 2088745"/>
              <a:gd name="connsiteX1" fmla="*/ 2682957 w 4335876"/>
              <a:gd name="connsiteY1" fmla="*/ 1650996 h 2088745"/>
              <a:gd name="connsiteX2" fmla="*/ 3343875 w 4335876"/>
              <a:gd name="connsiteY2" fmla="*/ 257 h 2088745"/>
              <a:gd name="connsiteX3" fmla="*/ 3988348 w 4335876"/>
              <a:gd name="connsiteY3" fmla="*/ 1779311 h 2088745"/>
              <a:gd name="connsiteX4" fmla="*/ 4335876 w 4335876"/>
              <a:gd name="connsiteY4" fmla="*/ 2068554 h 2088745"/>
              <a:gd name="connsiteX5" fmla="*/ 4335876 w 4335876"/>
              <a:gd name="connsiteY5" fmla="*/ 2068554 h 2088745"/>
              <a:gd name="connsiteX0" fmla="*/ 0 w 4335876"/>
              <a:gd name="connsiteY0" fmla="*/ 2090506 h 2090506"/>
              <a:gd name="connsiteX1" fmla="*/ 2494792 w 4335876"/>
              <a:gd name="connsiteY1" fmla="*/ 1441721 h 2090506"/>
              <a:gd name="connsiteX2" fmla="*/ 3343875 w 4335876"/>
              <a:gd name="connsiteY2" fmla="*/ 2018 h 2090506"/>
              <a:gd name="connsiteX3" fmla="*/ 3988348 w 4335876"/>
              <a:gd name="connsiteY3" fmla="*/ 1781072 h 2090506"/>
              <a:gd name="connsiteX4" fmla="*/ 4335876 w 4335876"/>
              <a:gd name="connsiteY4" fmla="*/ 2070315 h 2090506"/>
              <a:gd name="connsiteX5" fmla="*/ 4335876 w 4335876"/>
              <a:gd name="connsiteY5" fmla="*/ 2070315 h 209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5876" h="2090506">
                <a:moveTo>
                  <a:pt x="0" y="2090506"/>
                </a:moveTo>
                <a:cubicBezTo>
                  <a:pt x="7088" y="2044432"/>
                  <a:pt x="1937479" y="1789802"/>
                  <a:pt x="2494792" y="1441721"/>
                </a:cubicBezTo>
                <a:cubicBezTo>
                  <a:pt x="3052105" y="1093640"/>
                  <a:pt x="3094949" y="-54541"/>
                  <a:pt x="3343875" y="2018"/>
                </a:cubicBezTo>
                <a:cubicBezTo>
                  <a:pt x="3592801" y="58577"/>
                  <a:pt x="3823015" y="1436356"/>
                  <a:pt x="3988348" y="1781072"/>
                </a:cubicBezTo>
                <a:cubicBezTo>
                  <a:pt x="4153681" y="2125788"/>
                  <a:pt x="4277955" y="2022108"/>
                  <a:pt x="4335876" y="2070315"/>
                </a:cubicBezTo>
                <a:lnTo>
                  <a:pt x="4335876" y="2070315"/>
                </a:ln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6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A0A912-A0FE-A24A-9B88-D48D67AC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797050"/>
            <a:ext cx="7340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1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milkexperiment.csv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3.647059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3.210526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08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&#10;&#10;Description automatically generated">
            <a:extLst>
              <a:ext uri="{FF2B5EF4-FFF2-40B4-BE49-F238E27FC236}">
                <a16:creationId xmlns:a16="http://schemas.microsoft.com/office/drawing/2014/main" id="{532086BF-2A7F-5945-A448-A8AC3961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6" y="643467"/>
            <a:ext cx="59266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0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0FF0DE-784F-124D-9672-5A70601C5955}"/>
              </a:ext>
            </a:extLst>
          </p:cNvPr>
          <p:cNvSpPr/>
          <p:nvPr/>
        </p:nvSpPr>
        <p:spPr bwMode="auto">
          <a:xfrm>
            <a:off x="2317000" y="1975855"/>
            <a:ext cx="2763074" cy="816246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C7BC7D-3198-E245-AA02-EC9401D2F9B0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0A6CB9E-0FF6-9146-9F98-48A23692C4B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91CD033E-2C67-DA4A-B8E9-20091C51CF5C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A3CEAAD1-61C0-C54B-9C33-44A196867D44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D197362C-DACC-744B-A22A-939DA3F23F2F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764E133-58D7-3543-B5BA-089361540548}"/>
              </a:ext>
            </a:extLst>
          </p:cNvPr>
          <p:cNvCxnSpPr>
            <a:stCxn id="86" idx="1"/>
            <a:endCxn id="105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A31E3B-BBAC-034B-AE54-0C07A32747B7}"/>
              </a:ext>
            </a:extLst>
          </p:cNvPr>
          <p:cNvCxnSpPr>
            <a:stCxn id="86" idx="3"/>
            <a:endCxn id="117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991E6D2-6D51-1040-90E2-407588442943}"/>
              </a:ext>
            </a:extLst>
          </p:cNvPr>
          <p:cNvCxnSpPr>
            <a:cxnSpLocks/>
            <a:endCxn id="114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6390B65-28C8-A447-A50B-537D76195EA9}"/>
              </a:ext>
            </a:extLst>
          </p:cNvPr>
          <p:cNvCxnSpPr>
            <a:cxnSpLocks/>
            <a:stCxn id="105" idx="2"/>
            <a:endCxn id="12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B7475D6-4FD3-B945-B0C9-0078B5DD6A2B}"/>
              </a:ext>
            </a:extLst>
          </p:cNvPr>
          <p:cNvCxnSpPr>
            <a:cxnSpLocks/>
            <a:stCxn id="117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E5539F1-DD0D-F744-838A-DB196035EDFC}"/>
              </a:ext>
            </a:extLst>
          </p:cNvPr>
          <p:cNvCxnSpPr>
            <a:cxnSpLocks/>
            <a:stCxn id="117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B920317E-1B5D-5B47-9F21-7063A2F3FED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C9F79F9-E9A7-CE4A-9B3D-D94A4CB08CE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8B5BFF-1910-A646-911A-8F4F8BB0AA95}"/>
              </a:ext>
            </a:extLst>
          </p:cNvPr>
          <p:cNvGrpSpPr/>
          <p:nvPr/>
        </p:nvGrpSpPr>
        <p:grpSpPr>
          <a:xfrm>
            <a:off x="59029" y="0"/>
            <a:ext cx="9084971" cy="6858001"/>
            <a:chOff x="59029" y="76201"/>
            <a:chExt cx="9084971" cy="678180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651A944-0BB9-0240-9503-79E328AC84E5}"/>
                </a:ext>
              </a:extLst>
            </p:cNvPr>
            <p:cNvSpPr/>
            <p:nvPr/>
          </p:nvSpPr>
          <p:spPr bwMode="auto">
            <a:xfrm>
              <a:off x="5960791" y="76201"/>
              <a:ext cx="3183209" cy="67818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2FF55EE-D54E-3149-A7A6-37269CF24C75}"/>
                </a:ext>
              </a:extLst>
            </p:cNvPr>
            <p:cNvSpPr/>
            <p:nvPr/>
          </p:nvSpPr>
          <p:spPr bwMode="auto">
            <a:xfrm>
              <a:off x="59029" y="278366"/>
              <a:ext cx="2290469" cy="6516518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71E8619-1BAB-9D45-BA67-9574D70D8F6C}"/>
                </a:ext>
              </a:extLst>
            </p:cNvPr>
            <p:cNvSpPr/>
            <p:nvPr/>
          </p:nvSpPr>
          <p:spPr bwMode="auto">
            <a:xfrm>
              <a:off x="2251205" y="245286"/>
              <a:ext cx="3831487" cy="18397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174" name="Title 1">
            <a:extLst>
              <a:ext uri="{FF2B5EF4-FFF2-40B4-BE49-F238E27FC236}">
                <a16:creationId xmlns:a16="http://schemas.microsoft.com/office/drawing/2014/main" id="{7C33A633-AB46-1E4D-AC07-01B37870DF22}"/>
              </a:ext>
            </a:extLst>
          </p:cNvPr>
          <p:cNvSpPr txBox="1">
            <a:spLocks/>
          </p:cNvSpPr>
          <p:nvPr/>
        </p:nvSpPr>
        <p:spPr bwMode="auto">
          <a:xfrm>
            <a:off x="-9336" y="2357202"/>
            <a:ext cx="9144000" cy="69576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64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533400" y="2743200"/>
            <a:ext cx="7848600" cy="19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lest try to transform this … with square root</a:t>
            </a:r>
          </a:p>
        </p:txBody>
      </p:sp>
    </p:spTree>
    <p:extLst>
      <p:ext uri="{BB962C8B-B14F-4D97-AF65-F5344CB8AC3E}">
        <p14:creationId xmlns:p14="http://schemas.microsoft.com/office/powerpoint/2010/main" val="1538000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milkexperiment.csv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1.902495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1.777958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A0485354-AE9E-5546-88A5-C8C4FD00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4" y="0"/>
            <a:ext cx="7585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9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dat$score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br>
              <a:rPr lang="en-GB" sz="2000" b="0" dirty="0">
                <a:solidFill>
                  <a:srgbClr val="0000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0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data:  </a:t>
            </a:r>
            <a:r>
              <a:rPr lang="en-GB" sz="2000" dirty="0" err="1">
                <a:solidFill>
                  <a:srgbClr val="99CC00"/>
                </a:solidFill>
                <a:latin typeface="Courier" pitchFamily="2" charset="0"/>
              </a:rPr>
              <a:t>dat$score</a:t>
            </a:r>
            <a:endParaRPr lang="en-GB" sz="20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99CC00"/>
                </a:solidFill>
                <a:latin typeface="Courier" pitchFamily="2" charset="0"/>
              </a:rPr>
              <a:t>W = 0.72514, p-value = 7.196e-07</a:t>
            </a:r>
          </a:p>
          <a:p>
            <a:endParaRPr lang="en-GB" sz="20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latin typeface="Courier" pitchFamily="2" charset="0"/>
              </a:rPr>
              <a:t>= definitely not normal!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17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D0610E-6664-4840-9C9D-5C60DA4F5E40}"/>
              </a:ext>
            </a:extLst>
          </p:cNvPr>
          <p:cNvGrpSpPr/>
          <p:nvPr/>
        </p:nvGrpSpPr>
        <p:grpSpPr>
          <a:xfrm rot="5400000">
            <a:off x="5272280" y="3026391"/>
            <a:ext cx="3395563" cy="3133981"/>
            <a:chOff x="2251164" y="3088615"/>
            <a:chExt cx="3395563" cy="313398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C37C9B-5808-144E-B57F-1623239E69DD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B8746E-07BD-6742-A442-3D552D1B4826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4502BF0-C08B-3342-AFCB-FDE9EF619913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A34C0A-984B-E847-99CF-52F6D8E957DC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601B52-2CC8-BC4D-82A6-54557B786926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3A24F29-6FA7-B940-A744-FF212A4A6CF6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CF20AEE-E815-8444-BBE2-51CE528B7855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FE451-A7A5-5E4B-A47C-C5AAD3590B71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D1E35-4DF9-3945-B868-08DAD333AC94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7D315D-8790-B54B-87AF-3FE69471A657}"/>
                </a:ext>
              </a:extLst>
            </p:cNvPr>
            <p:cNvCxnSpPr>
              <a:cxnSpLocks/>
              <a:stCxn id="14" idx="2"/>
              <a:endCxn id="11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3B0B73-0B3B-E143-92F4-2D51A0FB89ED}"/>
                </a:ext>
              </a:extLst>
            </p:cNvPr>
            <p:cNvCxnSpPr>
              <a:cxnSpLocks/>
              <a:stCxn id="15" idx="2"/>
              <a:endCxn id="12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BD07C2-6C2D-0A4C-B071-7B9215EE6A21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FBD1F4A-BE72-CC46-9E8C-D6AB67DC507A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72B280-A725-3C49-909B-21AA6DF1B52B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0E664-BB15-1D4F-9A0E-9AC7703AB407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0825433-E8BE-E34B-8FC7-F8E3FEF7F57E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1B93F7-4AC2-E74C-AC39-12B09CD52120}"/>
                </a:ext>
              </a:extLst>
            </p:cNvPr>
            <p:cNvCxnSpPr>
              <a:cxnSpLocks/>
              <a:stCxn id="20" idx="2"/>
              <a:endCxn id="13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6A726-4C96-4041-A95C-AD86D2EB35C7}"/>
                </a:ext>
              </a:extLst>
            </p:cNvPr>
            <p:cNvCxnSpPr>
              <a:cxnSpLocks/>
              <a:stCxn id="21" idx="2"/>
              <a:endCxn id="24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" name="Picture 2" descr="A close up of food&#10;&#10;Description automatically generated">
            <a:extLst>
              <a:ext uri="{FF2B5EF4-FFF2-40B4-BE49-F238E27FC236}">
                <a16:creationId xmlns:a16="http://schemas.microsoft.com/office/drawing/2014/main" id="{1A818EF7-3FBE-7240-9BCD-01FE9A96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4" y="528464"/>
            <a:ext cx="4267200" cy="30546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8549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wilcox.test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do both paired (Mann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whitney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test) and unpaired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("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milkexperiment.csv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", header = TRUE)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 err="1">
                <a:latin typeface="Courier" pitchFamily="2" charset="0"/>
                <a:cs typeface="Arial" pitchFamily="-112" charset="0"/>
              </a:rPr>
              <a:t>wilcox.test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dat$scoreraw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dat$scoreraw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sz="2000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sz="2000" b="0" dirty="0">
                <a:latin typeface="Courier" pitchFamily="2" charset="0"/>
                <a:cs typeface="Arial" pitchFamily="-112" charset="0"/>
              </a:rPr>
              <a:t> =="B"],paired=FALSE)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Wilcoxon rank sum test with continuity correction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W = 212, p-value = 0.07612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40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AAB8E-ABED-4E42-9778-4D6EAE2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D33A7841-5354-5046-B2AC-16989708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unfortunately our experience was inconclusive</a:t>
            </a:r>
          </a:p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(because </a:t>
            </a:r>
            <a:r>
              <a:rPr lang="en-US" sz="3400" b="0" dirty="0" err="1">
                <a:solidFill>
                  <a:schemeClr val="bg1"/>
                </a:solidFill>
              </a:rPr>
              <a:t>pvalue</a:t>
            </a:r>
            <a:r>
              <a:rPr lang="en-US" sz="3400" b="0" dirty="0">
                <a:solidFill>
                  <a:schemeClr val="bg1"/>
                </a:solidFill>
              </a:rPr>
              <a:t> &gt; 0.05)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38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FF3-07C8-794A-A14A-0B16F115CED8}"/>
              </a:ext>
            </a:extLst>
          </p:cNvPr>
          <p:cNvSpPr txBox="1">
            <a:spLocks/>
          </p:cNvSpPr>
          <p:nvPr/>
        </p:nvSpPr>
        <p:spPr bwMode="auto">
          <a:xfrm>
            <a:off x="533400" y="1219201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what can </a:t>
            </a:r>
            <a:r>
              <a:rPr lang="en-US" b="0" dirty="0"/>
              <a:t>be the reasons that there is no different?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582BDA-A11B-F041-981D-403674925B60}"/>
              </a:ext>
            </a:extLst>
          </p:cNvPr>
          <p:cNvSpPr txBox="1">
            <a:spLocks/>
          </p:cNvSpPr>
          <p:nvPr/>
        </p:nvSpPr>
        <p:spPr bwMode="auto">
          <a:xfrm>
            <a:off x="647700" y="2438400"/>
            <a:ext cx="7848600" cy="38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  <a:p>
            <a:r>
              <a:rPr lang="en-US" b="0" dirty="0"/>
              <a:t>-&gt; low sample size</a:t>
            </a:r>
          </a:p>
          <a:p>
            <a:r>
              <a:rPr lang="en-US" b="0" dirty="0"/>
              <a:t>-&gt; too much “noise” = did we control enough?</a:t>
            </a:r>
          </a:p>
          <a:p>
            <a:r>
              <a:rPr lang="en-US" b="0" dirty="0"/>
              <a:t>-&gt; too weak signal = may be there is actually no difference in taste after all</a:t>
            </a:r>
          </a:p>
          <a:p>
            <a:endParaRPr lang="en-US" b="0" dirty="0"/>
          </a:p>
          <a:p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9812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 of the four non-parametric tests seen today and when to use them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basis of Mann Whitney and Wilcoxon test, aka that they use ranks rather than mean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</a:t>
            </a:r>
            <a:r>
              <a:rPr lang="en-US" sz="2400" dirty="0">
                <a:solidFill>
                  <a:srgbClr val="FF9900"/>
                </a:solidFill>
              </a:rPr>
              <a:t>will not ask </a:t>
            </a:r>
            <a:r>
              <a:rPr lang="en-US" sz="2400" b="0" dirty="0"/>
              <a:t>you to do it by hand in the exam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we will look 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four non-parametric tests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38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40E0458-9C79-674C-AC7A-BAEC4B37E739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874A4A5-D7BC-EE42-8410-BD64379E2C7D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C6A82D-CC0B-BF41-AB08-7B217D568A82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ED96D59-56EA-D44A-9DC9-0C955B00C2FB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157CD4F-C27D-2546-BDB7-3C277845AAC6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0A12B0-BEB4-224B-8CCD-9EF4EC7BF5BF}"/>
              </a:ext>
            </a:extLst>
          </p:cNvPr>
          <p:cNvCxnSpPr>
            <a:stCxn id="86" idx="1"/>
            <a:endCxn id="89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9CD673E-CB4E-8048-BAEB-0D190D1EDE09}"/>
              </a:ext>
            </a:extLst>
          </p:cNvPr>
          <p:cNvCxnSpPr>
            <a:stCxn id="86" idx="3"/>
            <a:endCxn id="98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DFE2AD-37FB-CA41-B7EC-EE32BE755409}"/>
              </a:ext>
            </a:extLst>
          </p:cNvPr>
          <p:cNvCxnSpPr>
            <a:cxnSpLocks/>
            <a:endCxn id="92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C368C99-D893-6A4B-A463-98AE2DFD4627}"/>
              </a:ext>
            </a:extLst>
          </p:cNvPr>
          <p:cNvCxnSpPr>
            <a:cxnSpLocks/>
            <a:stCxn id="89" idx="2"/>
            <a:endCxn id="10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741B844-55FA-9C41-85EC-87E8FDFD6A0A}"/>
              </a:ext>
            </a:extLst>
          </p:cNvPr>
          <p:cNvCxnSpPr>
            <a:cxnSpLocks/>
            <a:stCxn id="98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3072ABE-01F2-1A47-B0FA-6D6329563274}"/>
              </a:ext>
            </a:extLst>
          </p:cNvPr>
          <p:cNvCxnSpPr>
            <a:cxnSpLocks/>
            <a:stCxn id="98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7A8F246-9947-DC40-B721-1BBDA1B4B321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AF6C5C3-F647-9D4E-B244-763F117EF843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B4343E5-336E-274A-8A17-129183F15161}"/>
              </a:ext>
            </a:extLst>
          </p:cNvPr>
          <p:cNvSpPr/>
          <p:nvPr/>
        </p:nvSpPr>
        <p:spPr bwMode="auto">
          <a:xfrm>
            <a:off x="-235131" y="0"/>
            <a:ext cx="9379131" cy="6923314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6089563 w 9379131"/>
              <a:gd name="connsiteY6" fmla="*/ 3154965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6089563 w 9379131"/>
              <a:gd name="connsiteY6" fmla="*/ 3154965 h 7053943"/>
              <a:gd name="connsiteX7" fmla="*/ 7770695 w 9379131"/>
              <a:gd name="connsiteY7" fmla="*/ 12279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6089563 w 9379131"/>
              <a:gd name="connsiteY6" fmla="*/ 3154965 h 7053943"/>
              <a:gd name="connsiteX7" fmla="*/ 7770695 w 9379131"/>
              <a:gd name="connsiteY7" fmla="*/ 1227909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461163 w 9379131"/>
              <a:gd name="connsiteY6" fmla="*/ 1266530 h 7053943"/>
              <a:gd name="connsiteX7" fmla="*/ 7770695 w 9379131"/>
              <a:gd name="connsiteY7" fmla="*/ 1227909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461163 w 9379131"/>
              <a:gd name="connsiteY6" fmla="*/ 1266530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608509 w 9379131"/>
              <a:gd name="connsiteY5" fmla="*/ 3220847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608509 w 9379131"/>
              <a:gd name="connsiteY5" fmla="*/ 3220847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608509 w 9379131"/>
              <a:gd name="connsiteY5" fmla="*/ 3220847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5200720 w 9379131"/>
              <a:gd name="connsiteY4" fmla="*/ 6754633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3761534 w 9379131"/>
              <a:gd name="connsiteY3" fmla="*/ 6668305 h 7053943"/>
              <a:gd name="connsiteX4" fmla="*/ 5200720 w 9379131"/>
              <a:gd name="connsiteY4" fmla="*/ 6754633 h 7053943"/>
              <a:gd name="connsiteX5" fmla="*/ 5986196 w 9379131"/>
              <a:gd name="connsiteY5" fmla="*/ 3320238 h 7053943"/>
              <a:gd name="connsiteX6" fmla="*/ 7600311 w 9379131"/>
              <a:gd name="connsiteY6" fmla="*/ 2598374 h 7053943"/>
              <a:gd name="connsiteX7" fmla="*/ 7631547 w 9379131"/>
              <a:gd name="connsiteY7" fmla="*/ 1247788 h 7053943"/>
              <a:gd name="connsiteX8" fmla="*/ 9379131 w 9379131"/>
              <a:gd name="connsiteY8" fmla="*/ 1221662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2560320" y="6844938"/>
                </a:lnTo>
                <a:lnTo>
                  <a:pt x="3761534" y="6668305"/>
                </a:lnTo>
                <a:lnTo>
                  <a:pt x="5200720" y="6754633"/>
                </a:lnTo>
                <a:cubicBezTo>
                  <a:pt x="6138406" y="6670009"/>
                  <a:pt x="6082180" y="6724531"/>
                  <a:pt x="5986196" y="3320238"/>
                </a:cubicBezTo>
                <a:cubicBezTo>
                  <a:pt x="6703139" y="2695304"/>
                  <a:pt x="6068360" y="3640753"/>
                  <a:pt x="7600311" y="2598374"/>
                </a:cubicBezTo>
                <a:lnTo>
                  <a:pt x="7631547" y="1247788"/>
                </a:lnTo>
                <a:lnTo>
                  <a:pt x="9379131" y="1221662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4" name="Title 7">
            <a:extLst>
              <a:ext uri="{FF2B5EF4-FFF2-40B4-BE49-F238E27FC236}">
                <a16:creationId xmlns:a16="http://schemas.microsoft.com/office/drawing/2014/main" id="{C8D4068A-8124-D548-9725-BF9486C49FD4}"/>
              </a:ext>
            </a:extLst>
          </p:cNvPr>
          <p:cNvSpPr txBox="1">
            <a:spLocks/>
          </p:cNvSpPr>
          <p:nvPr/>
        </p:nvSpPr>
        <p:spPr bwMode="auto">
          <a:xfrm>
            <a:off x="-4344151" y="5889562"/>
            <a:ext cx="675458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defRPr sz="7000" b="1">
                <a:solidFill>
                  <a:srgbClr val="40404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defRPr sz="7000" b="1">
                <a:solidFill>
                  <a:srgbClr val="404040"/>
                </a:solidFill>
                <a:latin typeface="Arial" pitchFamily="-112" charset="0"/>
                <a:ea typeface="ＭＳ Ｐゴシック" charset="0"/>
                <a:cs typeface="Arial" pitchFamily="-112" charset="0"/>
              </a:defRPr>
            </a:lvl2pPr>
            <a:lvl3pPr algn="l" rtl="0" eaLnBrk="0" fontAlgn="base" hangingPunct="0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defRPr sz="7000" b="1">
                <a:solidFill>
                  <a:srgbClr val="404040"/>
                </a:solidFill>
                <a:latin typeface="Arial" pitchFamily="-112" charset="0"/>
                <a:ea typeface="ＭＳ Ｐゴシック" charset="0"/>
                <a:cs typeface="Arial" pitchFamily="-112" charset="0"/>
              </a:defRPr>
            </a:lvl3pPr>
            <a:lvl4pPr algn="l" rtl="0" eaLnBrk="0" fontAlgn="base" hangingPunct="0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defRPr sz="7000" b="1">
                <a:solidFill>
                  <a:srgbClr val="404040"/>
                </a:solidFill>
                <a:latin typeface="Arial" pitchFamily="-112" charset="0"/>
                <a:ea typeface="ＭＳ Ｐゴシック" charset="0"/>
                <a:cs typeface="Arial" pitchFamily="-112" charset="0"/>
              </a:defRPr>
            </a:lvl4pPr>
            <a:lvl5pPr algn="l" rtl="0" eaLnBrk="0" fontAlgn="base" hangingPunct="0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defRPr sz="7000" b="1">
                <a:solidFill>
                  <a:srgbClr val="404040"/>
                </a:solidFill>
                <a:latin typeface="Arial" pitchFamily="-112" charset="0"/>
                <a:ea typeface="ＭＳ Ｐゴシック" charset="0"/>
                <a:cs typeface="Arial" pitchFamily="-11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Arial" pitchFamily="-112" charset="0"/>
                <a:cs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Arial" pitchFamily="-112" charset="0"/>
                <a:cs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Arial" pitchFamily="-112" charset="0"/>
                <a:cs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Arial" pitchFamily="-112" charset="0"/>
                <a:cs typeface="Arial" pitchFamily="-112" charset="0"/>
              </a:defRPr>
            </a:lvl9pPr>
          </a:lstStyle>
          <a:p>
            <a:pPr algn="r" eaLnBrk="1" hangingPunct="1"/>
            <a:r>
              <a:rPr lang="en-US" sz="8600" kern="0">
                <a:solidFill>
                  <a:srgbClr val="A6A6A6"/>
                </a:solidFill>
                <a:latin typeface="Arial" charset="0"/>
                <a:cs typeface="Arial" charset="0"/>
              </a:rPr>
              <a:t>next</a:t>
            </a:r>
            <a:endParaRPr lang="en-US" sz="8600" kern="0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94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457200" y="62848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four non-parametric tests are very robust (i.e. skewed and non-homogeneous data ok) but nothing is perfect: what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you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gain in robustness </a:t>
            </a:r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you lose in power</a:t>
            </a:r>
            <a:r>
              <a:rPr lang="en-US" b="0" dirty="0">
                <a:latin typeface="Arial" charset="0"/>
                <a:cs typeface="Arial" charset="0"/>
              </a:rPr>
              <a:t>.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EEEEE6-D9CF-5B4B-BD5A-436A42973469}"/>
              </a:ext>
            </a:extLst>
          </p:cNvPr>
          <p:cNvGrpSpPr/>
          <p:nvPr/>
        </p:nvGrpSpPr>
        <p:grpSpPr>
          <a:xfrm rot="5400000">
            <a:off x="2836118" y="2721591"/>
            <a:ext cx="3395563" cy="3133981"/>
            <a:chOff x="2251164" y="3088615"/>
            <a:chExt cx="3395563" cy="31339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CB171AC-09B7-D048-BAF8-FA5427066207}"/>
                </a:ext>
              </a:extLst>
            </p:cNvPr>
            <p:cNvSpPr/>
            <p:nvPr/>
          </p:nvSpPr>
          <p:spPr bwMode="auto">
            <a:xfrm>
              <a:off x="2784564" y="3094282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0A0D013-1070-5D4C-A14A-DA705FB5A824}"/>
                </a:ext>
              </a:extLst>
            </p:cNvPr>
            <p:cNvSpPr/>
            <p:nvPr/>
          </p:nvSpPr>
          <p:spPr bwMode="auto">
            <a:xfrm>
              <a:off x="4537164" y="3088615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FCF798C-97A0-C94F-AA59-0FAED38E164E}"/>
                </a:ext>
              </a:extLst>
            </p:cNvPr>
            <p:cNvSpPr/>
            <p:nvPr/>
          </p:nvSpPr>
          <p:spPr bwMode="auto">
            <a:xfrm rot="16200000">
              <a:off x="1991479" y="5283542"/>
              <a:ext cx="1420692" cy="457415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Mann-Whitney 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Utest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AA9D45E-EEFC-D240-975D-78BBF4823D99}"/>
                </a:ext>
              </a:extLst>
            </p:cNvPr>
            <p:cNvSpPr/>
            <p:nvPr/>
          </p:nvSpPr>
          <p:spPr bwMode="auto">
            <a:xfrm rot="16200000">
              <a:off x="2801817" y="5260379"/>
              <a:ext cx="1379858" cy="463979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Wilcoxon signed rank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58B0FED-3F8A-D74D-A2C4-B89018216960}"/>
                </a:ext>
              </a:extLst>
            </p:cNvPr>
            <p:cNvSpPr/>
            <p:nvPr/>
          </p:nvSpPr>
          <p:spPr bwMode="auto">
            <a:xfrm rot="16200000">
              <a:off x="3802733" y="5231619"/>
              <a:ext cx="1343362" cy="561261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Krus</a:t>
              </a: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kall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-Wallis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BA3FB02-2D71-684E-BDA8-D280E61D5949}"/>
                </a:ext>
              </a:extLst>
            </p:cNvPr>
            <p:cNvSpPr/>
            <p:nvPr/>
          </p:nvSpPr>
          <p:spPr bwMode="auto">
            <a:xfrm>
              <a:off x="2251164" y="3654891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680273E-A696-2E48-B192-A3E04CC79968}"/>
                </a:ext>
              </a:extLst>
            </p:cNvPr>
            <p:cNvSpPr/>
            <p:nvPr/>
          </p:nvSpPr>
          <p:spPr bwMode="auto">
            <a:xfrm>
              <a:off x="3165564" y="3661482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BE7529-5C2E-1948-A23B-7974A645207D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 bwMode="auto">
            <a:xfrm flipH="1">
              <a:off x="2691062" y="3464869"/>
              <a:ext cx="430208" cy="1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C85C87-A440-D84D-9FD9-152689D9DA0C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 bwMode="auto">
            <a:xfrm>
              <a:off x="3121270" y="3464869"/>
              <a:ext cx="370476" cy="1966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E5364C-F7DC-BC43-974D-91644ED2802B}"/>
                </a:ext>
              </a:extLst>
            </p:cNvPr>
            <p:cNvCxnSpPr>
              <a:cxnSpLocks/>
              <a:stCxn id="29" idx="2"/>
              <a:endCxn id="26" idx="3"/>
            </p:cNvCxnSpPr>
            <p:nvPr/>
          </p:nvCxnSpPr>
          <p:spPr bwMode="auto">
            <a:xfrm>
              <a:off x="2691062" y="4099081"/>
              <a:ext cx="10763" cy="7028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043B60-1B88-B746-BB57-B6BAD80A875C}"/>
                </a:ext>
              </a:extLst>
            </p:cNvPr>
            <p:cNvCxnSpPr>
              <a:cxnSpLocks/>
              <a:stCxn id="30" idx="2"/>
              <a:endCxn id="27" idx="3"/>
            </p:cNvCxnSpPr>
            <p:nvPr/>
          </p:nvCxnSpPr>
          <p:spPr bwMode="auto">
            <a:xfrm>
              <a:off x="3491746" y="4099081"/>
              <a:ext cx="0" cy="7033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7F0FE2-3DD8-6640-A19E-125437297F07}"/>
                </a:ext>
              </a:extLst>
            </p:cNvPr>
            <p:cNvSpPr/>
            <p:nvPr/>
          </p:nvSpPr>
          <p:spPr bwMode="auto">
            <a:xfrm>
              <a:off x="4035578" y="3668996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54A7B20-8CAD-F949-BF2D-CA59A2E14F6D}"/>
                </a:ext>
              </a:extLst>
            </p:cNvPr>
            <p:cNvSpPr/>
            <p:nvPr/>
          </p:nvSpPr>
          <p:spPr bwMode="auto">
            <a:xfrm>
              <a:off x="4994364" y="3675587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EE5B77-E924-A048-870B-1804E0AEF06A}"/>
                </a:ext>
              </a:extLst>
            </p:cNvPr>
            <p:cNvCxnSpPr>
              <a:cxnSpLocks/>
              <a:stCxn id="25" idx="2"/>
              <a:endCxn id="35" idx="0"/>
            </p:cNvCxnSpPr>
            <p:nvPr/>
          </p:nvCxnSpPr>
          <p:spPr bwMode="auto">
            <a:xfrm flipH="1">
              <a:off x="4475476" y="3464869"/>
              <a:ext cx="440090" cy="204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3AC4B6-DDF8-5243-B4DE-D34B779E13FD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 bwMode="auto">
            <a:xfrm>
              <a:off x="4915566" y="3464869"/>
              <a:ext cx="404980" cy="210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A9675B1-AAFA-0642-9991-BD727CD1B167}"/>
                </a:ext>
              </a:extLst>
            </p:cNvPr>
            <p:cNvSpPr/>
            <p:nvPr/>
          </p:nvSpPr>
          <p:spPr bwMode="auto">
            <a:xfrm rot="16200000">
              <a:off x="4641910" y="5423223"/>
              <a:ext cx="1343362" cy="246960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Friiedman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A87D37-1416-4244-83DA-19E0D3190D53}"/>
                </a:ext>
              </a:extLst>
            </p:cNvPr>
            <p:cNvCxnSpPr>
              <a:cxnSpLocks/>
              <a:stCxn id="35" idx="2"/>
              <a:endCxn id="28" idx="3"/>
            </p:cNvCxnSpPr>
            <p:nvPr/>
          </p:nvCxnSpPr>
          <p:spPr bwMode="auto">
            <a:xfrm flipH="1">
              <a:off x="4474415" y="4113186"/>
              <a:ext cx="1061" cy="727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C5638F-12A7-5244-ABC4-F9DF4D37ABFE}"/>
                </a:ext>
              </a:extLst>
            </p:cNvPr>
            <p:cNvCxnSpPr>
              <a:cxnSpLocks/>
              <a:stCxn id="36" idx="2"/>
              <a:endCxn id="39" idx="3"/>
            </p:cNvCxnSpPr>
            <p:nvPr/>
          </p:nvCxnSpPr>
          <p:spPr bwMode="auto">
            <a:xfrm flipH="1">
              <a:off x="5313591" y="4113186"/>
              <a:ext cx="6955" cy="761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2F5845-147F-BE43-A812-6185906F079F}"/>
              </a:ext>
            </a:extLst>
          </p:cNvPr>
          <p:cNvGrpSpPr/>
          <p:nvPr/>
        </p:nvGrpSpPr>
        <p:grpSpPr>
          <a:xfrm>
            <a:off x="352083" y="2262381"/>
            <a:ext cx="2614827" cy="3486657"/>
            <a:chOff x="352083" y="2262381"/>
            <a:chExt cx="2614827" cy="34866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D47BCA-3A9C-A74B-8992-823749C11104}"/>
                </a:ext>
              </a:extLst>
            </p:cNvPr>
            <p:cNvSpPr/>
            <p:nvPr/>
          </p:nvSpPr>
          <p:spPr>
            <a:xfrm>
              <a:off x="667450" y="2794995"/>
              <a:ext cx="1981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(unpaired t-test)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6B35A6-468B-4043-9DD5-A0894CD41518}"/>
                </a:ext>
              </a:extLst>
            </p:cNvPr>
            <p:cNvSpPr/>
            <p:nvPr/>
          </p:nvSpPr>
          <p:spPr>
            <a:xfrm>
              <a:off x="762000" y="3567636"/>
              <a:ext cx="18746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(paired t-test)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54CE32-5EBE-F443-ABB8-AD668923F957}"/>
                </a:ext>
              </a:extLst>
            </p:cNvPr>
            <p:cNvSpPr/>
            <p:nvPr/>
          </p:nvSpPr>
          <p:spPr>
            <a:xfrm>
              <a:off x="1007655" y="4632864"/>
              <a:ext cx="13433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b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anova</a:t>
              </a:r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D2B80A-A42A-6E4B-9B19-D6B2AEE96F80}"/>
                </a:ext>
              </a:extLst>
            </p:cNvPr>
            <p:cNvSpPr/>
            <p:nvPr/>
          </p:nvSpPr>
          <p:spPr>
            <a:xfrm>
              <a:off x="992415" y="5379706"/>
              <a:ext cx="1358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b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anova</a:t>
              </a:r>
              <a:r>
                <a: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E0547D-A8D8-C14E-8913-AEFC2DFF36FB}"/>
                </a:ext>
              </a:extLst>
            </p:cNvPr>
            <p:cNvSpPr/>
            <p:nvPr/>
          </p:nvSpPr>
          <p:spPr>
            <a:xfrm>
              <a:off x="352083" y="2262381"/>
              <a:ext cx="26148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parametric equivalent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6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457200" y="62848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so parametric tests used mean and variance, what do we do now?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5376D7-67C0-534E-AB78-6AF08B155DE9}"/>
              </a:ext>
            </a:extLst>
          </p:cNvPr>
          <p:cNvGrpSpPr/>
          <p:nvPr/>
        </p:nvGrpSpPr>
        <p:grpSpPr>
          <a:xfrm>
            <a:off x="304800" y="2209800"/>
            <a:ext cx="3874759" cy="3347427"/>
            <a:chOff x="1905000" y="272299"/>
            <a:chExt cx="5334000" cy="460807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147FE2-1067-F844-9AFD-F10C0F0EC284}"/>
                </a:ext>
              </a:extLst>
            </p:cNvPr>
            <p:cNvGrpSpPr/>
            <p:nvPr/>
          </p:nvGrpSpPr>
          <p:grpSpPr>
            <a:xfrm>
              <a:off x="1905000" y="533400"/>
              <a:ext cx="5334000" cy="3992881"/>
              <a:chOff x="1905000" y="533400"/>
              <a:chExt cx="5334000" cy="399288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2676F6C-A119-C44E-96C6-C10E24D2A710}"/>
                  </a:ext>
                </a:extLst>
              </p:cNvPr>
              <p:cNvGrpSpPr/>
              <p:nvPr/>
            </p:nvGrpSpPr>
            <p:grpSpPr>
              <a:xfrm>
                <a:off x="4425367" y="929640"/>
                <a:ext cx="2535808" cy="3413760"/>
                <a:chOff x="5061942" y="1390720"/>
                <a:chExt cx="2535808" cy="3413760"/>
              </a:xfrm>
            </p:grpSpPr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D38E8832-F3A2-A44D-850A-A50524D405CA}"/>
                    </a:ext>
                  </a:extLst>
                </p:cNvPr>
                <p:cNvSpPr/>
                <p:nvPr/>
              </p:nvSpPr>
              <p:spPr bwMode="auto">
                <a:xfrm>
                  <a:off x="5061942" y="2097041"/>
                  <a:ext cx="2084375" cy="2707438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375" h="2446082">
                      <a:moveTo>
                        <a:pt x="0" y="2446082"/>
                      </a:moveTo>
                      <a:cubicBezTo>
                        <a:pt x="7088" y="2400008"/>
                        <a:pt x="189417" y="2556740"/>
                        <a:pt x="327640" y="2131438"/>
                      </a:cubicBezTo>
                      <a:cubicBezTo>
                        <a:pt x="465863" y="1706136"/>
                        <a:pt x="701781" y="-2819"/>
                        <a:pt x="936649" y="3"/>
                      </a:cubicBezTo>
                      <a:cubicBezTo>
                        <a:pt x="1171517" y="2825"/>
                        <a:pt x="1566726" y="1719526"/>
                        <a:pt x="1736847" y="2148372"/>
                      </a:cubicBezTo>
                      <a:cubicBezTo>
                        <a:pt x="1906968" y="2577219"/>
                        <a:pt x="2026454" y="2389408"/>
                        <a:pt x="2084375" y="2437615"/>
                      </a:cubicBezTo>
                      <a:lnTo>
                        <a:pt x="2084375" y="243761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C0629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7DFE85FE-01A3-1445-8DBC-293283986755}"/>
                    </a:ext>
                  </a:extLst>
                </p:cNvPr>
                <p:cNvSpPr/>
                <p:nvPr/>
              </p:nvSpPr>
              <p:spPr bwMode="auto">
                <a:xfrm>
                  <a:off x="5513375" y="1390720"/>
                  <a:ext cx="2084375" cy="3413760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375" h="2446082">
                      <a:moveTo>
                        <a:pt x="0" y="2446082"/>
                      </a:moveTo>
                      <a:cubicBezTo>
                        <a:pt x="7088" y="2400008"/>
                        <a:pt x="189417" y="2556740"/>
                        <a:pt x="327640" y="2131438"/>
                      </a:cubicBezTo>
                      <a:cubicBezTo>
                        <a:pt x="465863" y="1706136"/>
                        <a:pt x="701781" y="-2819"/>
                        <a:pt x="936649" y="3"/>
                      </a:cubicBezTo>
                      <a:cubicBezTo>
                        <a:pt x="1171517" y="2825"/>
                        <a:pt x="1566726" y="1719526"/>
                        <a:pt x="1736847" y="2148372"/>
                      </a:cubicBezTo>
                      <a:cubicBezTo>
                        <a:pt x="1906968" y="2577219"/>
                        <a:pt x="2026454" y="2389408"/>
                        <a:pt x="2084375" y="2437615"/>
                      </a:cubicBezTo>
                      <a:lnTo>
                        <a:pt x="2084375" y="243761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E89920A-DED6-764C-93A9-50B87E2F76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05000" y="4373881"/>
                <a:ext cx="5334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B57E0FC-D15C-5441-A0E5-573523E532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57400" y="533400"/>
                <a:ext cx="0" cy="39928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0B2719-6ABC-FF40-BBC6-4F0C66803A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91200" y="762000"/>
                <a:ext cx="0" cy="36118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47AC8AE-BFB6-284E-87C3-FC0960CDD8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7313" y="762000"/>
                <a:ext cx="0" cy="36118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0319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164B40-ADFA-6943-A464-3362A9F024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7313" y="641631"/>
              <a:ext cx="451434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triangle" w="sm" len="sm"/>
              <a:tailEnd type="triangle" w="sm" len="sm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AD69D4-61C6-934D-8A2A-21B4B9875ED3}"/>
                </a:ext>
              </a:extLst>
            </p:cNvPr>
            <p:cNvSpPr/>
            <p:nvPr/>
          </p:nvSpPr>
          <p:spPr>
            <a:xfrm>
              <a:off x="5968498" y="272299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signal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8E5F99-59D0-6142-B6D8-845CE666C065}"/>
                </a:ext>
              </a:extLst>
            </p:cNvPr>
            <p:cNvSpPr/>
            <p:nvPr/>
          </p:nvSpPr>
          <p:spPr>
            <a:xfrm>
              <a:off x="3754462" y="4511040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noise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91F3313-AF2F-DD45-B461-A3FC4FDFD4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5367" y="4526281"/>
              <a:ext cx="1968888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9900"/>
              </a:solidFill>
              <a:prstDash val="solid"/>
              <a:round/>
              <a:headEnd type="triangle" w="sm" len="sm"/>
              <a:tailEnd type="triangle" w="sm" len="sm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4553CF-5811-C848-8848-2CE96B1D5E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1046" y="4720592"/>
              <a:ext cx="1968888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9900"/>
              </a:solidFill>
              <a:prstDash val="solid"/>
              <a:round/>
              <a:headEnd type="triangle" w="sm" len="sm"/>
              <a:tailEnd type="triangl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BC22B3-DDF2-8847-B0C6-9BBC9679CC25}"/>
              </a:ext>
            </a:extLst>
          </p:cNvPr>
          <p:cNvGrpSpPr/>
          <p:nvPr/>
        </p:nvGrpSpPr>
        <p:grpSpPr>
          <a:xfrm>
            <a:off x="4812041" y="2443190"/>
            <a:ext cx="3874759" cy="2900535"/>
            <a:chOff x="4812041" y="2443190"/>
            <a:chExt cx="3874759" cy="29005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46DC93-C7CC-DF44-B820-C5B9DEA58F66}"/>
                </a:ext>
              </a:extLst>
            </p:cNvPr>
            <p:cNvGrpSpPr/>
            <p:nvPr/>
          </p:nvGrpSpPr>
          <p:grpSpPr>
            <a:xfrm>
              <a:off x="4812041" y="2443190"/>
              <a:ext cx="3874759" cy="2900535"/>
              <a:chOff x="1905000" y="533400"/>
              <a:chExt cx="5334000" cy="399288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9C3886D-232A-9B42-B9A2-9C4FE3766FB9}"/>
                  </a:ext>
                </a:extLst>
              </p:cNvPr>
              <p:cNvGrpSpPr/>
              <p:nvPr/>
            </p:nvGrpSpPr>
            <p:grpSpPr>
              <a:xfrm>
                <a:off x="2173866" y="921826"/>
                <a:ext cx="4470133" cy="3434549"/>
                <a:chOff x="2810441" y="1382906"/>
                <a:chExt cx="4470133" cy="3434549"/>
              </a:xfrm>
            </p:grpSpPr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40AE47CA-3255-0947-A182-5C2EF55FB8A2}"/>
                    </a:ext>
                  </a:extLst>
                </p:cNvPr>
                <p:cNvSpPr/>
                <p:nvPr/>
              </p:nvSpPr>
              <p:spPr bwMode="auto">
                <a:xfrm>
                  <a:off x="2810441" y="2503586"/>
                  <a:ext cx="4335876" cy="2313869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  <a:gd name="connsiteX0" fmla="*/ 0 w 4335876"/>
                    <a:gd name="connsiteY0" fmla="*/ 2457806 h 2457806"/>
                    <a:gd name="connsiteX1" fmla="*/ 2579141 w 4335876"/>
                    <a:gd name="connsiteY1" fmla="*/ 2131438 h 2457806"/>
                    <a:gd name="connsiteX2" fmla="*/ 3188150 w 4335876"/>
                    <a:gd name="connsiteY2" fmla="*/ 3 h 2457806"/>
                    <a:gd name="connsiteX3" fmla="*/ 3988348 w 4335876"/>
                    <a:gd name="connsiteY3" fmla="*/ 2148372 h 2457806"/>
                    <a:gd name="connsiteX4" fmla="*/ 4335876 w 4335876"/>
                    <a:gd name="connsiteY4" fmla="*/ 2437615 h 2457806"/>
                    <a:gd name="connsiteX5" fmla="*/ 4335876 w 4335876"/>
                    <a:gd name="connsiteY5" fmla="*/ 2437615 h 2457806"/>
                    <a:gd name="connsiteX0" fmla="*/ 0 w 4335876"/>
                    <a:gd name="connsiteY0" fmla="*/ 2458011 h 2458011"/>
                    <a:gd name="connsiteX1" fmla="*/ 2682957 w 4335876"/>
                    <a:gd name="connsiteY1" fmla="*/ 2020262 h 2458011"/>
                    <a:gd name="connsiteX2" fmla="*/ 3188150 w 4335876"/>
                    <a:gd name="connsiteY2" fmla="*/ 208 h 2458011"/>
                    <a:gd name="connsiteX3" fmla="*/ 3988348 w 4335876"/>
                    <a:gd name="connsiteY3" fmla="*/ 2148577 h 2458011"/>
                    <a:gd name="connsiteX4" fmla="*/ 4335876 w 4335876"/>
                    <a:gd name="connsiteY4" fmla="*/ 2437820 h 2458011"/>
                    <a:gd name="connsiteX5" fmla="*/ 4335876 w 4335876"/>
                    <a:gd name="connsiteY5" fmla="*/ 2437820 h 2458011"/>
                    <a:gd name="connsiteX0" fmla="*/ 0 w 4335876"/>
                    <a:gd name="connsiteY0" fmla="*/ 2088745 h 2088745"/>
                    <a:gd name="connsiteX1" fmla="*/ 2682957 w 4335876"/>
                    <a:gd name="connsiteY1" fmla="*/ 1650996 h 2088745"/>
                    <a:gd name="connsiteX2" fmla="*/ 3343875 w 4335876"/>
                    <a:gd name="connsiteY2" fmla="*/ 257 h 2088745"/>
                    <a:gd name="connsiteX3" fmla="*/ 3988348 w 4335876"/>
                    <a:gd name="connsiteY3" fmla="*/ 1779311 h 2088745"/>
                    <a:gd name="connsiteX4" fmla="*/ 4335876 w 4335876"/>
                    <a:gd name="connsiteY4" fmla="*/ 2068554 h 2088745"/>
                    <a:gd name="connsiteX5" fmla="*/ 4335876 w 4335876"/>
                    <a:gd name="connsiteY5" fmla="*/ 2068554 h 2088745"/>
                    <a:gd name="connsiteX0" fmla="*/ 0 w 4335876"/>
                    <a:gd name="connsiteY0" fmla="*/ 2090506 h 2090506"/>
                    <a:gd name="connsiteX1" fmla="*/ 2494792 w 4335876"/>
                    <a:gd name="connsiteY1" fmla="*/ 1441721 h 2090506"/>
                    <a:gd name="connsiteX2" fmla="*/ 3343875 w 4335876"/>
                    <a:gd name="connsiteY2" fmla="*/ 2018 h 2090506"/>
                    <a:gd name="connsiteX3" fmla="*/ 3988348 w 4335876"/>
                    <a:gd name="connsiteY3" fmla="*/ 1781072 h 2090506"/>
                    <a:gd name="connsiteX4" fmla="*/ 4335876 w 4335876"/>
                    <a:gd name="connsiteY4" fmla="*/ 2070315 h 2090506"/>
                    <a:gd name="connsiteX5" fmla="*/ 4335876 w 4335876"/>
                    <a:gd name="connsiteY5" fmla="*/ 2070315 h 20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5876" h="2090506">
                      <a:moveTo>
                        <a:pt x="0" y="2090506"/>
                      </a:moveTo>
                      <a:cubicBezTo>
                        <a:pt x="7088" y="2044432"/>
                        <a:pt x="1937479" y="1789802"/>
                        <a:pt x="2494792" y="1441721"/>
                      </a:cubicBezTo>
                      <a:cubicBezTo>
                        <a:pt x="3052105" y="1093640"/>
                        <a:pt x="3094949" y="-54541"/>
                        <a:pt x="3343875" y="2018"/>
                      </a:cubicBezTo>
                      <a:cubicBezTo>
                        <a:pt x="3592801" y="58577"/>
                        <a:pt x="3823015" y="1436356"/>
                        <a:pt x="3988348" y="1781072"/>
                      </a:cubicBezTo>
                      <a:cubicBezTo>
                        <a:pt x="4153681" y="2125788"/>
                        <a:pt x="4277955" y="2022108"/>
                        <a:pt x="4335876" y="2070315"/>
                      </a:cubicBezTo>
                      <a:lnTo>
                        <a:pt x="4335876" y="207031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C0629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AF261249-5368-BA45-9413-F5918EA2577B}"/>
                    </a:ext>
                  </a:extLst>
                </p:cNvPr>
                <p:cNvSpPr/>
                <p:nvPr/>
              </p:nvSpPr>
              <p:spPr bwMode="auto">
                <a:xfrm>
                  <a:off x="4287813" y="1382906"/>
                  <a:ext cx="2992761" cy="3421575"/>
                </a:xfrm>
                <a:custGeom>
                  <a:avLst/>
                  <a:gdLst>
                    <a:gd name="connsiteX0" fmla="*/ 0 w 1850065"/>
                    <a:gd name="connsiteY0" fmla="*/ 2551821 h 2573086"/>
                    <a:gd name="connsiteX1" fmla="*/ 829339 w 1850065"/>
                    <a:gd name="connsiteY1" fmla="*/ 7 h 2573086"/>
                    <a:gd name="connsiteX2" fmla="*/ 1850065 w 1850065"/>
                    <a:gd name="connsiteY2" fmla="*/ 2573086 h 2573086"/>
                    <a:gd name="connsiteX3" fmla="*/ 1850065 w 1850065"/>
                    <a:gd name="connsiteY3" fmla="*/ 2573086 h 2573086"/>
                    <a:gd name="connsiteX0" fmla="*/ 30129 w 1880194"/>
                    <a:gd name="connsiteY0" fmla="*/ 2552768 h 2574033"/>
                    <a:gd name="connsiteX1" fmla="*/ 72659 w 1880194"/>
                    <a:gd name="connsiteY1" fmla="*/ 2276322 h 2574033"/>
                    <a:gd name="connsiteX2" fmla="*/ 859468 w 1880194"/>
                    <a:gd name="connsiteY2" fmla="*/ 954 h 2574033"/>
                    <a:gd name="connsiteX3" fmla="*/ 1880194 w 1880194"/>
                    <a:gd name="connsiteY3" fmla="*/ 2574033 h 2574033"/>
                    <a:gd name="connsiteX4" fmla="*/ 1880194 w 1880194"/>
                    <a:gd name="connsiteY4" fmla="*/ 2574033 h 2574033"/>
                    <a:gd name="connsiteX0" fmla="*/ 0 w 2169042"/>
                    <a:gd name="connsiteY0" fmla="*/ 2574033 h 2574033"/>
                    <a:gd name="connsiteX1" fmla="*/ 361507 w 2169042"/>
                    <a:gd name="connsiteY1" fmla="*/ 2276322 h 2574033"/>
                    <a:gd name="connsiteX2" fmla="*/ 1148316 w 2169042"/>
                    <a:gd name="connsiteY2" fmla="*/ 954 h 2574033"/>
                    <a:gd name="connsiteX3" fmla="*/ 2169042 w 2169042"/>
                    <a:gd name="connsiteY3" fmla="*/ 2574033 h 2574033"/>
                    <a:gd name="connsiteX4" fmla="*/ 2169042 w 2169042"/>
                    <a:gd name="connsiteY4" fmla="*/ 2574033 h 2574033"/>
                    <a:gd name="connsiteX0" fmla="*/ 0 w 2185107"/>
                    <a:gd name="connsiteY0" fmla="*/ 2573079 h 2573079"/>
                    <a:gd name="connsiteX1" fmla="*/ 361507 w 2185107"/>
                    <a:gd name="connsiteY1" fmla="*/ 2275368 h 2573079"/>
                    <a:gd name="connsiteX2" fmla="*/ 1148316 w 2185107"/>
                    <a:gd name="connsiteY2" fmla="*/ 0 h 2573079"/>
                    <a:gd name="connsiteX3" fmla="*/ 2083981 w 2185107"/>
                    <a:gd name="connsiteY3" fmla="*/ 2275369 h 2573079"/>
                    <a:gd name="connsiteX4" fmla="*/ 2169042 w 2185107"/>
                    <a:gd name="connsiteY4" fmla="*/ 2573079 h 2573079"/>
                    <a:gd name="connsiteX5" fmla="*/ 2169042 w 2185107"/>
                    <a:gd name="connsiteY5" fmla="*/ 2573079 h 2573079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982381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573079 h 2574066"/>
                    <a:gd name="connsiteX1" fmla="*/ 361507 w 2169042"/>
                    <a:gd name="connsiteY1" fmla="*/ 2275368 h 2574066"/>
                    <a:gd name="connsiteX2" fmla="*/ 1148316 w 2169042"/>
                    <a:gd name="connsiteY2" fmla="*/ 0 h 2574066"/>
                    <a:gd name="connsiteX3" fmla="*/ 1821514 w 2169042"/>
                    <a:gd name="connsiteY3" fmla="*/ 2283836 h 2574066"/>
                    <a:gd name="connsiteX4" fmla="*/ 2169042 w 2169042"/>
                    <a:gd name="connsiteY4" fmla="*/ 2573079 h 2574066"/>
                    <a:gd name="connsiteX5" fmla="*/ 2169042 w 2169042"/>
                    <a:gd name="connsiteY5" fmla="*/ 2573079 h 2574066"/>
                    <a:gd name="connsiteX0" fmla="*/ 0 w 2169042"/>
                    <a:gd name="connsiteY0" fmla="*/ 2437613 h 2438600"/>
                    <a:gd name="connsiteX1" fmla="*/ 361507 w 2169042"/>
                    <a:gd name="connsiteY1" fmla="*/ 2139902 h 2438600"/>
                    <a:gd name="connsiteX2" fmla="*/ 1021316 w 2169042"/>
                    <a:gd name="connsiteY2" fmla="*/ 1 h 2438600"/>
                    <a:gd name="connsiteX3" fmla="*/ 1821514 w 2169042"/>
                    <a:gd name="connsiteY3" fmla="*/ 2148370 h 2438600"/>
                    <a:gd name="connsiteX4" fmla="*/ 2169042 w 2169042"/>
                    <a:gd name="connsiteY4" fmla="*/ 2437613 h 2438600"/>
                    <a:gd name="connsiteX5" fmla="*/ 2169042 w 2169042"/>
                    <a:gd name="connsiteY5" fmla="*/ 2437613 h 2438600"/>
                    <a:gd name="connsiteX0" fmla="*/ 0 w 2084375"/>
                    <a:gd name="connsiteY0" fmla="*/ 2446080 h 2446080"/>
                    <a:gd name="connsiteX1" fmla="*/ 276840 w 2084375"/>
                    <a:gd name="connsiteY1" fmla="*/ 2139902 h 2446080"/>
                    <a:gd name="connsiteX2" fmla="*/ 936649 w 2084375"/>
                    <a:gd name="connsiteY2" fmla="*/ 1 h 2446080"/>
                    <a:gd name="connsiteX3" fmla="*/ 1736847 w 2084375"/>
                    <a:gd name="connsiteY3" fmla="*/ 2148370 h 2446080"/>
                    <a:gd name="connsiteX4" fmla="*/ 2084375 w 2084375"/>
                    <a:gd name="connsiteY4" fmla="*/ 2437613 h 2446080"/>
                    <a:gd name="connsiteX5" fmla="*/ 2084375 w 2084375"/>
                    <a:gd name="connsiteY5" fmla="*/ 2437613 h 2446080"/>
                    <a:gd name="connsiteX0" fmla="*/ 0 w 2084375"/>
                    <a:gd name="connsiteY0" fmla="*/ 2446082 h 2446082"/>
                    <a:gd name="connsiteX1" fmla="*/ 327640 w 2084375"/>
                    <a:gd name="connsiteY1" fmla="*/ 2131438 h 2446082"/>
                    <a:gd name="connsiteX2" fmla="*/ 936649 w 2084375"/>
                    <a:gd name="connsiteY2" fmla="*/ 3 h 2446082"/>
                    <a:gd name="connsiteX3" fmla="*/ 1736847 w 2084375"/>
                    <a:gd name="connsiteY3" fmla="*/ 2148372 h 2446082"/>
                    <a:gd name="connsiteX4" fmla="*/ 2084375 w 2084375"/>
                    <a:gd name="connsiteY4" fmla="*/ 2437615 h 2446082"/>
                    <a:gd name="connsiteX5" fmla="*/ 2084375 w 2084375"/>
                    <a:gd name="connsiteY5" fmla="*/ 2437615 h 2446082"/>
                    <a:gd name="connsiteX0" fmla="*/ 0 w 2992762"/>
                    <a:gd name="connsiteY0" fmla="*/ 2446082 h 2446082"/>
                    <a:gd name="connsiteX1" fmla="*/ 327640 w 2992762"/>
                    <a:gd name="connsiteY1" fmla="*/ 2131438 h 2446082"/>
                    <a:gd name="connsiteX2" fmla="*/ 936649 w 2992762"/>
                    <a:gd name="connsiteY2" fmla="*/ 3 h 2446082"/>
                    <a:gd name="connsiteX3" fmla="*/ 1736847 w 2992762"/>
                    <a:gd name="connsiteY3" fmla="*/ 2148372 h 2446082"/>
                    <a:gd name="connsiteX4" fmla="*/ 2084375 w 2992762"/>
                    <a:gd name="connsiteY4" fmla="*/ 2437615 h 2446082"/>
                    <a:gd name="connsiteX5" fmla="*/ 2992762 w 2992762"/>
                    <a:gd name="connsiteY5" fmla="*/ 2432966 h 2446082"/>
                    <a:gd name="connsiteX0" fmla="*/ 0 w 2992762"/>
                    <a:gd name="connsiteY0" fmla="*/ 2446102 h 2446102"/>
                    <a:gd name="connsiteX1" fmla="*/ 327640 w 2992762"/>
                    <a:gd name="connsiteY1" fmla="*/ 2131458 h 2446102"/>
                    <a:gd name="connsiteX2" fmla="*/ 936649 w 2992762"/>
                    <a:gd name="connsiteY2" fmla="*/ 23 h 2446102"/>
                    <a:gd name="connsiteX3" fmla="*/ 2236460 w 2992762"/>
                    <a:gd name="connsiteY3" fmla="*/ 2087952 h 2446102"/>
                    <a:gd name="connsiteX4" fmla="*/ 2084375 w 2992762"/>
                    <a:gd name="connsiteY4" fmla="*/ 2437635 h 2446102"/>
                    <a:gd name="connsiteX5" fmla="*/ 2992762 w 2992762"/>
                    <a:gd name="connsiteY5" fmla="*/ 2432986 h 2446102"/>
                    <a:gd name="connsiteX0" fmla="*/ 0 w 2992762"/>
                    <a:gd name="connsiteY0" fmla="*/ 2446102 h 2446102"/>
                    <a:gd name="connsiteX1" fmla="*/ 327640 w 2992762"/>
                    <a:gd name="connsiteY1" fmla="*/ 2131458 h 2446102"/>
                    <a:gd name="connsiteX2" fmla="*/ 936649 w 2992762"/>
                    <a:gd name="connsiteY2" fmla="*/ 23 h 2446102"/>
                    <a:gd name="connsiteX3" fmla="*/ 2236460 w 2992762"/>
                    <a:gd name="connsiteY3" fmla="*/ 2087952 h 2446102"/>
                    <a:gd name="connsiteX4" fmla="*/ 2837039 w 2992762"/>
                    <a:gd name="connsiteY4" fmla="*/ 2432985 h 2446102"/>
                    <a:gd name="connsiteX5" fmla="*/ 2992762 w 2992762"/>
                    <a:gd name="connsiteY5" fmla="*/ 2432986 h 2446102"/>
                    <a:gd name="connsiteX0" fmla="*/ 0 w 2992762"/>
                    <a:gd name="connsiteY0" fmla="*/ 2451681 h 2451681"/>
                    <a:gd name="connsiteX1" fmla="*/ 327640 w 2992762"/>
                    <a:gd name="connsiteY1" fmla="*/ 2137037 h 2451681"/>
                    <a:gd name="connsiteX2" fmla="*/ 936649 w 2992762"/>
                    <a:gd name="connsiteY2" fmla="*/ 5602 h 2451681"/>
                    <a:gd name="connsiteX3" fmla="*/ 1418911 w 2992762"/>
                    <a:gd name="connsiteY3" fmla="*/ 1544923 h 2451681"/>
                    <a:gd name="connsiteX4" fmla="*/ 2837039 w 2992762"/>
                    <a:gd name="connsiteY4" fmla="*/ 2438564 h 2451681"/>
                    <a:gd name="connsiteX5" fmla="*/ 2992762 w 2992762"/>
                    <a:gd name="connsiteY5" fmla="*/ 2438565 h 2451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92762" h="2451681">
                      <a:moveTo>
                        <a:pt x="0" y="2451681"/>
                      </a:moveTo>
                      <a:cubicBezTo>
                        <a:pt x="7088" y="2405607"/>
                        <a:pt x="189417" y="2562339"/>
                        <a:pt x="327640" y="2137037"/>
                      </a:cubicBezTo>
                      <a:cubicBezTo>
                        <a:pt x="465863" y="1711735"/>
                        <a:pt x="754770" y="104288"/>
                        <a:pt x="936649" y="5602"/>
                      </a:cubicBezTo>
                      <a:cubicBezTo>
                        <a:pt x="1118528" y="-93084"/>
                        <a:pt x="1102179" y="1139429"/>
                        <a:pt x="1418911" y="1544923"/>
                      </a:cubicBezTo>
                      <a:cubicBezTo>
                        <a:pt x="1735643" y="1950417"/>
                        <a:pt x="2779118" y="2390357"/>
                        <a:pt x="2837039" y="2438564"/>
                      </a:cubicBezTo>
                      <a:lnTo>
                        <a:pt x="2992762" y="2438565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12" charset="0"/>
                    <a:ea typeface="Arial" pitchFamily="-112" charset="0"/>
                    <a:cs typeface="Arial" pitchFamily="-112" charset="0"/>
                  </a:endParaRPr>
                </a:p>
              </p:txBody>
            </p:sp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70A5090-C0D5-0C4D-AEFB-E17AC71329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05000" y="4373881"/>
                <a:ext cx="5334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C3BE92-A39D-2F4C-A60E-9FFF95C16E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57400" y="533400"/>
                <a:ext cx="0" cy="39928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A912D2-ECEC-3842-9DDB-6F4516BAD82F}"/>
                </a:ext>
              </a:extLst>
            </p:cNvPr>
            <p:cNvSpPr/>
            <p:nvPr/>
          </p:nvSpPr>
          <p:spPr>
            <a:xfrm>
              <a:off x="7004699" y="276306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AFC7C3-7412-6B4B-8566-33E2BE4ECE2A}"/>
              </a:ext>
            </a:extLst>
          </p:cNvPr>
          <p:cNvSpPr txBox="1">
            <a:spLocks/>
          </p:cNvSpPr>
          <p:nvPr/>
        </p:nvSpPr>
        <p:spPr bwMode="auto">
          <a:xfrm>
            <a:off x="990600" y="3429000"/>
            <a:ext cx="8153400" cy="7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most tests use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ranking</a:t>
            </a:r>
            <a:r>
              <a:rPr lang="en-US" b="0" dirty="0">
                <a:latin typeface="Arial" charset="0"/>
                <a:cs typeface="Arial" charset="0"/>
              </a:rPr>
              <a:t> … let’s look at one example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7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rank sum test (Mann Whitney)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6E56B-3979-0D4A-B430-FC9D0DBA6888}"/>
              </a:ext>
            </a:extLst>
          </p:cNvPr>
          <p:cNvSpPr/>
          <p:nvPr/>
        </p:nvSpPr>
        <p:spPr>
          <a:xfrm>
            <a:off x="2209800" y="3403435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unpaired t-test equivalent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D54AF03-6FD0-EA49-9B4F-2CEDB5465851}"/>
              </a:ext>
            </a:extLst>
          </p:cNvPr>
          <p:cNvSpPr/>
          <p:nvPr/>
        </p:nvSpPr>
        <p:spPr bwMode="auto">
          <a:xfrm rot="4500000">
            <a:off x="4705493" y="4164427"/>
            <a:ext cx="1384717" cy="7078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AE820-BCEF-6F4B-B0D8-FAA2A23EFF95}"/>
              </a:ext>
            </a:extLst>
          </p:cNvPr>
          <p:cNvSpPr/>
          <p:nvPr/>
        </p:nvSpPr>
        <p:spPr>
          <a:xfrm>
            <a:off x="-4482" y="152400"/>
            <a:ext cx="8948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Mann Whitney by hand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pdf in GitHub repository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http://www.real-statistics.com/non-parametric-tests/mann-whitney-test/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314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2577</Words>
  <Application>Microsoft Macintosh PowerPoint</Application>
  <PresentationFormat>On-screen Show (4:3)</PresentationFormat>
  <Paragraphs>465</Paragraphs>
  <Slides>51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Courier</vt:lpstr>
      <vt:lpstr>Helvetica</vt:lpstr>
      <vt:lpstr>Helvetica Neue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 sum test (Mann Whitney)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signed rank test (Wilcoxon)</vt:lpstr>
      <vt:lpstr>PowerPoint Presentation</vt:lpstr>
      <vt:lpstr>PowerPoint Presentation</vt:lpstr>
      <vt:lpstr>PowerPoint Presentation</vt:lpstr>
      <vt:lpstr>PowerPoint Presentation</vt:lpstr>
      <vt:lpstr>Kruskal Wallis</vt:lpstr>
      <vt:lpstr>Friedman</vt:lpstr>
      <vt:lpstr>practically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take away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Roudaut</dc:creator>
  <cp:lastModifiedBy>Anne Roudaut</cp:lastModifiedBy>
  <cp:revision>20</cp:revision>
  <dcterms:created xsi:type="dcterms:W3CDTF">2019-12-02T11:04:48Z</dcterms:created>
  <dcterms:modified xsi:type="dcterms:W3CDTF">2019-12-02T12:06:57Z</dcterms:modified>
</cp:coreProperties>
</file>