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7833cbf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7833cbf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7833cbf7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7833cbf7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7833cbf7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7833cbf7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7833cb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7833cb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796c086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796c086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ARM MTE Study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3/29 Meeting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Bad news…	</a:t>
            </a:r>
            <a:endParaRPr/>
          </a:p>
        </p:txBody>
      </p:sp>
      <p:sp>
        <p:nvSpPr>
          <p:cNvPr id="61" name="Google Shape;61;p14"/>
          <p:cNvSpPr txBox="1"/>
          <p:nvPr>
            <p:ph idx="1" type="body"/>
          </p:nvPr>
        </p:nvSpPr>
        <p:spPr>
          <a:xfrm>
            <a:off x="311700" y="1152475"/>
            <a:ext cx="6057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Arm does state where tags are stored</a:t>
            </a:r>
            <a:endParaRPr/>
          </a:p>
          <a:p>
            <a:pPr indent="-325755" lvl="0" marL="457200" rtl="0" algn="l">
              <a:spcBef>
                <a:spcPts val="1200"/>
              </a:spcBef>
              <a:spcAft>
                <a:spcPts val="0"/>
              </a:spcAft>
              <a:buSzPct val="100000"/>
              <a:buChar char="●"/>
            </a:pPr>
            <a:r>
              <a:rPr lang="en"/>
              <a:t>“The 4-bit memory tag associated with the aligned 16-byte region can be stored in the system memory, and can be cached in CPU processor cache and system cache”</a:t>
            </a:r>
            <a:endParaRPr/>
          </a:p>
          <a:p>
            <a:pPr indent="-325755" lvl="0" marL="457200" rtl="0" algn="l">
              <a:spcBef>
                <a:spcPts val="0"/>
              </a:spcBef>
              <a:spcAft>
                <a:spcPts val="0"/>
              </a:spcAft>
              <a:buSzPct val="100000"/>
              <a:buChar char="●"/>
            </a:pPr>
            <a:r>
              <a:rPr lang="en"/>
              <a:t>MTE memory tags are stored in the Cortex-A710 L1 data cache, L2 cache, DSU L3 cache and CI-700 HN-F system level cache (SLC). For example, in L1 data cache, the 4-bit MTE tag is stored in the cache line tag ram.</a:t>
            </a:r>
            <a:endParaRPr/>
          </a:p>
          <a:p>
            <a:pPr indent="-287972" lvl="1" marL="914400" rtl="0" algn="l">
              <a:spcBef>
                <a:spcPts val="0"/>
              </a:spcBef>
              <a:spcAft>
                <a:spcPts val="0"/>
              </a:spcAft>
              <a:buClr>
                <a:schemeClr val="dk1"/>
              </a:buClr>
              <a:buSzPct val="100000"/>
              <a:buChar char="○"/>
            </a:pPr>
            <a:r>
              <a:rPr b="1" lang="en" sz="1100">
                <a:solidFill>
                  <a:schemeClr val="dk1"/>
                </a:solidFill>
              </a:rPr>
              <a:t>Theoretically, 1,048,576 tags</a:t>
            </a:r>
            <a:r>
              <a:rPr lang="en" sz="1100">
                <a:solidFill>
                  <a:schemeClr val="dk1"/>
                </a:solidFill>
              </a:rPr>
              <a:t> in its L3 cache (assuming a 16 MiB maximum size),</a:t>
            </a:r>
            <a:endParaRPr sz="1100">
              <a:solidFill>
                <a:schemeClr val="dk1"/>
              </a:solidFill>
            </a:endParaRPr>
          </a:p>
          <a:p>
            <a:pPr indent="-287972" lvl="1" marL="914400" rtl="0" algn="l">
              <a:spcBef>
                <a:spcPts val="0"/>
              </a:spcBef>
              <a:spcAft>
                <a:spcPts val="0"/>
              </a:spcAft>
              <a:buClr>
                <a:schemeClr val="dk1"/>
              </a:buClr>
              <a:buSzPct val="100000"/>
              <a:buChar char="○"/>
            </a:pPr>
            <a:r>
              <a:rPr b="1" lang="en" sz="1100">
                <a:solidFill>
                  <a:schemeClr val="dk1"/>
                </a:solidFill>
              </a:rPr>
              <a:t>and/or 1,073,741,824 tags</a:t>
            </a:r>
            <a:r>
              <a:rPr lang="en" sz="1100">
                <a:solidFill>
                  <a:schemeClr val="dk1"/>
                </a:solidFill>
              </a:rPr>
              <a:t> in its RAM (assuming a 16 GB size).</a:t>
            </a:r>
            <a:endParaRPr sz="1100">
              <a:solidFill>
                <a:schemeClr val="dk1"/>
              </a:solidFill>
            </a:endParaRPr>
          </a:p>
          <a:p>
            <a:pPr indent="-325755" lvl="0" marL="457200" rtl="0" algn="l">
              <a:spcBef>
                <a:spcPts val="0"/>
              </a:spcBef>
              <a:spcAft>
                <a:spcPts val="0"/>
              </a:spcAft>
              <a:buSzPct val="100000"/>
              <a:buChar char="●"/>
            </a:pPr>
            <a:r>
              <a:rPr lang="en"/>
              <a:t>So in summary, tag checking is done upon each Ld/Str and tags are stored in CPU Cache </a:t>
            </a:r>
            <a:endParaRPr/>
          </a:p>
          <a:p>
            <a:pPr indent="-325755" lvl="0" marL="457200" rtl="0" algn="l">
              <a:spcBef>
                <a:spcPts val="0"/>
              </a:spcBef>
              <a:spcAft>
                <a:spcPts val="0"/>
              </a:spcAft>
              <a:buSzPct val="100000"/>
              <a:buChar char="●"/>
            </a:pPr>
            <a:r>
              <a:t/>
            </a:r>
            <a:endParaRPr/>
          </a:p>
        </p:txBody>
      </p:sp>
      <p:pic>
        <p:nvPicPr>
          <p:cNvPr id="62" name="Google Shape;62;p14"/>
          <p:cNvPicPr preferRelativeResize="0"/>
          <p:nvPr/>
        </p:nvPicPr>
        <p:blipFill>
          <a:blip r:embed="rId3">
            <a:alphaModFix/>
          </a:blip>
          <a:stretch>
            <a:fillRect/>
          </a:stretch>
        </p:blipFill>
        <p:spPr>
          <a:xfrm>
            <a:off x="6340181" y="2421250"/>
            <a:ext cx="2522825" cy="2445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MTE Tag check logic</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Unsure if we can somehow use AXI/ACE-Lite to our benefit</a:t>
            </a:r>
            <a:endParaRPr/>
          </a:p>
        </p:txBody>
      </p:sp>
      <p:pic>
        <p:nvPicPr>
          <p:cNvPr id="69" name="Google Shape;69;p15"/>
          <p:cNvPicPr preferRelativeResize="0"/>
          <p:nvPr/>
        </p:nvPicPr>
        <p:blipFill>
          <a:blip r:embed="rId3">
            <a:alphaModFix/>
          </a:blip>
          <a:stretch>
            <a:fillRect/>
          </a:stretch>
        </p:blipFill>
        <p:spPr>
          <a:xfrm>
            <a:off x="6752300" y="1017725"/>
            <a:ext cx="2080012" cy="399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Benchmarking updates</a:t>
            </a:r>
            <a:endParaRPr/>
          </a:p>
        </p:txBody>
      </p:sp>
      <p:sp>
        <p:nvSpPr>
          <p:cNvPr id="75" name="Google Shape;75;p16"/>
          <p:cNvSpPr txBox="1"/>
          <p:nvPr>
            <p:ph idx="1" type="body"/>
          </p:nvPr>
        </p:nvSpPr>
        <p:spPr>
          <a:xfrm>
            <a:off x="-50900" y="9125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 1 -&gt; Invalid vs. Valid Tag Access time</a:t>
            </a:r>
            <a:endParaRPr/>
          </a:p>
          <a:p>
            <a:pPr indent="-317500" lvl="1" marL="914400" rtl="0" algn="l">
              <a:spcBef>
                <a:spcPts val="0"/>
              </a:spcBef>
              <a:spcAft>
                <a:spcPts val="0"/>
              </a:spcAft>
              <a:buSzPts val="1400"/>
              <a:buChar char="○"/>
            </a:pPr>
            <a:r>
              <a:rPr lang="en"/>
              <a:t>~ 10x (20 with signal handling) overhead when a </a:t>
            </a:r>
            <a:endParaRPr/>
          </a:p>
          <a:p>
            <a:pPr indent="-317500" lvl="1" marL="914400" rtl="0" algn="l">
              <a:spcBef>
                <a:spcPts val="0"/>
              </a:spcBef>
              <a:spcAft>
                <a:spcPts val="0"/>
              </a:spcAft>
              <a:buSzPts val="1400"/>
              <a:buChar char="○"/>
            </a:pPr>
            <a:r>
              <a:rPr lang="en"/>
              <a:t>tag fails for some reason</a:t>
            </a:r>
            <a:endParaRPr/>
          </a:p>
          <a:p>
            <a:pPr indent="-342900" lvl="0" marL="457200" rtl="0" algn="l">
              <a:spcBef>
                <a:spcPts val="0"/>
              </a:spcBef>
              <a:spcAft>
                <a:spcPts val="0"/>
              </a:spcAft>
              <a:buSzPts val="1800"/>
              <a:buChar char="●"/>
            </a:pPr>
            <a:r>
              <a:rPr lang="en"/>
              <a:t>Test 2 -&gt; </a:t>
            </a:r>
            <a:r>
              <a:rPr lang="en"/>
              <a:t>continuous</a:t>
            </a:r>
            <a:r>
              <a:rPr lang="en"/>
              <a:t> allocation of small arrays</a:t>
            </a:r>
            <a:endParaRPr/>
          </a:p>
          <a:p>
            <a:pPr indent="-317500" lvl="1" marL="914400" rtl="0" algn="l">
              <a:spcBef>
                <a:spcPts val="0"/>
              </a:spcBef>
              <a:spcAft>
                <a:spcPts val="0"/>
              </a:spcAft>
              <a:buSzPts val="1400"/>
              <a:buChar char="○"/>
            </a:pPr>
            <a:r>
              <a:rPr lang="en"/>
              <a:t>Performance counter statistics are to the right</a:t>
            </a:r>
            <a:endParaRPr/>
          </a:p>
          <a:p>
            <a:pPr indent="-317500" lvl="1" marL="914400" rtl="0" algn="l">
              <a:spcBef>
                <a:spcPts val="0"/>
              </a:spcBef>
              <a:spcAft>
                <a:spcPts val="0"/>
              </a:spcAft>
              <a:buSzPts val="1400"/>
              <a:buChar char="○"/>
            </a:pPr>
            <a:r>
              <a:rPr lang="en"/>
              <a:t>Malloc eventually begins to return a null pointer, and </a:t>
            </a:r>
            <a:r>
              <a:rPr lang="en"/>
              <a:t>we eventually get a “2024-03-27 20:00:52.496 15238-16115 scudo          		 com.example.mtestudy_benchmarking    I  Scudo ERROR: internal map failure”</a:t>
            </a:r>
            <a:endParaRPr/>
          </a:p>
          <a:p>
            <a:pPr indent="-317500" lvl="1" marL="914400" rtl="0" algn="l">
              <a:spcBef>
                <a:spcPts val="0"/>
              </a:spcBef>
              <a:spcAft>
                <a:spcPts val="0"/>
              </a:spcAft>
              <a:buSzPts val="1400"/>
              <a:buChar char="○"/>
            </a:pPr>
            <a:r>
              <a:t/>
            </a:r>
            <a:endParaRPr/>
          </a:p>
        </p:txBody>
      </p:sp>
      <p:pic>
        <p:nvPicPr>
          <p:cNvPr id="76" name="Google Shape;76;p16"/>
          <p:cNvPicPr preferRelativeResize="0"/>
          <p:nvPr/>
        </p:nvPicPr>
        <p:blipFill>
          <a:blip r:embed="rId3">
            <a:alphaModFix/>
          </a:blip>
          <a:stretch>
            <a:fillRect/>
          </a:stretch>
        </p:blipFill>
        <p:spPr>
          <a:xfrm>
            <a:off x="5649550" y="445025"/>
            <a:ext cx="3305399" cy="173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bypass technique tried:</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allocates memory with MTE enabled and then attempt accesses to this memory across multiple threads, each tagged differently. Each thread accesses past the buffer size to see how MTE responds to such attempts.</a:t>
            </a:r>
            <a:endParaRPr sz="1200"/>
          </a:p>
          <a:p>
            <a:pPr indent="-304800" lvl="0" marL="457200" rtl="0" algn="l">
              <a:spcBef>
                <a:spcPts val="0"/>
              </a:spcBef>
              <a:spcAft>
                <a:spcPts val="0"/>
              </a:spcAft>
              <a:buSzPts val="1200"/>
              <a:buChar char="●"/>
            </a:pPr>
            <a:r>
              <a:rPr lang="en" sz="1200"/>
              <a:t>Error 1 reached: SIGILL, code ILL_ILLOPN. According to a github repo, this means PAC caught the error</a:t>
            </a:r>
            <a:endParaRPr sz="1200"/>
          </a:p>
          <a:p>
            <a:pPr indent="-304800" lvl="1" marL="914400" rtl="0" algn="l">
              <a:spcBef>
                <a:spcPts val="0"/>
              </a:spcBef>
              <a:spcAft>
                <a:spcPts val="0"/>
              </a:spcAft>
              <a:buSzPts val="1200"/>
              <a:buChar char="○"/>
            </a:pPr>
            <a:r>
              <a:rPr lang="en" sz="1200"/>
              <a:t>Fix, sighandle it and continue</a:t>
            </a:r>
            <a:endParaRPr sz="1200"/>
          </a:p>
          <a:p>
            <a:pPr indent="-304800" lvl="1" marL="914400" rtl="0" algn="l">
              <a:spcBef>
                <a:spcPts val="0"/>
              </a:spcBef>
              <a:spcAft>
                <a:spcPts val="0"/>
              </a:spcAft>
              <a:buSzPts val="1200"/>
              <a:buChar char="○"/>
            </a:pPr>
            <a:r>
              <a:rPr lang="en" sz="1200"/>
              <a:t>Possibly an error mte misses somehow?</a:t>
            </a:r>
            <a:endParaRPr sz="1200"/>
          </a:p>
          <a:p>
            <a:pPr indent="-304800" lvl="0" marL="457200" rtl="0" algn="l">
              <a:spcBef>
                <a:spcPts val="0"/>
              </a:spcBef>
              <a:spcAft>
                <a:spcPts val="0"/>
              </a:spcAft>
              <a:buSzPts val="1200"/>
              <a:buChar char="●"/>
            </a:pPr>
            <a:r>
              <a:rPr lang="en" sz="1200"/>
              <a:t>Error 2 reached: segfaults, lots of them….</a:t>
            </a:r>
            <a:endParaRPr sz="1200"/>
          </a:p>
          <a:p>
            <a:pPr indent="-304800" lvl="1" marL="914400" rtl="0" algn="l">
              <a:spcBef>
                <a:spcPts val="0"/>
              </a:spcBef>
              <a:spcAft>
                <a:spcPts val="0"/>
              </a:spcAft>
              <a:buSzPts val="1200"/>
              <a:buChar char="○"/>
            </a:pPr>
            <a:r>
              <a:rPr lang="en" sz="1200"/>
              <a:t>Intentional, no bypass/unauthorized access succeeded unfortunately.</a:t>
            </a:r>
            <a:endParaRPr sz="1200"/>
          </a:p>
          <a:p>
            <a:pPr indent="-304800" lvl="0" marL="457200" rtl="0" algn="l">
              <a:spcBef>
                <a:spcPts val="0"/>
              </a:spcBef>
              <a:spcAft>
                <a:spcPts val="0"/>
              </a:spcAft>
              <a:buSzPts val="1200"/>
              <a:buChar char="●"/>
            </a:pPr>
            <a:r>
              <a:rPr lang="en" sz="1200"/>
              <a:t>Error 3 reached: stack corruption detected (-fstack-protector) followed by Fatal signal 7 (SIGBUS), code 1 (BUS_ADRALN), fault addr 0x4002 in tid 3037 (dy_benchmarking), pid 2988 (dy_benchmarking)</a:t>
            </a:r>
            <a:endParaRPr sz="1200"/>
          </a:p>
          <a:p>
            <a:pPr indent="-304800" lvl="1" marL="914400" rtl="0" algn="l">
              <a:spcBef>
                <a:spcPts val="0"/>
              </a:spcBef>
              <a:spcAft>
                <a:spcPts val="0"/>
              </a:spcAft>
              <a:buSzPts val="1200"/>
              <a:buChar char="○"/>
            </a:pPr>
            <a:r>
              <a:rPr lang="en" sz="1200"/>
              <a:t>Compiler-level protection, again not MTE protection (even though we’re buffer overflowing)</a:t>
            </a:r>
            <a:endParaRPr sz="1200"/>
          </a:p>
          <a:p>
            <a:pPr indent="0" lvl="0" marL="0" rtl="0" algn="l">
              <a:spcBef>
                <a:spcPts val="1200"/>
              </a:spcBef>
              <a:spcAft>
                <a:spcPts val="1200"/>
              </a:spcAft>
              <a:buNone/>
            </a:pPr>
            <a:r>
              <a:rPr lang="en" sz="1200"/>
              <a:t>When running with MTE disabled, the error is not caught, it seems to run completely without any problem, so I’m unsure if perhaps this is due to MTE (which doesn’t help us :), so it’s most likely the code </a:t>
            </a:r>
            <a:r>
              <a:rPr lang="en" sz="1200"/>
              <a:t>running</a:t>
            </a:r>
            <a:r>
              <a:rPr lang="en" sz="1200"/>
              <a:t> </a:t>
            </a:r>
            <a:r>
              <a:rPr lang="en" sz="1200"/>
              <a:t>incorrectly</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Permitting</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Swap changes don’t do anything</a:t>
            </a:r>
            <a:endParaRPr/>
          </a:p>
          <a:p>
            <a:pPr indent="-342900" lvl="0" marL="457200" rtl="0" algn="l">
              <a:spcBef>
                <a:spcPts val="0"/>
              </a:spcBef>
              <a:spcAft>
                <a:spcPts val="0"/>
              </a:spcAft>
              <a:buSzPts val="1800"/>
              <a:buChar char="●"/>
            </a:pPr>
            <a:r>
              <a:rPr lang="en"/>
              <a:t>Can an attacker lower the volume of brute forcing the tag?</a:t>
            </a:r>
            <a:endParaRPr/>
          </a:p>
          <a:p>
            <a:pPr indent="-342900" lvl="0" marL="457200" rtl="0" algn="l">
              <a:spcBef>
                <a:spcPts val="0"/>
              </a:spcBef>
              <a:spcAft>
                <a:spcPts val="0"/>
              </a:spcAft>
              <a:buSzPts val="1800"/>
              <a:buChar char="●"/>
            </a:pPr>
            <a:r>
              <a:rPr lang="en"/>
              <a:t>Manipulating the reporting of MTE errors</a:t>
            </a:r>
            <a:endParaRPr/>
          </a:p>
          <a:p>
            <a:pPr indent="-317500" lvl="1" marL="914400" rtl="0" algn="l">
              <a:spcBef>
                <a:spcPts val="0"/>
              </a:spcBef>
              <a:spcAft>
                <a:spcPts val="0"/>
              </a:spcAft>
              <a:buSzPts val="1400"/>
              <a:buChar char="○"/>
            </a:pPr>
            <a:r>
              <a:rPr lang="en"/>
              <a:t>Especially async with a potential timing SCA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