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2"/>
  </p:sldMasterIdLst>
  <p:notesMasterIdLst>
    <p:notesMasterId r:id="rId5"/>
  </p:notesMasterIdLst>
  <p:sldIdLst>
    <p:sldId id="469" r:id="rId3"/>
    <p:sldId id="475" r:id="rId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8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ming Li" initials="YL" lastIdx="2" clrIdx="0">
    <p:extLst>
      <p:ext uri="{19B8F6BF-5375-455C-9EA6-DF929625EA0E}">
        <p15:presenceInfo xmlns:p15="http://schemas.microsoft.com/office/powerpoint/2012/main" userId="a71127924aa35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C64"/>
    <a:srgbClr val="32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 autoAdjust="0"/>
    <p:restoredTop sz="94660"/>
  </p:normalViewPr>
  <p:slideViewPr>
    <p:cSldViewPr snapToObjects="1" showGuides="1">
      <p:cViewPr varScale="1">
        <p:scale>
          <a:sx n="205" d="100"/>
          <a:sy n="205" d="100"/>
        </p:scale>
        <p:origin x="628" y="100"/>
      </p:cViewPr>
      <p:guideLst>
        <p:guide orient="horz" pos="1860"/>
        <p:guide orient="horz" pos="1620"/>
        <p:guide pos="283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00:13:03.740" idx="1">
    <p:pos x="5272" y="45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00:13:03.740" idx="2">
    <p:pos x="5272" y="45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6B2DE9-D276-4042-96ED-E3FCE27CE040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55BF93-D83E-442E-AFDD-6CB9BC8BECD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320FF-687D-4D8A-8524-95DD1B657790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27387-26B6-465E-AB33-26C92546808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F3A50-27E3-4B14-8808-985A8EA5F9F7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E75C-D8B1-46F4-A848-1A58FBED7B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A6523-B4DB-4C44-925A-BD01842CC79F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FBBBA-B25A-4C8E-ADB0-3985BB5CC632}" type="slidenum">
              <a:rPr lang="en-US" altLang="zh-CN"/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BE3F6-09A0-473B-B4F5-ECAAFADCC1EF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AC085-2B48-494D-9760-7D5E39F5F8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971A5-86E3-47B8-9931-24B3E3636A2E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5CEB-D2C1-4DFF-AC4D-59805140417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7AD3D-0002-4BE5-A4DE-23A7E8B4878C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BC7CC-665D-42AF-A857-4D917279A2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172200" cy="4616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396240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-13716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6x9_BG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9F95E28-B8A6-406C-855A-DE80256E2B3A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CFABAA2-4737-417B-875D-1144761E8D4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0" y="1638300"/>
            <a:ext cx="9144000" cy="1416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chemeClr val="bg1"/>
                </a:solidFill>
              </a:rPr>
              <a:t>Presentation Title Presentation Title</a:t>
            </a: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Presentation Subtitle Presentation Subtitle</a:t>
            </a:r>
          </a:p>
          <a:p>
            <a:pPr algn="ctr" eaLnBrk="1" hangingPunct="1">
              <a:defRPr/>
            </a:pP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By  Presenter Name</a:t>
            </a: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655A4335-5802-47C3-844E-BF4885E3A7AF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B61EB78-4321-4D7D-A76F-ED92EFBFA1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1C375BF-E3DE-4D2D-B13E-2EF337B51EFD}" type="datetime1">
              <a:rPr lang="en-US" altLang="zh-CN"/>
              <a:t>3/8/2024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73C3BE3-04B5-4DF0-8EC6-8B27D3DF980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14296AF-DFA9-46AB-B232-C706A77E46FC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6A08EA3-43BE-4FFF-A626-4A8C65EC40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0942FFC-071D-4CD8-AC5D-65D3F6752C43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7CB61B4-162F-4256-91AD-F59FF7CF2E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727A2CF-25C8-49FA-ACF7-60B49CF86C0E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D29DA460-FB85-49B8-A7DC-2642FB19B3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60BA575A-CEFD-49B5-8B08-749F7C5FAAC0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2850B34-7CC7-4CB2-B226-48772B2B78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5C9BB69-C514-46FF-82AA-362B661F0EC0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9B43F5-697B-4BF6-AB9D-E07E122CD953}" type="slidenum">
              <a:rPr lang="en-US" altLang="zh-CN"/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D2AEB59-A3B3-4A22-8C39-4638D6F27E24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D8C5CE2-F57D-4429-BF82-F5AF35A32F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1A76531-106C-4E14-A339-A44253C2F8D9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A2C54B1-CB7E-44EA-8BEE-7A8200D101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64938A6-31B6-4C62-B215-6FAADAD64DD0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66C6F07-4EA2-443B-847D-5DA1E12F04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chemeClr val="bg1"/>
                </a:solidFill>
              </a:rPr>
              <a:t>Section Title Section Title </a:t>
            </a: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Section Subtitle Section Subtitle</a:t>
            </a: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A96411D4-2A73-468F-BAFF-42085998EDB7}" type="slidenum">
              <a:rPr lang="en-US" altLang="zh-CN" sz="1200" b="1" smtClean="0">
                <a:solidFill>
                  <a:schemeClr val="bg1"/>
                </a:solidFill>
              </a:r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CE529B6A-2C59-4443-B3CD-512FBD309C65}" type="slidenum">
              <a:rPr lang="en-US" altLang="zh-CN" sz="1200" b="1" smtClean="0">
                <a:solidFill>
                  <a:schemeClr val="bg1"/>
                </a:solidFill>
              </a:r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1B1CD7C6-7617-4489-993D-1D85D601075D}" type="slidenum">
              <a:rPr lang="en-US" altLang="zh-CN" sz="1200" b="1" smtClean="0">
                <a:solidFill>
                  <a:schemeClr val="bg1"/>
                </a:solidFill>
              </a:r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19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7D1888EE-077C-48B6-B041-1735BA9EAA5E}" type="slidenum">
              <a:rPr lang="en-US" altLang="zh-CN" sz="1200" b="1" smtClean="0">
                <a:solidFill>
                  <a:schemeClr val="bg1"/>
                </a:solidFill>
              </a:r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</p:spPr>
        <p:txBody>
          <a:bodyPr wrap="none" rtlCol="0" anchor="t">
            <a:spAutoFit/>
          </a:bodyPr>
          <a:lstStyle>
            <a:lvl1pPr algn="l">
              <a:defRPr sz="24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D622-6F21-423C-9C39-C5E57674B9C7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5F09F-BFD6-4073-9501-AFB4CFAFDE8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57C4-105A-4F33-A9D1-4A0250F1617F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BDC4C-ACAB-489F-986A-FDC80DBE2F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4E559F0-1CF4-48A9-A988-691D75FCC5BD}" type="datetimeFigureOut">
              <a:rPr lang="en-US" altLang="zh-CN"/>
              <a:t>3/8/2024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ED3BB82-4A7C-4E71-B002-4900B91B47E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8"/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2F340F83-AA72-4C51-9E05-24FC3897C112}" type="slidenum">
              <a:rPr lang="en-US" altLang="zh-CN" sz="1200" b="1" smtClean="0">
                <a:solidFill>
                  <a:schemeClr val="bg1"/>
                </a:solidFill>
              </a:r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Transcending Disciplines, Transforming Lives, Educating Leaders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781550"/>
            <a:ext cx="9144000" cy="36195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2560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62491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10"/>
          <p:cNvSpPr txBox="1">
            <a:spLocks noChangeArrowheads="1"/>
          </p:cNvSpPr>
          <p:nvPr/>
        </p:nvSpPr>
        <p:spPr bwMode="auto">
          <a:xfrm>
            <a:off x="0" y="4751763"/>
            <a:ext cx="6400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1 | </a:t>
            </a:r>
          </a:p>
        </p:txBody>
      </p:sp>
      <p:sp>
        <p:nvSpPr>
          <p:cNvPr id="2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228600" y="0"/>
            <a:ext cx="312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Research Background</a:t>
            </a:r>
          </a:p>
        </p:txBody>
      </p:sp>
      <p:sp>
        <p:nvSpPr>
          <p:cNvPr id="5" name="Rectangle 8"/>
          <p:cNvSpPr/>
          <p:nvPr/>
        </p:nvSpPr>
        <p:spPr>
          <a:xfrm>
            <a:off x="228599" y="742950"/>
            <a:ext cx="8761971" cy="706755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2328A9-2AC3-DC98-2406-BC17E6EE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1" y="514350"/>
            <a:ext cx="1905000" cy="2373442"/>
          </a:xfrm>
          <a:prstGeom prst="rect">
            <a:avLst/>
          </a:prstGeom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FE3064FB-5722-1CEF-A4B9-586E58CB6BFC}"/>
              </a:ext>
            </a:extLst>
          </p:cNvPr>
          <p:cNvSpPr txBox="1"/>
          <p:nvPr/>
        </p:nvSpPr>
        <p:spPr>
          <a:xfrm>
            <a:off x="2965213" y="530085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Cuda</a:t>
            </a:r>
            <a:r>
              <a:rPr lang="en-US" b="1" dirty="0"/>
              <a:t> Steam Model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C686BC-0A69-A51B-38F6-DC074B1BA727}"/>
              </a:ext>
            </a:extLst>
          </p:cNvPr>
          <p:cNvSpPr txBox="1"/>
          <p:nvPr/>
        </p:nvSpPr>
        <p:spPr>
          <a:xfrm>
            <a:off x="2965213" y="730747"/>
            <a:ext cx="5804374" cy="218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0" i="0" dirty="0">
                <a:effectLst/>
                <a:latin typeface="Söhne"/>
              </a:rPr>
              <a:t> A stream is a queue of device work.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0" i="0" dirty="0">
                <a:effectLst/>
                <a:latin typeface="Söhne"/>
              </a:rPr>
              <a:t> Operations within the same stream are ordered (FIFO) and cannot overlap.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0" i="0" dirty="0">
                <a:effectLst/>
                <a:latin typeface="Söhne"/>
              </a:rPr>
              <a:t> Operations in different streams are unordered and can overlap. – 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Söhne"/>
              </a:rPr>
              <a:t>unknow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dirty="0">
                <a:latin typeface="Söhne"/>
              </a:rPr>
              <a:t> Co-scheduling Policy for different types of operations (kernel executions and memory transfers). </a:t>
            </a:r>
            <a:r>
              <a:rPr lang="en-US" altLang="zh-CN" sz="1400" b="0" i="0" dirty="0">
                <a:effectLst/>
                <a:latin typeface="Söhne"/>
              </a:rPr>
              <a:t>– 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Söhne"/>
              </a:rPr>
              <a:t>unknow</a:t>
            </a:r>
            <a:endParaRPr lang="en-US" altLang="zh-CN" sz="1400" b="0" i="0" dirty="0">
              <a:effectLst/>
              <a:latin typeface="Söhne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9D9F00-53F7-C386-D79E-8A7DBE4D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" y="3128534"/>
            <a:ext cx="3276600" cy="1488341"/>
          </a:xfrm>
          <a:prstGeom prst="rect">
            <a:avLst/>
          </a:prstGeom>
        </p:spPr>
      </p:pic>
      <p:sp>
        <p:nvSpPr>
          <p:cNvPr id="15" name="Text Box 7">
            <a:extLst>
              <a:ext uri="{FF2B5EF4-FFF2-40B4-BE49-F238E27FC236}">
                <a16:creationId xmlns:a16="http://schemas.microsoft.com/office/drawing/2014/main" id="{965650B6-0829-A150-5954-99CB34DDE356}"/>
              </a:ext>
            </a:extLst>
          </p:cNvPr>
          <p:cNvSpPr txBox="1"/>
          <p:nvPr/>
        </p:nvSpPr>
        <p:spPr>
          <a:xfrm>
            <a:off x="3337300" y="3021972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 Engine Queue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A738D3-D2C4-408A-0767-AAB8E588669E}"/>
              </a:ext>
            </a:extLst>
          </p:cNvPr>
          <p:cNvSpPr txBox="1"/>
          <p:nvPr/>
        </p:nvSpPr>
        <p:spPr>
          <a:xfrm>
            <a:off x="3315600" y="3302065"/>
            <a:ext cx="6095999" cy="1324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0" i="0" dirty="0">
                <a:effectLst/>
                <a:latin typeface="Söhne"/>
              </a:rPr>
              <a:t> CUDA operations are dispatched to HW in the sequence they were issued.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1" i="0" dirty="0">
                <a:effectLst/>
                <a:latin typeface="Söhne"/>
              </a:rPr>
              <a:t> Scheduler</a:t>
            </a:r>
            <a:r>
              <a:rPr lang="en-US" altLang="zh-CN" sz="1400" b="0" i="0" dirty="0">
                <a:effectLst/>
                <a:latin typeface="Söhne"/>
              </a:rPr>
              <a:t>: how to dispatch these operations.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dirty="0">
                <a:latin typeface="Söhne"/>
              </a:rPr>
              <a:t> Signals between queues ensure the synchronization of unordered operation.</a:t>
            </a:r>
            <a:endParaRPr lang="en-US" altLang="zh-CN" sz="1400" b="0" i="0" dirty="0"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C066-4C3E-3783-716E-CA70AF1B2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ADD21-7157-B8E7-10F0-8258C77B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81550"/>
            <a:ext cx="9144000" cy="36195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C27AD59D-04C6-EE88-42F0-B0C326E94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62491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10">
            <a:extLst>
              <a:ext uri="{FF2B5EF4-FFF2-40B4-BE49-F238E27FC236}">
                <a16:creationId xmlns:a16="http://schemas.microsoft.com/office/drawing/2014/main" id="{2C3F9C75-1F51-3E3B-8547-88B4B2885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51763"/>
            <a:ext cx="6400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2 | 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5580B07-80E8-C3EF-2D5E-6FC9B0992612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E712FE9B-253C-A6B4-819E-9C345C1F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Preconceived Experiments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F60369D-8263-59BD-2F07-4EB6CDCC8F50}"/>
              </a:ext>
            </a:extLst>
          </p:cNvPr>
          <p:cNvSpPr/>
          <p:nvPr/>
        </p:nvSpPr>
        <p:spPr>
          <a:xfrm>
            <a:off x="228599" y="742950"/>
            <a:ext cx="8761971" cy="706755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/>
              </a:rPr>
              <a:t>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6EDB0B5-8223-29C4-A771-6C26425DAE0E}"/>
              </a:ext>
            </a:extLst>
          </p:cNvPr>
          <p:cNvSpPr txBox="1"/>
          <p:nvPr/>
        </p:nvSpPr>
        <p:spPr>
          <a:xfrm>
            <a:off x="1157078" y="855065"/>
            <a:ext cx="2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Idea</a:t>
            </a:r>
            <a:br>
              <a:rPr lang="en-US" b="1" dirty="0"/>
            </a:b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EA6AFD-AA22-283B-86B3-21AB4BE70734}"/>
              </a:ext>
            </a:extLst>
          </p:cNvPr>
          <p:cNvSpPr txBox="1"/>
          <p:nvPr/>
        </p:nvSpPr>
        <p:spPr>
          <a:xfrm>
            <a:off x="1181100" y="2571750"/>
            <a:ext cx="6477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effectLst/>
                <a:latin typeface="Söhne"/>
              </a:rPr>
              <a:t> </a:t>
            </a:r>
            <a:r>
              <a:rPr lang="en-US" altLang="zh-CN" sz="1400" b="1" i="0" dirty="0">
                <a:effectLst/>
                <a:latin typeface="Söhne"/>
              </a:rPr>
              <a:t>Concurrent execution from multiple 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-apple-system"/>
              </a:rPr>
              <a:t>CUDA streams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Söhne"/>
              </a:rPr>
              <a:t>O</a:t>
            </a:r>
            <a:r>
              <a:rPr lang="en-US" altLang="zh-CN" sz="1200" b="0" i="0" dirty="0">
                <a:effectLst/>
                <a:latin typeface="Söhne"/>
              </a:rPr>
              <a:t>bserve any potential concurrency or dependencies between streams.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sz="12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dirty="0">
                <a:latin typeface="Söhne"/>
              </a:rPr>
              <a:t> </a:t>
            </a:r>
            <a:r>
              <a:rPr lang="en-US" altLang="zh-CN" sz="1400" b="1" dirty="0">
                <a:latin typeface="Söhne"/>
              </a:rPr>
              <a:t>Mix kernel executions and memory transfers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Söhne"/>
              </a:rPr>
              <a:t>O</a:t>
            </a:r>
            <a:r>
              <a:rPr lang="en-US" altLang="zh-CN" sz="1200" b="0" i="0" dirty="0">
                <a:effectLst/>
                <a:latin typeface="Söhne"/>
              </a:rPr>
              <a:t>bserve how the GPU co-schedules and synchronizes computations and data transfers.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sz="12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effectLst/>
                <a:latin typeface="Söhne"/>
              </a:rPr>
              <a:t> </a:t>
            </a:r>
            <a:r>
              <a:rPr lang="en-US" altLang="zh-CN" sz="1400" b="1" i="0" dirty="0">
                <a:effectLst/>
                <a:latin typeface="Söhne"/>
              </a:rPr>
              <a:t>Controlled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Söhne"/>
              </a:rPr>
              <a:t>I</a:t>
            </a:r>
            <a:r>
              <a:rPr lang="en-US" altLang="zh-CN" sz="1200" b="0" i="0" dirty="0">
                <a:effectLst/>
                <a:latin typeface="Söhne"/>
              </a:rPr>
              <a:t>solate and observe specific aspects of the GPU's scheduling behavior.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E3859D-651E-188B-6E52-8E87B1086CCD}"/>
              </a:ext>
            </a:extLst>
          </p:cNvPr>
          <p:cNvSpPr txBox="1"/>
          <p:nvPr/>
        </p:nvSpPr>
        <p:spPr>
          <a:xfrm>
            <a:off x="1143000" y="1217475"/>
            <a:ext cx="65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latin typeface="Söhne"/>
              </a:rPr>
              <a:t>O</a:t>
            </a:r>
            <a:r>
              <a:rPr lang="en-US" altLang="zh-CN" sz="1400" b="0" i="0" dirty="0">
                <a:effectLst/>
                <a:latin typeface="Söhne"/>
              </a:rPr>
              <a:t>bserve and benchmark the execution order and concurrency of GPU operations under different conditions.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57B92D8-820E-D1F0-CEBA-73DCD760D6FC}"/>
              </a:ext>
            </a:extLst>
          </p:cNvPr>
          <p:cNvSpPr txBox="1"/>
          <p:nvPr/>
        </p:nvSpPr>
        <p:spPr>
          <a:xfrm>
            <a:off x="1181100" y="217421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Preliminary Designs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503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indent="137160">
          <a:spcAft>
            <a:spcPts val="600"/>
          </a:spcAft>
          <a:buFont typeface="Arial" panose="020B0604020202090204" pitchFamily="34" charset="0"/>
          <a:buChar char="•"/>
          <a:defRPr sz="2000" dirty="0" smtClean="0">
            <a:solidFill>
              <a:schemeClr val="bg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354</TotalTime>
  <Words>176</Words>
  <Application>Microsoft Office PowerPoint</Application>
  <PresentationFormat>全屏显示(16:9)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-apple-system</vt:lpstr>
      <vt:lpstr>Söhne</vt:lpstr>
      <vt:lpstr>Arial</vt:lpstr>
      <vt:lpstr>Calibri</vt:lpstr>
      <vt:lpstr>Office Theme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Yiming Li</cp:lastModifiedBy>
  <cp:revision>310</cp:revision>
  <dcterms:created xsi:type="dcterms:W3CDTF">2024-02-05T18:54:38Z</dcterms:created>
  <dcterms:modified xsi:type="dcterms:W3CDTF">2024-03-08T08:47:04Z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689838F37A67DEABEE2EC165C9172C8E_43</vt:lpwstr>
  </property>
  <property fmtid="{D5CDD505-2E9C-101B-9397-08002B2CF9AE}" pid="4" name="KSOProductBuildVer">
    <vt:lpwstr>1033-6.5.1.8687</vt:lpwstr>
  </property>
</Properties>
</file>