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Perform a thorough analysis to determine the causes of suboptimal utilization of SM resources in the GPU.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Examine the impact of Null stream and stream priority on the scheduling strategy.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0FD9A6F3-5034-DAA6-B11F-676C3DCFE1D1}"/>
              </a:ext>
            </a:extLst>
          </p:cNvPr>
          <p:cNvSpPr txBox="1">
            <a:spLocks/>
          </p:cNvSpPr>
          <p:nvPr/>
        </p:nvSpPr>
        <p:spPr>
          <a:xfrm>
            <a:off x="0" y="770897"/>
            <a:ext cx="3715021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spcAft>
                <a:spcPts val="1200"/>
              </a:spcAft>
              <a:buFont typeface="Arial"/>
              <a:buAutoNum type="arabicPeriod"/>
            </a:pPr>
            <a:r>
              <a:rPr lang="en-US" sz="1400" dirty="0"/>
              <a:t>No concurrent execution of two kernels if NULL stream operations occur between them.</a:t>
            </a:r>
          </a:p>
          <a:p>
            <a:pPr marL="342900">
              <a:spcAft>
                <a:spcPts val="1200"/>
              </a:spcAft>
              <a:buFont typeface="Arial"/>
              <a:buAutoNum type="arabicPeriod"/>
            </a:pPr>
            <a:r>
              <a:rPr lang="en-US" sz="1400" dirty="0"/>
              <a:t>Ki in NULL stream enqueued on EE queue if other streams empty or their head kernel launched after Ki.</a:t>
            </a:r>
          </a:p>
          <a:p>
            <a:pPr marL="342900">
              <a:spcAft>
                <a:spcPts val="1200"/>
              </a:spcAft>
              <a:buFont typeface="Arial"/>
              <a:buAutoNum type="arabicPeriod"/>
            </a:pPr>
            <a:r>
              <a:rPr lang="en-US" sz="1400" dirty="0"/>
              <a:t>Ki at head of non-NULL stream enqueued on EE queue if NULL stream empty or its head kernel launched after Ki.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 on Null Stream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44A60D-C717-A500-E9B2-6D171B02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44" y="114955"/>
            <a:ext cx="1997765" cy="22416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C3795E-ADBE-7EA2-4275-13CE7560F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7" b="3249"/>
          <a:stretch/>
        </p:blipFill>
        <p:spPr>
          <a:xfrm>
            <a:off x="3945250" y="2539895"/>
            <a:ext cx="4611562" cy="2515548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FCE9553-9233-4859-F857-3AF048CA5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84810"/>
              </p:ext>
            </p:extLst>
          </p:nvPr>
        </p:nvGraphicFramePr>
        <p:xfrm>
          <a:off x="3648864" y="741121"/>
          <a:ext cx="3056462" cy="1615440"/>
        </p:xfrm>
        <a:graphic>
          <a:graphicData uri="http://schemas.openxmlformats.org/drawingml/2006/table">
            <a:tbl>
              <a:tblPr/>
              <a:tblGrid>
                <a:gridCol w="835343">
                  <a:extLst>
                    <a:ext uri="{9D8B030D-6E8A-4147-A177-3AD203B41FA5}">
                      <a16:colId xmlns:a16="http://schemas.microsoft.com/office/drawing/2014/main" val="2644905365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99144299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2189619620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2367393889"/>
                    </a:ext>
                  </a:extLst>
                </a:gridCol>
              </a:tblGrid>
              <a:tr h="288828"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>
                          <a:effectLst/>
                        </a:rPr>
                        <a:t>Kernel Name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GridXYZ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BlockXYZ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KernelStartTime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84675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kernel1()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288,1,1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1024,1,1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0.330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24574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kernel3()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1024,1,1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0.542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51202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kernel2()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4,1,1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512,1,1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0.542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43440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kernel4()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256,1,1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0.751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33712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kernel5()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31,1,1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256,1,1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0.972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63297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dirty="0">
                          <a:effectLst/>
                        </a:rPr>
                        <a:t>kernel6()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31,1,1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256,1,1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1.186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3971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D4C7EC3-33DA-BEAB-08E1-E55A239237ED}"/>
              </a:ext>
            </a:extLst>
          </p:cNvPr>
          <p:cNvSpPr txBox="1"/>
          <p:nvPr/>
        </p:nvSpPr>
        <p:spPr>
          <a:xfrm>
            <a:off x="182491" y="3702586"/>
            <a:ext cx="32420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Kernel1</a:t>
            </a:r>
            <a:r>
              <a:rPr lang="en-US" altLang="zh-CN" dirty="0">
                <a:solidFill>
                  <a:schemeClr val="tx1"/>
                </a:solidFill>
              </a:rPr>
              <a:t>: 1.5 GPU thread resources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Kernel2</a:t>
            </a:r>
            <a:r>
              <a:rPr lang="en-US" altLang="zh-CN" dirty="0">
                <a:solidFill>
                  <a:schemeClr val="tx1"/>
                </a:solidFill>
              </a:rPr>
              <a:t>: 1 SM threads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Kernel3</a:t>
            </a:r>
            <a:r>
              <a:rPr lang="en-US" altLang="zh-CN" dirty="0">
                <a:solidFill>
                  <a:schemeClr val="tx1"/>
                </a:solidFill>
              </a:rPr>
              <a:t>: 1 SM threads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Kernel4</a:t>
            </a:r>
            <a:r>
              <a:rPr lang="en-US" altLang="zh-CN" dirty="0">
                <a:solidFill>
                  <a:schemeClr val="tx1"/>
                </a:solidFill>
              </a:rPr>
              <a:t>: 1.5 SM threads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Kernel5</a:t>
            </a:r>
            <a:r>
              <a:rPr lang="en-US" altLang="zh-CN" dirty="0">
                <a:solidFill>
                  <a:schemeClr val="tx1"/>
                </a:solidFill>
              </a:rPr>
              <a:t>: 0.5 SM threads</a:t>
            </a:r>
          </a:p>
          <a:p>
            <a:pPr fontAlgn="base"/>
            <a:r>
              <a:rPr lang="en-US" altLang="zh-CN" dirty="0">
                <a:solidFill>
                  <a:schemeClr val="tx1"/>
                </a:solidFill>
              </a:rPr>
              <a:t>Kernel6: 2 SM threads</a:t>
            </a:r>
            <a:endParaRPr lang="en-US" altLang="zh-CN" sz="14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0FD9A6F3-5034-DAA6-B11F-676C3DCFE1D1}"/>
              </a:ext>
            </a:extLst>
          </p:cNvPr>
          <p:cNvSpPr txBox="1">
            <a:spLocks/>
          </p:cNvSpPr>
          <p:nvPr/>
        </p:nvSpPr>
        <p:spPr>
          <a:xfrm>
            <a:off x="0" y="770897"/>
            <a:ext cx="3715021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spcAft>
                <a:spcPts val="1200"/>
              </a:spcAft>
              <a:buFont typeface="Arial"/>
              <a:buAutoNum type="arabicPeriod"/>
            </a:pPr>
            <a:r>
              <a:rPr lang="en-US" sz="1400" dirty="0"/>
              <a:t>Kernels enqueue on EE queue based on their stream priority.</a:t>
            </a:r>
          </a:p>
          <a:p>
            <a:pPr marL="342900">
              <a:spcAft>
                <a:spcPts val="1200"/>
              </a:spcAft>
              <a:buFont typeface="Arial"/>
              <a:buAutoNum type="arabicPeriod"/>
            </a:pPr>
            <a:r>
              <a:rPr lang="en-US" sz="1400" dirty="0"/>
              <a:t>Blocks of the head kernel in EE queue assigned when higher-priority queues are empty.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E38CC56-6005-F451-8B3B-BF8C4505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1" y="14188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 on Stream Priority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2069DA-643A-C6DB-A6AB-66437F0E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08543"/>
              </p:ext>
            </p:extLst>
          </p:nvPr>
        </p:nvGraphicFramePr>
        <p:xfrm>
          <a:off x="3627565" y="729917"/>
          <a:ext cx="3056462" cy="1402080"/>
        </p:xfrm>
        <a:graphic>
          <a:graphicData uri="http://schemas.openxmlformats.org/drawingml/2006/table">
            <a:tbl>
              <a:tblPr/>
              <a:tblGrid>
                <a:gridCol w="835343">
                  <a:extLst>
                    <a:ext uri="{9D8B030D-6E8A-4147-A177-3AD203B41FA5}">
                      <a16:colId xmlns:a16="http://schemas.microsoft.com/office/drawing/2014/main" val="2644905365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99144299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2189619620"/>
                    </a:ext>
                  </a:extLst>
                </a:gridCol>
                <a:gridCol w="740373">
                  <a:extLst>
                    <a:ext uri="{9D8B030D-6E8A-4147-A177-3AD203B41FA5}">
                      <a16:colId xmlns:a16="http://schemas.microsoft.com/office/drawing/2014/main" val="2367393889"/>
                    </a:ext>
                  </a:extLst>
                </a:gridCol>
              </a:tblGrid>
              <a:tr h="288828"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>
                          <a:effectLst/>
                        </a:rPr>
                        <a:t>Kernel Name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GridXYZ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BlockXYZ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 dirty="0" err="1">
                          <a:effectLst/>
                        </a:rPr>
                        <a:t>KernelStartTime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84675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kernel1()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512,1,1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0.739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24574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kernel3()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512,1,1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0.851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51202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kernel2()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512,1,1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0.964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43440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kernel4()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1024,1,1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1.631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33712"/>
                  </a:ext>
                </a:extLst>
              </a:tr>
              <a:tr h="183799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kernel5()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96,1,1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256,1,1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800" dirty="0">
                          <a:effectLst/>
                        </a:rPr>
                        <a:t>1.631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6329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0B47C19-C105-4AA3-FB0D-B1E7097B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02" y="81634"/>
            <a:ext cx="2170398" cy="23752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121336-0328-A8CD-8B82-540AC45B492F}"/>
              </a:ext>
            </a:extLst>
          </p:cNvPr>
          <p:cNvSpPr txBox="1"/>
          <p:nvPr/>
        </p:nvSpPr>
        <p:spPr>
          <a:xfrm>
            <a:off x="83879" y="3319935"/>
            <a:ext cx="32420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Kernel1 (low)</a:t>
            </a:r>
            <a:r>
              <a:rPr lang="en-US" altLang="zh-CN" dirty="0">
                <a:solidFill>
                  <a:schemeClr val="tx1"/>
                </a:solidFill>
              </a:rPr>
              <a:t>: 1/4 thread resources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Kernel2 (low)</a:t>
            </a:r>
            <a:r>
              <a:rPr lang="en-US" altLang="zh-CN" dirty="0">
                <a:solidFill>
                  <a:schemeClr val="tx1"/>
                </a:solidFill>
              </a:rPr>
              <a:t>: 1/4 thread resources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Kernel3 (low)</a:t>
            </a:r>
            <a:r>
              <a:rPr lang="en-US" altLang="zh-CN" dirty="0">
                <a:solidFill>
                  <a:schemeClr val="tx1"/>
                </a:solidFill>
              </a:rPr>
              <a:t>: 1/4 thread resources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Kernel4 (high)</a:t>
            </a:r>
            <a:r>
              <a:rPr lang="en-US" altLang="zh-CN" dirty="0">
                <a:solidFill>
                  <a:schemeClr val="tx1"/>
                </a:solidFill>
              </a:rPr>
              <a:t>: 3/4 thread resources</a:t>
            </a:r>
          </a:p>
          <a:p>
            <a:pPr fontAlgn="base"/>
            <a:r>
              <a:rPr lang="en-US" altLang="zh-CN" sz="1400" dirty="0">
                <a:solidFill>
                  <a:schemeClr val="tx1"/>
                </a:solidFill>
                <a:effectLst/>
              </a:rPr>
              <a:t>Kernel5 (low)</a:t>
            </a:r>
            <a:r>
              <a:rPr lang="en-US" altLang="zh-CN" dirty="0">
                <a:solidFill>
                  <a:schemeClr val="tx1"/>
                </a:solidFill>
              </a:rPr>
              <a:t>: 1/8 thread resources	</a:t>
            </a:r>
            <a:endParaRPr lang="en-US" altLang="zh-CN" sz="140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2272B2-C50A-80A6-4FB7-452D9ED31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55" b="2408"/>
          <a:stretch/>
        </p:blipFill>
        <p:spPr>
          <a:xfrm>
            <a:off x="3959252" y="2599844"/>
            <a:ext cx="4512395" cy="24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2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(Next Week)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E6DA9BFF-B76E-46D2-D86B-CA9FD1E57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Conduct a comprehensive analysis to understand the reasons behind the GPU's suboptimal utilization of SM resources.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dirty="0">
                <a:latin typeface="Arial" panose="020B0604020202020204" pitchFamily="34" charset="0"/>
              </a:rPr>
              <a:t>Explore the GPU block-to-SM distribution policy.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308</Words>
  <Application>Microsoft Office PowerPoint</Application>
  <PresentationFormat>全屏显示(16:9)</PresentationFormat>
  <Paragraphs>80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Simple Dark</vt:lpstr>
      <vt:lpstr>Nvidia GPU Scheduling Analysis</vt:lpstr>
      <vt:lpstr>Plans (Past Week)</vt:lpstr>
      <vt:lpstr>Experiment on Null Stream </vt:lpstr>
      <vt:lpstr>Experiment on Stream Priority </vt:lpstr>
      <vt:lpstr>Plans (Next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Yiming Li</dc:creator>
  <cp:lastModifiedBy>Yiming Li</cp:lastModifiedBy>
  <cp:revision>63</cp:revision>
  <dcterms:modified xsi:type="dcterms:W3CDTF">2024-04-12T06:51:39Z</dcterms:modified>
</cp:coreProperties>
</file>