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64" r:id="rId5"/>
    <p:sldId id="265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0" d="100"/>
          <a:sy n="200" d="100"/>
        </p:scale>
        <p:origin x="660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f3b644756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f3b6447566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f3b6447566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f3b6447566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f3b6447566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f3b6447566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2737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f3b6447566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f3b6447566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7631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66575" y="925125"/>
            <a:ext cx="8520600" cy="11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Nvidia GPU Scheduling Analysis</a:t>
            </a:r>
            <a:endParaRPr sz="40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66575" y="3973450"/>
            <a:ext cx="8520600" cy="9010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410" dirty="0"/>
              <a:t>Group Member 13: </a:t>
            </a:r>
            <a:r>
              <a:rPr lang="en" sz="1800" dirty="0"/>
              <a:t>Yiming Li, </a:t>
            </a:r>
            <a:r>
              <a:rPr lang="en-US" sz="1800" dirty="0" err="1"/>
              <a:t>Ximing</a:t>
            </a:r>
            <a:r>
              <a:rPr lang="en-US" sz="1800" dirty="0"/>
              <a:t> Chen</a:t>
            </a:r>
            <a:r>
              <a:rPr lang="en" sz="1800" dirty="0"/>
              <a:t>  </a:t>
            </a:r>
            <a:endParaRPr sz="2410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1920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920" dirty="0"/>
              <a:t>Estimated Total Hours: 50</a:t>
            </a:r>
            <a:endParaRPr sz="1920" dirty="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350" y="3973450"/>
            <a:ext cx="982826" cy="9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6174" y="3973450"/>
            <a:ext cx="948879" cy="9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Plans (Past Week)</a:t>
            </a: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US" altLang="zh-CN" dirty="0">
                <a:latin typeface="Arial" panose="020B0604020202020204" pitchFamily="34" charset="0"/>
              </a:rPr>
              <a:t>Explore the GPU block-to-SM distribution policy.</a:t>
            </a:r>
            <a:endParaRPr lang="en-US" altLang="zh-CN" b="0" i="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350" y="3973450"/>
            <a:ext cx="982826" cy="9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6174" y="3973450"/>
            <a:ext cx="948879" cy="9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E38CC56-6005-F451-8B3B-BF8C4505F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91" y="141882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Reproduce the Scheduling Algorithm</a:t>
            </a:r>
            <a:endParaRPr lang="zh-CN" altLang="en-US" dirty="0"/>
          </a:p>
        </p:txBody>
      </p:sp>
      <p:sp>
        <p:nvSpPr>
          <p:cNvPr id="67" name="Google Shape;63;p14">
            <a:extLst>
              <a:ext uri="{FF2B5EF4-FFF2-40B4-BE49-F238E27FC236}">
                <a16:creationId xmlns:a16="http://schemas.microsoft.com/office/drawing/2014/main" id="{6F09DC5E-69CD-8F92-52FE-E02D55BFADE2}"/>
              </a:ext>
            </a:extLst>
          </p:cNvPr>
          <p:cNvSpPr txBox="1">
            <a:spLocks/>
          </p:cNvSpPr>
          <p:nvPr/>
        </p:nvSpPr>
        <p:spPr>
          <a:xfrm>
            <a:off x="0" y="847097"/>
            <a:ext cx="4911726" cy="11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400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Verification of Local Memory Configuration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200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Check if GPGPU's local memory meets thread block requirements.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200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Adjust memory only when GPGPU is idle, if required.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400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Calculation of SM Capacity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200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Calculate required warp slots, registers, and shared memory for the thread block.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200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Determine max thread blocks each SM can handle based on resources.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200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Verify SM’s shared memory matches thread block’s needs, reconfigure if idle.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200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Note: Total warps per SM may differ from sum of warps in four processing blocks due to warp-to-SM block scheduling.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400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SM Selection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200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Select SM with the highest capacity for thread blocks.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200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Prefer even-numbered SMs in ties.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sz="1400" b="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081E506-08C2-8C8D-E7E4-8D624E22C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857" y="141882"/>
            <a:ext cx="2793234" cy="480611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E38CC56-6005-F451-8B3B-BF8C4505F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91" y="141882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Result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33742CF-8677-29B4-0001-BF92E49DD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774" y="65070"/>
            <a:ext cx="3469751" cy="5013359"/>
          </a:xfrm>
          <a:prstGeom prst="rect">
            <a:avLst/>
          </a:prstGeom>
        </p:spPr>
      </p:pic>
      <p:sp>
        <p:nvSpPr>
          <p:cNvPr id="3" name="Google Shape;63;p14">
            <a:extLst>
              <a:ext uri="{FF2B5EF4-FFF2-40B4-BE49-F238E27FC236}">
                <a16:creationId xmlns:a16="http://schemas.microsoft.com/office/drawing/2014/main" id="{3D49976E-22DF-5DF5-2D32-81DCE415F1E5}"/>
              </a:ext>
            </a:extLst>
          </p:cNvPr>
          <p:cNvSpPr txBox="1">
            <a:spLocks/>
          </p:cNvSpPr>
          <p:nvPr/>
        </p:nvSpPr>
        <p:spPr>
          <a:xfrm>
            <a:off x="0" y="791394"/>
            <a:ext cx="4911726" cy="11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l">
              <a:buNone/>
            </a:pPr>
            <a:r>
              <a:rPr lang="en-US" altLang="zh-CN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Prediction Correctness: Only 15%</a:t>
            </a:r>
            <a:endParaRPr lang="en-US" altLang="zh-CN" b="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sz="1400" b="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</p:txBody>
      </p:sp>
      <p:sp>
        <p:nvSpPr>
          <p:cNvPr id="5" name="Google Shape;63;p14">
            <a:extLst>
              <a:ext uri="{FF2B5EF4-FFF2-40B4-BE49-F238E27FC236}">
                <a16:creationId xmlns:a16="http://schemas.microsoft.com/office/drawing/2014/main" id="{B222306C-5425-8CC5-C089-A2BE82F4A712}"/>
              </a:ext>
            </a:extLst>
          </p:cNvPr>
          <p:cNvSpPr txBox="1">
            <a:spLocks/>
          </p:cNvSpPr>
          <p:nvPr/>
        </p:nvSpPr>
        <p:spPr>
          <a:xfrm>
            <a:off x="122995" y="2997778"/>
            <a:ext cx="5248275" cy="11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l">
              <a:buNone/>
            </a:pPr>
            <a:r>
              <a:rPr lang="en-US" altLang="zh-CN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Issue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400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Algorithm Complexity: </a:t>
            </a:r>
            <a:r>
              <a:rPr lang="en-US" altLang="zh-CN" sz="140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implementation correctness?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400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Uncertain Hardware </a:t>
            </a:r>
            <a:r>
              <a:rPr lang="en-US" altLang="zh-CN" sz="1400" b="1" dirty="0">
                <a:solidFill>
                  <a:srgbClr val="ECECEC"/>
                </a:solidFill>
                <a:highlight>
                  <a:srgbClr val="212121"/>
                </a:highlight>
                <a:latin typeface="Söhne"/>
              </a:rPr>
              <a:t>S</a:t>
            </a:r>
            <a:r>
              <a:rPr lang="en-US" altLang="zh-CN" sz="1400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pecification.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000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</a:t>
            </a:r>
            <a:r>
              <a:rPr lang="en-US" altLang="zh-CN" sz="120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Granularity of Register and Shared </a:t>
            </a:r>
            <a:r>
              <a:rPr lang="en-US" altLang="zh-CN" sz="1200" dirty="0">
                <a:solidFill>
                  <a:srgbClr val="ECECEC"/>
                </a:solidFill>
                <a:highlight>
                  <a:srgbClr val="212121"/>
                </a:highlight>
                <a:latin typeface="Söhne"/>
              </a:rPr>
              <a:t>M</a:t>
            </a:r>
            <a:r>
              <a:rPr lang="en-US" altLang="zh-CN" sz="120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emory </a:t>
            </a:r>
            <a:r>
              <a:rPr lang="en-US" altLang="zh-CN" sz="1200" dirty="0">
                <a:solidFill>
                  <a:srgbClr val="ECECEC"/>
                </a:solidFill>
                <a:highlight>
                  <a:srgbClr val="212121"/>
                </a:highlight>
                <a:latin typeface="Söhne"/>
              </a:rPr>
              <a:t>A</a:t>
            </a:r>
            <a:r>
              <a:rPr lang="en-US" altLang="zh-CN" sz="120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llocation.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400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GPU R</a:t>
            </a:r>
            <a:r>
              <a:rPr lang="en-US" altLang="zh-CN" sz="1400" b="1" dirty="0">
                <a:solidFill>
                  <a:srgbClr val="ECECEC"/>
                </a:solidFill>
                <a:highlight>
                  <a:srgbClr val="212121"/>
                </a:highlight>
                <a:latin typeface="Söhne"/>
              </a:rPr>
              <a:t>untime State Retrieval?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ECECEC"/>
                </a:solidFill>
                <a:highlight>
                  <a:srgbClr val="212121"/>
                </a:highlight>
                <a:latin typeface="Söhne"/>
              </a:rPr>
              <a:t>Texture Processing Clusters (TPCs) Idle?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ECECEC"/>
                </a:solidFill>
                <a:highlight>
                  <a:srgbClr val="212121"/>
                </a:highlight>
                <a:latin typeface="Söhne"/>
              </a:rPr>
              <a:t>Local Memory Configuration.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sz="140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873697F-69F5-FA13-FD77-A0B4E682E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688" y="1301172"/>
            <a:ext cx="389406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02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E38CC56-6005-F451-8B3B-BF8C4505F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32" y="9240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Next Step</a:t>
            </a:r>
            <a:endParaRPr lang="zh-CN" altLang="en-US" dirty="0"/>
          </a:p>
        </p:txBody>
      </p:sp>
      <p:sp>
        <p:nvSpPr>
          <p:cNvPr id="3" name="Google Shape;63;p14">
            <a:extLst>
              <a:ext uri="{FF2B5EF4-FFF2-40B4-BE49-F238E27FC236}">
                <a16:creationId xmlns:a16="http://schemas.microsoft.com/office/drawing/2014/main" id="{3D49976E-22DF-5DF5-2D32-81DCE415F1E5}"/>
              </a:ext>
            </a:extLst>
          </p:cNvPr>
          <p:cNvSpPr txBox="1">
            <a:spLocks/>
          </p:cNvSpPr>
          <p:nvPr/>
        </p:nvSpPr>
        <p:spPr>
          <a:xfrm>
            <a:off x="7477" y="489497"/>
            <a:ext cx="8761977" cy="11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l">
              <a:buNone/>
            </a:pPr>
            <a:r>
              <a:rPr lang="en-US" altLang="zh-CN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1. Further Analyzing the Reproduced Algorithm</a:t>
            </a:r>
          </a:p>
          <a:p>
            <a:pPr marL="114300" indent="0" algn="l">
              <a:buNone/>
            </a:pPr>
            <a:endParaRPr lang="en-US" altLang="zh-CN" b="1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pPr marL="114300" indent="0" algn="l">
              <a:buNone/>
            </a:pPr>
            <a:r>
              <a:rPr lang="en-US" altLang="zh-CN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2. Using Neural Network?</a:t>
            </a:r>
          </a:p>
          <a:p>
            <a:pPr marL="114300" indent="0" algn="l">
              <a:buNone/>
            </a:pPr>
            <a:r>
              <a:rPr lang="en-US" altLang="zh-CN" sz="1600" b="1" dirty="0">
                <a:solidFill>
                  <a:srgbClr val="ECECEC"/>
                </a:solidFill>
                <a:highlight>
                  <a:srgbClr val="212121"/>
                </a:highlight>
                <a:latin typeface="Söhne"/>
              </a:rPr>
              <a:t>Simple MLP?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200" b="1" dirty="0">
                <a:solidFill>
                  <a:srgbClr val="ECECEC"/>
                </a:solidFill>
                <a:highlight>
                  <a:srgbClr val="212121"/>
                </a:highlight>
                <a:latin typeface="Söhne"/>
              </a:rPr>
              <a:t>Block box, hard to analyze the scheduling policy</a:t>
            </a:r>
          </a:p>
          <a:p>
            <a:pPr marL="571500" lvl="2" indent="0">
              <a:buSzPts val="1800"/>
              <a:buNone/>
            </a:pPr>
            <a:endParaRPr lang="en-US" altLang="zh-CN" sz="1100" b="1" dirty="0">
              <a:solidFill>
                <a:srgbClr val="ECECEC"/>
              </a:solidFill>
              <a:highlight>
                <a:srgbClr val="212121"/>
              </a:highlight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zh-CN" sz="1100" b="1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sz="1600" b="1" dirty="0">
              <a:solidFill>
                <a:srgbClr val="ECECEC"/>
              </a:solidFill>
              <a:highlight>
                <a:srgbClr val="212121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sz="1600" b="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sz="1200" b="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1B7863E3-72C9-47D7-B551-8BF4BE6D7547}"/>
              </a:ext>
            </a:extLst>
          </p:cNvPr>
          <p:cNvGrpSpPr/>
          <p:nvPr/>
        </p:nvGrpSpPr>
        <p:grpSpPr>
          <a:xfrm>
            <a:off x="614435" y="4434346"/>
            <a:ext cx="1293558" cy="595435"/>
            <a:chOff x="410700" y="3951441"/>
            <a:chExt cx="2122745" cy="797553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B739C395-3B29-1A3B-0B86-E33CF51AC3CF}"/>
                </a:ext>
              </a:extLst>
            </p:cNvPr>
            <p:cNvSpPr/>
            <p:nvPr/>
          </p:nvSpPr>
          <p:spPr>
            <a:xfrm>
              <a:off x="410700" y="3951441"/>
              <a:ext cx="2122745" cy="7975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solidFill>
                  <a:srgbClr val="ECECEC"/>
                </a:solidFill>
                <a:highlight>
                  <a:srgbClr val="212121"/>
                </a:highlight>
                <a:latin typeface="Söhne"/>
                <a:cs typeface="Arial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A78B3EE-841D-2D2F-7203-02208DE34812}"/>
                </a:ext>
              </a:extLst>
            </p:cNvPr>
            <p:cNvSpPr txBox="1"/>
            <p:nvPr/>
          </p:nvSpPr>
          <p:spPr>
            <a:xfrm>
              <a:off x="541285" y="4088607"/>
              <a:ext cx="1861575" cy="618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tx1"/>
                  </a:solidFill>
                </a:rPr>
                <a:t>Round-Robin Scheduler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5507B82-96BB-CCA4-2648-E5C20743F856}"/>
              </a:ext>
            </a:extLst>
          </p:cNvPr>
          <p:cNvGrpSpPr/>
          <p:nvPr/>
        </p:nvGrpSpPr>
        <p:grpSpPr>
          <a:xfrm>
            <a:off x="3283975" y="4434347"/>
            <a:ext cx="2116700" cy="595435"/>
            <a:chOff x="4125655" y="3885893"/>
            <a:chExt cx="2126023" cy="797553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62C2B23-6435-16EB-304D-D6ADA880EC01}"/>
                </a:ext>
              </a:extLst>
            </p:cNvPr>
            <p:cNvSpPr/>
            <p:nvPr/>
          </p:nvSpPr>
          <p:spPr>
            <a:xfrm>
              <a:off x="4125655" y="3885893"/>
              <a:ext cx="2126023" cy="79755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solidFill>
                  <a:srgbClr val="ECECEC"/>
                </a:solidFill>
                <a:highlight>
                  <a:srgbClr val="212121"/>
                </a:highlight>
                <a:latin typeface="Söhne"/>
                <a:cs typeface="Arial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D5FDE3E-FCE4-8439-4FD0-E1DAE2F739A3}"/>
                </a:ext>
              </a:extLst>
            </p:cNvPr>
            <p:cNvSpPr txBox="1"/>
            <p:nvPr/>
          </p:nvSpPr>
          <p:spPr>
            <a:xfrm>
              <a:off x="4256440" y="4113701"/>
              <a:ext cx="1864450" cy="371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tx1"/>
                  </a:solidFill>
                </a:rPr>
                <a:t>Machine Learning Model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0304822-FBDA-958E-6615-077CC676A8A7}"/>
              </a:ext>
            </a:extLst>
          </p:cNvPr>
          <p:cNvCxnSpPr>
            <a:cxnSpLocks/>
          </p:cNvCxnSpPr>
          <p:nvPr/>
        </p:nvCxnSpPr>
        <p:spPr>
          <a:xfrm>
            <a:off x="2149270" y="4597543"/>
            <a:ext cx="1051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B68645E-0ABE-62A5-561E-1CEDE96BA9AE}"/>
              </a:ext>
            </a:extLst>
          </p:cNvPr>
          <p:cNvSpPr txBox="1"/>
          <p:nvPr/>
        </p:nvSpPr>
        <p:spPr>
          <a:xfrm>
            <a:off x="2192595" y="4142758"/>
            <a:ext cx="1091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/>
                </a:solidFill>
              </a:rPr>
              <a:t>Feature </a:t>
            </a:r>
          </a:p>
          <a:p>
            <a:r>
              <a:rPr lang="en-US" altLang="zh-CN" sz="1200" dirty="0" err="1">
                <a:solidFill>
                  <a:schemeClr val="tx1"/>
                </a:solidFill>
              </a:rPr>
              <a:t>Engieering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C06B147-F5D1-0A13-E02F-A766BD4E25EF}"/>
              </a:ext>
            </a:extLst>
          </p:cNvPr>
          <p:cNvSpPr txBox="1"/>
          <p:nvPr/>
        </p:nvSpPr>
        <p:spPr>
          <a:xfrm>
            <a:off x="5560602" y="4085733"/>
            <a:ext cx="1091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/>
                </a:solidFill>
              </a:rPr>
              <a:t>Per SM </a:t>
            </a:r>
            <a:r>
              <a:rPr lang="en-US" altLang="zh-CN" sz="1200" dirty="0" err="1">
                <a:solidFill>
                  <a:schemeClr val="tx1"/>
                </a:solidFill>
              </a:rPr>
              <a:t>Socre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EB56F95-5904-BA66-8C39-BC5DDF1D1026}"/>
              </a:ext>
            </a:extLst>
          </p:cNvPr>
          <p:cNvSpPr txBox="1"/>
          <p:nvPr/>
        </p:nvSpPr>
        <p:spPr>
          <a:xfrm>
            <a:off x="3873320" y="4006519"/>
            <a:ext cx="10913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tx1"/>
                </a:solidFill>
              </a:rPr>
              <a:t>Resource Usage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BD8949AF-20E1-6768-9608-9318D83DC4F0}"/>
              </a:ext>
            </a:extLst>
          </p:cNvPr>
          <p:cNvCxnSpPr>
            <a:cxnSpLocks/>
            <a:stCxn id="9" idx="3"/>
            <a:endCxn id="2" idx="0"/>
          </p:cNvCxnSpPr>
          <p:nvPr/>
        </p:nvCxnSpPr>
        <p:spPr>
          <a:xfrm flipH="1" flipV="1">
            <a:off x="1261214" y="4434346"/>
            <a:ext cx="4139461" cy="297719"/>
          </a:xfrm>
          <a:prstGeom prst="bentConnector4">
            <a:avLst>
              <a:gd name="adj1" fmla="val -4371"/>
              <a:gd name="adj2" fmla="val 25250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Google Shape;63;p14">
            <a:extLst>
              <a:ext uri="{FF2B5EF4-FFF2-40B4-BE49-F238E27FC236}">
                <a16:creationId xmlns:a16="http://schemas.microsoft.com/office/drawing/2014/main" id="{45D71BBD-0891-8820-D3E7-DD15D5AA242F}"/>
              </a:ext>
            </a:extLst>
          </p:cNvPr>
          <p:cNvSpPr txBox="1">
            <a:spLocks/>
          </p:cNvSpPr>
          <p:nvPr/>
        </p:nvSpPr>
        <p:spPr>
          <a:xfrm>
            <a:off x="7477" y="1964451"/>
            <a:ext cx="8761977" cy="11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US" altLang="zh-CN" sz="1600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Hybrid Model</a:t>
            </a:r>
          </a:p>
          <a:p>
            <a:pPr marL="914400" lvl="2" indent="-342900">
              <a:buSzPts val="1800"/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rgbClr val="ECECEC"/>
                </a:solidFill>
                <a:highlight>
                  <a:srgbClr val="212121"/>
                </a:highlight>
                <a:latin typeface="Söhne"/>
              </a:rPr>
              <a:t>Explicit Round-Robin Implementation</a:t>
            </a:r>
          </a:p>
          <a:p>
            <a:pPr marL="1371600" lvl="3" indent="-342900">
              <a:buSzPts val="1800"/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rgbClr val="ECECEC"/>
                </a:solidFill>
                <a:highlight>
                  <a:srgbClr val="212121"/>
                </a:highlight>
                <a:latin typeface="Söhne"/>
              </a:rPr>
              <a:t>Develop a clear, rule-based round-robin scheduling model.</a:t>
            </a:r>
          </a:p>
          <a:p>
            <a:pPr marL="914400" lvl="2" indent="-342900">
              <a:buSzPts val="1800"/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rgbClr val="ECECEC"/>
                </a:solidFill>
                <a:highlight>
                  <a:srgbClr val="212121"/>
                </a:highlight>
                <a:latin typeface="Söhne"/>
              </a:rPr>
              <a:t>Feature Engineering</a:t>
            </a:r>
          </a:p>
          <a:p>
            <a:pPr marL="1371600" lvl="3" indent="-342900">
              <a:buSzPts val="1800"/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rgbClr val="ECECEC"/>
                </a:solidFill>
                <a:highlight>
                  <a:srgbClr val="212121"/>
                </a:highlight>
                <a:latin typeface="Söhne"/>
              </a:rPr>
              <a:t>Generate features for resource demand, historical deviations, and time-based allocation impacts</a:t>
            </a:r>
          </a:p>
          <a:p>
            <a:pPr marL="914400" lvl="2" indent="-342900">
              <a:buSzPts val="1800"/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rgbClr val="ECECEC"/>
                </a:solidFill>
                <a:highlight>
                  <a:srgbClr val="212121"/>
                </a:highlight>
                <a:latin typeface="Söhne"/>
              </a:rPr>
              <a:t>Machine Learning Model</a:t>
            </a:r>
          </a:p>
          <a:p>
            <a:pPr marL="1371600" lvl="3" indent="-342900">
              <a:buSzPts val="1800"/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rgbClr val="ECECEC"/>
                </a:solidFill>
                <a:highlight>
                  <a:srgbClr val="212121"/>
                </a:highlight>
                <a:latin typeface="Söhne"/>
              </a:rPr>
              <a:t>Implement a machine learning model to predict adjustments based on resource usage.</a:t>
            </a:r>
          </a:p>
          <a:p>
            <a:pPr marL="914400" lvl="2" indent="-342900">
              <a:buSzPts val="1800"/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rgbClr val="ECECEC"/>
                </a:solidFill>
                <a:highlight>
                  <a:srgbClr val="212121"/>
                </a:highlight>
                <a:latin typeface="Söhne"/>
              </a:rPr>
              <a:t>Integration</a:t>
            </a:r>
          </a:p>
          <a:p>
            <a:pPr marL="1371600" lvl="3" indent="-342900">
              <a:buSzPts val="1800"/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rgbClr val="ECECEC"/>
                </a:solidFill>
                <a:highlight>
                  <a:srgbClr val="212121"/>
                </a:highlight>
                <a:latin typeface="Söhne"/>
              </a:rPr>
              <a:t>Combine ML predictions with round-robin scheduling to optimize resource allocation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sz="1200" b="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</p:txBody>
      </p: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E4E11806-3ECC-95F2-5067-D2E55F9A7DFB}"/>
              </a:ext>
            </a:extLst>
          </p:cNvPr>
          <p:cNvCxnSpPr>
            <a:cxnSpLocks/>
            <a:stCxn id="16" idx="2"/>
          </p:cNvCxnSpPr>
          <p:nvPr/>
        </p:nvCxnSpPr>
        <p:spPr>
          <a:xfrm rot="16200000" flipH="1">
            <a:off x="4606430" y="2736277"/>
            <a:ext cx="358235" cy="40945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48367645-9BAD-F391-2749-B317DB204644}"/>
              </a:ext>
            </a:extLst>
          </p:cNvPr>
          <p:cNvSpPr txBox="1"/>
          <p:nvPr/>
        </p:nvSpPr>
        <p:spPr>
          <a:xfrm>
            <a:off x="2345201" y="4738942"/>
            <a:ext cx="1046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/>
                </a:solidFill>
              </a:rPr>
              <a:t>After Iterate All SM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713F930-DD50-13FA-751B-D71BA551A53F}"/>
              </a:ext>
            </a:extLst>
          </p:cNvPr>
          <p:cNvSpPr txBox="1"/>
          <p:nvPr/>
        </p:nvSpPr>
        <p:spPr>
          <a:xfrm>
            <a:off x="6845801" y="4675354"/>
            <a:ext cx="1091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Selected SM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6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21" grpId="0"/>
      <p:bldP spid="5" grpId="0"/>
      <p:bldP spid="37" grpId="0"/>
      <p:bldP spid="38" grpId="0"/>
    </p:bld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289</Words>
  <Application>Microsoft Office PowerPoint</Application>
  <PresentationFormat>全屏显示(16:9)</PresentationFormat>
  <Paragraphs>53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8" baseType="lpstr">
      <vt:lpstr>Söhne</vt:lpstr>
      <vt:lpstr>Arial</vt:lpstr>
      <vt:lpstr>Simple Dark</vt:lpstr>
      <vt:lpstr>Nvidia GPU Scheduling Analysis</vt:lpstr>
      <vt:lpstr>Plans (Past Week)</vt:lpstr>
      <vt:lpstr>Reproduce the Scheduling Algorithm</vt:lpstr>
      <vt:lpstr>Result</vt:lpstr>
      <vt:lpstr>Next Step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Yiming Li</dc:creator>
  <cp:lastModifiedBy>Yiming Li</cp:lastModifiedBy>
  <cp:revision>88</cp:revision>
  <dcterms:modified xsi:type="dcterms:W3CDTF">2024-04-26T13:09:07Z</dcterms:modified>
</cp:coreProperties>
</file>