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94a53962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94a53962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c94a53962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c94a53962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c94a53962a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c94a53962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c94a53962a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c94a53962a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c94a53962a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c94a53962a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c94a53962a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c94a53962a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c94a53962a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c94a53962a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c94a53962a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c94a53962a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c94a53962a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c94a53962a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c94a53962a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c94a53962a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3b644756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3b644756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c94a53962a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c94a53962a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c94a53962a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c94a53962a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f3b644756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f3b644756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3b644756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3b644756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3b644756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3b644756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94a5396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94a5396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94a53962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94a53962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94a53962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94a53962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94a53962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94a53962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94a53962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94a53962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6575" y="925125"/>
            <a:ext cx="8520600" cy="11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TZ - Password Manager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6575" y="3050800"/>
            <a:ext cx="8520600" cy="18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410"/>
              <a:t>THARUN KUMAR JAYAPRAKASH(TJ2557)</a:t>
            </a:r>
            <a:endParaRPr sz="24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410"/>
              <a:t>HUGO MATEOUSK(HM2953)</a:t>
            </a:r>
            <a:endParaRPr sz="24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9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9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920"/>
              <a:t>Estimated Total Hours: 12</a:t>
            </a:r>
            <a:endParaRPr sz="192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/>
          <p:nvPr/>
        </p:nvSpPr>
        <p:spPr>
          <a:xfrm>
            <a:off x="5957950" y="1112600"/>
            <a:ext cx="2684700" cy="26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311700" y="1112600"/>
            <a:ext cx="4871700" cy="326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349775" y="4429725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Secure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5852200" y="671850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Normal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626772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 txBox="1"/>
          <p:nvPr/>
        </p:nvSpPr>
        <p:spPr>
          <a:xfrm>
            <a:off x="636447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New password archive request</a:t>
            </a:r>
            <a:endParaRPr sz="1600"/>
          </a:p>
        </p:txBody>
      </p:sp>
      <p:sp>
        <p:nvSpPr>
          <p:cNvPr id="212" name="Google Shape;212;p22"/>
          <p:cNvSpPr txBox="1"/>
          <p:nvPr/>
        </p:nvSpPr>
        <p:spPr>
          <a:xfrm>
            <a:off x="53742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3" name="Google Shape;213;p22"/>
          <p:cNvSpPr/>
          <p:nvPr/>
        </p:nvSpPr>
        <p:spPr>
          <a:xfrm>
            <a:off x="401950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 txBox="1"/>
          <p:nvPr/>
        </p:nvSpPr>
        <p:spPr>
          <a:xfrm>
            <a:off x="498700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PRNG</a:t>
            </a:r>
            <a:endParaRPr sz="1600"/>
          </a:p>
        </p:txBody>
      </p:sp>
      <p:sp>
        <p:nvSpPr>
          <p:cNvPr id="215" name="Google Shape;215;p22"/>
          <p:cNvSpPr/>
          <p:nvPr/>
        </p:nvSpPr>
        <p:spPr>
          <a:xfrm>
            <a:off x="6322600" y="261130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 txBox="1"/>
          <p:nvPr/>
        </p:nvSpPr>
        <p:spPr>
          <a:xfrm>
            <a:off x="6419350" y="271457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Recovery key</a:t>
            </a:r>
            <a:endParaRPr sz="1600"/>
          </a:p>
        </p:txBody>
      </p:sp>
      <p:sp>
        <p:nvSpPr>
          <p:cNvPr id="217" name="Google Shape;217;p22"/>
          <p:cNvSpPr txBox="1"/>
          <p:nvPr/>
        </p:nvSpPr>
        <p:spPr>
          <a:xfrm>
            <a:off x="2544275" y="2510391"/>
            <a:ext cx="1761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8" name="Google Shape;218;p22"/>
          <p:cNvSpPr/>
          <p:nvPr/>
        </p:nvSpPr>
        <p:spPr>
          <a:xfrm>
            <a:off x="2498975" y="3114625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"/>
          <p:cNvSpPr txBox="1"/>
          <p:nvPr/>
        </p:nvSpPr>
        <p:spPr>
          <a:xfrm>
            <a:off x="2595725" y="3217900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Derived key #2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0" name="Google Shape;220;p22"/>
          <p:cNvSpPr/>
          <p:nvPr/>
        </p:nvSpPr>
        <p:spPr>
          <a:xfrm>
            <a:off x="453400" y="3114625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"/>
          <p:cNvSpPr txBox="1"/>
          <p:nvPr/>
        </p:nvSpPr>
        <p:spPr>
          <a:xfrm>
            <a:off x="550150" y="3217900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Derived key #1</a:t>
            </a:r>
            <a:endParaRPr sz="1600"/>
          </a:p>
        </p:txBody>
      </p:sp>
      <p:sp>
        <p:nvSpPr>
          <p:cNvPr id="222" name="Google Shape;222;p22"/>
          <p:cNvSpPr/>
          <p:nvPr/>
        </p:nvSpPr>
        <p:spPr>
          <a:xfrm>
            <a:off x="2692450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"/>
          <p:cNvSpPr txBox="1"/>
          <p:nvPr/>
        </p:nvSpPr>
        <p:spPr>
          <a:xfrm>
            <a:off x="2789200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Master key</a:t>
            </a:r>
            <a:endParaRPr sz="1600"/>
          </a:p>
        </p:txBody>
      </p:sp>
      <p:cxnSp>
        <p:nvCxnSpPr>
          <p:cNvPr id="224" name="Google Shape;224;p22"/>
          <p:cNvCxnSpPr>
            <a:stCxn id="214" idx="3"/>
            <a:endCxn id="222" idx="1"/>
          </p:cNvCxnSpPr>
          <p:nvPr/>
        </p:nvCxnSpPr>
        <p:spPr>
          <a:xfrm>
            <a:off x="2260600" y="1670825"/>
            <a:ext cx="432000" cy="1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230" name="Google Shape;2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3"/>
          <p:cNvSpPr/>
          <p:nvPr/>
        </p:nvSpPr>
        <p:spPr>
          <a:xfrm>
            <a:off x="5957950" y="1112600"/>
            <a:ext cx="2684700" cy="26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311700" y="1112600"/>
            <a:ext cx="4871700" cy="326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 txBox="1"/>
          <p:nvPr/>
        </p:nvSpPr>
        <p:spPr>
          <a:xfrm>
            <a:off x="349775" y="4429725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Secure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5852200" y="671850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Normal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626772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"/>
          <p:cNvSpPr txBox="1"/>
          <p:nvPr/>
        </p:nvSpPr>
        <p:spPr>
          <a:xfrm>
            <a:off x="636447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New password archive request</a:t>
            </a:r>
            <a:endParaRPr sz="1600"/>
          </a:p>
        </p:txBody>
      </p:sp>
      <p:sp>
        <p:nvSpPr>
          <p:cNvPr id="239" name="Google Shape;239;p23"/>
          <p:cNvSpPr txBox="1"/>
          <p:nvPr/>
        </p:nvSpPr>
        <p:spPr>
          <a:xfrm>
            <a:off x="53742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0" name="Google Shape;240;p23"/>
          <p:cNvSpPr/>
          <p:nvPr/>
        </p:nvSpPr>
        <p:spPr>
          <a:xfrm>
            <a:off x="6322600" y="261130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 txBox="1"/>
          <p:nvPr/>
        </p:nvSpPr>
        <p:spPr>
          <a:xfrm>
            <a:off x="6419350" y="271457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Recovery key</a:t>
            </a:r>
            <a:endParaRPr sz="1600"/>
          </a:p>
        </p:txBody>
      </p:sp>
      <p:sp>
        <p:nvSpPr>
          <p:cNvPr id="242" name="Google Shape;242;p23"/>
          <p:cNvSpPr txBox="1"/>
          <p:nvPr/>
        </p:nvSpPr>
        <p:spPr>
          <a:xfrm>
            <a:off x="2544275" y="2510391"/>
            <a:ext cx="1761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3" name="Google Shape;243;p23"/>
          <p:cNvSpPr/>
          <p:nvPr/>
        </p:nvSpPr>
        <p:spPr>
          <a:xfrm>
            <a:off x="2498975" y="3114625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"/>
          <p:cNvSpPr txBox="1"/>
          <p:nvPr/>
        </p:nvSpPr>
        <p:spPr>
          <a:xfrm>
            <a:off x="2595725" y="3217900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Derived key #2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5" name="Google Shape;245;p23"/>
          <p:cNvSpPr/>
          <p:nvPr/>
        </p:nvSpPr>
        <p:spPr>
          <a:xfrm>
            <a:off x="453400" y="3114625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 txBox="1"/>
          <p:nvPr/>
        </p:nvSpPr>
        <p:spPr>
          <a:xfrm>
            <a:off x="550150" y="3217900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Derived key #1</a:t>
            </a:r>
            <a:endParaRPr sz="1600"/>
          </a:p>
        </p:txBody>
      </p:sp>
      <p:sp>
        <p:nvSpPr>
          <p:cNvPr id="247" name="Google Shape;247;p23"/>
          <p:cNvSpPr/>
          <p:nvPr/>
        </p:nvSpPr>
        <p:spPr>
          <a:xfrm>
            <a:off x="1472725" y="2178138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"/>
          <p:cNvSpPr txBox="1"/>
          <p:nvPr/>
        </p:nvSpPr>
        <p:spPr>
          <a:xfrm>
            <a:off x="1569475" y="2281413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Master key</a:t>
            </a:r>
            <a:br>
              <a:rPr lang="en" sz="1600"/>
            </a:br>
            <a:r>
              <a:rPr lang="en" sz="1600"/>
              <a:t>Encryption</a:t>
            </a:r>
            <a:endParaRPr sz="1600"/>
          </a:p>
        </p:txBody>
      </p:sp>
      <p:cxnSp>
        <p:nvCxnSpPr>
          <p:cNvPr id="249" name="Google Shape;249;p23"/>
          <p:cNvCxnSpPr>
            <a:stCxn id="246" idx="0"/>
          </p:cNvCxnSpPr>
          <p:nvPr/>
        </p:nvCxnSpPr>
        <p:spPr>
          <a:xfrm flipH="1" rot="10800000">
            <a:off x="1431100" y="3010000"/>
            <a:ext cx="3837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3"/>
          <p:cNvCxnSpPr>
            <a:stCxn id="244" idx="0"/>
          </p:cNvCxnSpPr>
          <p:nvPr/>
        </p:nvCxnSpPr>
        <p:spPr>
          <a:xfrm rot="10800000">
            <a:off x="2885975" y="3010000"/>
            <a:ext cx="5907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23"/>
          <p:cNvSpPr/>
          <p:nvPr/>
        </p:nvSpPr>
        <p:spPr>
          <a:xfrm>
            <a:off x="2583000" y="1255975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 txBox="1"/>
          <p:nvPr/>
        </p:nvSpPr>
        <p:spPr>
          <a:xfrm>
            <a:off x="2679750" y="1359250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Encrypted master key w/</a:t>
            </a:r>
            <a:br>
              <a:rPr lang="en" sz="1100"/>
            </a:br>
            <a:r>
              <a:rPr lang="en" sz="1100"/>
              <a:t>Derived key #2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3" name="Google Shape;253;p23"/>
          <p:cNvSpPr/>
          <p:nvPr/>
        </p:nvSpPr>
        <p:spPr>
          <a:xfrm>
            <a:off x="537425" y="1255975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 txBox="1"/>
          <p:nvPr/>
        </p:nvSpPr>
        <p:spPr>
          <a:xfrm>
            <a:off x="634175" y="1359250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Encrypted master key w/</a:t>
            </a:r>
            <a:br>
              <a:rPr lang="en" sz="1100"/>
            </a:br>
            <a:r>
              <a:rPr lang="en" sz="1100"/>
              <a:t>Derived key #1</a:t>
            </a:r>
            <a:endParaRPr sz="1100"/>
          </a:p>
        </p:txBody>
      </p:sp>
      <p:cxnSp>
        <p:nvCxnSpPr>
          <p:cNvPr id="255" name="Google Shape;255;p23"/>
          <p:cNvCxnSpPr>
            <a:stCxn id="248" idx="0"/>
          </p:cNvCxnSpPr>
          <p:nvPr/>
        </p:nvCxnSpPr>
        <p:spPr>
          <a:xfrm flipH="1" rot="10800000">
            <a:off x="2450425" y="2106513"/>
            <a:ext cx="97140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3"/>
          <p:cNvCxnSpPr>
            <a:stCxn id="248" idx="0"/>
          </p:cNvCxnSpPr>
          <p:nvPr/>
        </p:nvCxnSpPr>
        <p:spPr>
          <a:xfrm rot="10800000">
            <a:off x="1782625" y="2067813"/>
            <a:ext cx="66780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262" name="Google Shape;26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4"/>
          <p:cNvSpPr/>
          <p:nvPr/>
        </p:nvSpPr>
        <p:spPr>
          <a:xfrm>
            <a:off x="5957950" y="1112600"/>
            <a:ext cx="2684700" cy="26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311700" y="1112600"/>
            <a:ext cx="4871700" cy="326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"/>
          <p:cNvSpPr txBox="1"/>
          <p:nvPr/>
        </p:nvSpPr>
        <p:spPr>
          <a:xfrm>
            <a:off x="349775" y="4429725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Secure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5852200" y="671850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Normal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626772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4"/>
          <p:cNvSpPr txBox="1"/>
          <p:nvPr/>
        </p:nvSpPr>
        <p:spPr>
          <a:xfrm>
            <a:off x="636447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New password archive request</a:t>
            </a:r>
            <a:endParaRPr sz="1600"/>
          </a:p>
        </p:txBody>
      </p:sp>
      <p:sp>
        <p:nvSpPr>
          <p:cNvPr id="271" name="Google Shape;271;p24"/>
          <p:cNvSpPr txBox="1"/>
          <p:nvPr/>
        </p:nvSpPr>
        <p:spPr>
          <a:xfrm>
            <a:off x="53742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72" name="Google Shape;272;p24"/>
          <p:cNvSpPr/>
          <p:nvPr/>
        </p:nvSpPr>
        <p:spPr>
          <a:xfrm>
            <a:off x="6322600" y="261130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"/>
          <p:cNvSpPr txBox="1"/>
          <p:nvPr/>
        </p:nvSpPr>
        <p:spPr>
          <a:xfrm>
            <a:off x="6419350" y="271457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Recovery key</a:t>
            </a:r>
            <a:endParaRPr sz="1600"/>
          </a:p>
        </p:txBody>
      </p:sp>
      <p:sp>
        <p:nvSpPr>
          <p:cNvPr id="274" name="Google Shape;274;p24"/>
          <p:cNvSpPr txBox="1"/>
          <p:nvPr/>
        </p:nvSpPr>
        <p:spPr>
          <a:xfrm>
            <a:off x="2544275" y="2510391"/>
            <a:ext cx="1761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75" name="Google Shape;275;p24"/>
          <p:cNvSpPr/>
          <p:nvPr/>
        </p:nvSpPr>
        <p:spPr>
          <a:xfrm>
            <a:off x="1588875" y="3430138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 txBox="1"/>
          <p:nvPr/>
        </p:nvSpPr>
        <p:spPr>
          <a:xfrm>
            <a:off x="1685625" y="3533413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Master key hash</a:t>
            </a:r>
            <a:endParaRPr sz="1600"/>
          </a:p>
        </p:txBody>
      </p:sp>
      <p:sp>
        <p:nvSpPr>
          <p:cNvPr id="277" name="Google Shape;277;p24"/>
          <p:cNvSpPr/>
          <p:nvPr/>
        </p:nvSpPr>
        <p:spPr>
          <a:xfrm>
            <a:off x="2583000" y="1255975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 txBox="1"/>
          <p:nvPr/>
        </p:nvSpPr>
        <p:spPr>
          <a:xfrm>
            <a:off x="2679750" y="1359250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Encrypted master key w/</a:t>
            </a:r>
            <a:br>
              <a:rPr lang="en" sz="1100"/>
            </a:br>
            <a:r>
              <a:rPr lang="en" sz="1100"/>
              <a:t>Derived key #2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79" name="Google Shape;279;p24"/>
          <p:cNvSpPr/>
          <p:nvPr/>
        </p:nvSpPr>
        <p:spPr>
          <a:xfrm>
            <a:off x="537425" y="1255975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 txBox="1"/>
          <p:nvPr/>
        </p:nvSpPr>
        <p:spPr>
          <a:xfrm>
            <a:off x="634175" y="1359250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Encrypted master key w/</a:t>
            </a:r>
            <a:br>
              <a:rPr lang="en" sz="1100"/>
            </a:br>
            <a:r>
              <a:rPr lang="en" sz="1100"/>
              <a:t>Derived key #1</a:t>
            </a:r>
            <a:endParaRPr sz="1100"/>
          </a:p>
        </p:txBody>
      </p:sp>
      <p:sp>
        <p:nvSpPr>
          <p:cNvPr id="281" name="Google Shape;281;p24"/>
          <p:cNvSpPr/>
          <p:nvPr/>
        </p:nvSpPr>
        <p:spPr>
          <a:xfrm>
            <a:off x="1588875" y="2394688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 txBox="1"/>
          <p:nvPr/>
        </p:nvSpPr>
        <p:spPr>
          <a:xfrm>
            <a:off x="1685625" y="2497963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Secure storage</a:t>
            </a:r>
            <a:endParaRPr sz="1600"/>
          </a:p>
        </p:txBody>
      </p:sp>
      <p:cxnSp>
        <p:nvCxnSpPr>
          <p:cNvPr id="283" name="Google Shape;283;p24"/>
          <p:cNvCxnSpPr>
            <a:stCxn id="279" idx="2"/>
          </p:cNvCxnSpPr>
          <p:nvPr/>
        </p:nvCxnSpPr>
        <p:spPr>
          <a:xfrm>
            <a:off x="1515125" y="2043175"/>
            <a:ext cx="744900" cy="2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4"/>
          <p:cNvCxnSpPr>
            <a:stCxn id="277" idx="2"/>
          </p:cNvCxnSpPr>
          <p:nvPr/>
        </p:nvCxnSpPr>
        <p:spPr>
          <a:xfrm flipH="1">
            <a:off x="2795700" y="2043175"/>
            <a:ext cx="76500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4"/>
          <p:cNvCxnSpPr>
            <a:stCxn id="275" idx="0"/>
            <a:endCxn id="281" idx="2"/>
          </p:cNvCxnSpPr>
          <p:nvPr/>
        </p:nvCxnSpPr>
        <p:spPr>
          <a:xfrm rot="10800000">
            <a:off x="2566575" y="3182038"/>
            <a:ext cx="0" cy="2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291" name="Google Shape;29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5"/>
          <p:cNvSpPr/>
          <p:nvPr/>
        </p:nvSpPr>
        <p:spPr>
          <a:xfrm>
            <a:off x="5957950" y="1112600"/>
            <a:ext cx="2684700" cy="26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>
            <a:off x="311700" y="1112600"/>
            <a:ext cx="4871700" cy="326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"/>
          <p:cNvSpPr txBox="1"/>
          <p:nvPr/>
        </p:nvSpPr>
        <p:spPr>
          <a:xfrm>
            <a:off x="349775" y="4429725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Secure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97" name="Google Shape;297;p25"/>
          <p:cNvSpPr txBox="1"/>
          <p:nvPr/>
        </p:nvSpPr>
        <p:spPr>
          <a:xfrm>
            <a:off x="5852200" y="671850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Normal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98" name="Google Shape;298;p25"/>
          <p:cNvSpPr/>
          <p:nvPr/>
        </p:nvSpPr>
        <p:spPr>
          <a:xfrm>
            <a:off x="626772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"/>
          <p:cNvSpPr txBox="1"/>
          <p:nvPr/>
        </p:nvSpPr>
        <p:spPr>
          <a:xfrm>
            <a:off x="636447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Access to</a:t>
            </a:r>
            <a:r>
              <a:rPr lang="en" sz="1600"/>
              <a:t> archive request</a:t>
            </a:r>
            <a:endParaRPr sz="1600"/>
          </a:p>
        </p:txBody>
      </p:sp>
      <p:sp>
        <p:nvSpPr>
          <p:cNvPr id="300" name="Google Shape;300;p25"/>
          <p:cNvSpPr/>
          <p:nvPr/>
        </p:nvSpPr>
        <p:spPr>
          <a:xfrm>
            <a:off x="4454375" y="1699850"/>
            <a:ext cx="1761900" cy="154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244752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"/>
          <p:cNvSpPr txBox="1"/>
          <p:nvPr/>
        </p:nvSpPr>
        <p:spPr>
          <a:xfrm>
            <a:off x="254427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Master password</a:t>
            </a:r>
            <a:br>
              <a:rPr lang="en" sz="1300"/>
            </a:br>
            <a:r>
              <a:rPr lang="en" sz="1300"/>
              <a:t>+ hash of the request</a:t>
            </a:r>
            <a:endParaRPr sz="1300"/>
          </a:p>
        </p:txBody>
      </p:sp>
      <p:sp>
        <p:nvSpPr>
          <p:cNvPr id="303" name="Google Shape;303;p25"/>
          <p:cNvSpPr/>
          <p:nvPr/>
        </p:nvSpPr>
        <p:spPr>
          <a:xfrm>
            <a:off x="440675" y="3471975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5"/>
          <p:cNvSpPr txBox="1"/>
          <p:nvPr/>
        </p:nvSpPr>
        <p:spPr>
          <a:xfrm>
            <a:off x="537425" y="3575250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Master key hash</a:t>
            </a:r>
            <a:endParaRPr sz="1600"/>
          </a:p>
        </p:txBody>
      </p:sp>
      <p:sp>
        <p:nvSpPr>
          <p:cNvPr id="305" name="Google Shape;305;p25"/>
          <p:cNvSpPr/>
          <p:nvPr/>
        </p:nvSpPr>
        <p:spPr>
          <a:xfrm>
            <a:off x="2447525" y="3471975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"/>
          <p:cNvSpPr txBox="1"/>
          <p:nvPr/>
        </p:nvSpPr>
        <p:spPr>
          <a:xfrm>
            <a:off x="2544275" y="3575250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Derived key #2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312" name="Google Shape;31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6"/>
          <p:cNvSpPr/>
          <p:nvPr/>
        </p:nvSpPr>
        <p:spPr>
          <a:xfrm>
            <a:off x="5957950" y="1112600"/>
            <a:ext cx="2684700" cy="26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311700" y="1112600"/>
            <a:ext cx="4871700" cy="326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6"/>
          <p:cNvSpPr txBox="1"/>
          <p:nvPr/>
        </p:nvSpPr>
        <p:spPr>
          <a:xfrm>
            <a:off x="349775" y="4429725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Secure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318" name="Google Shape;318;p26"/>
          <p:cNvSpPr txBox="1"/>
          <p:nvPr/>
        </p:nvSpPr>
        <p:spPr>
          <a:xfrm>
            <a:off x="5852200" y="671850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Normal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319" name="Google Shape;319;p26"/>
          <p:cNvSpPr/>
          <p:nvPr/>
        </p:nvSpPr>
        <p:spPr>
          <a:xfrm>
            <a:off x="626772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"/>
          <p:cNvSpPr txBox="1"/>
          <p:nvPr/>
        </p:nvSpPr>
        <p:spPr>
          <a:xfrm>
            <a:off x="636447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Access to archive request</a:t>
            </a:r>
            <a:endParaRPr sz="1600"/>
          </a:p>
        </p:txBody>
      </p:sp>
      <p:sp>
        <p:nvSpPr>
          <p:cNvPr id="321" name="Google Shape;321;p26"/>
          <p:cNvSpPr/>
          <p:nvPr/>
        </p:nvSpPr>
        <p:spPr>
          <a:xfrm>
            <a:off x="4454375" y="1699850"/>
            <a:ext cx="1761900" cy="154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244752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"/>
          <p:cNvSpPr txBox="1"/>
          <p:nvPr/>
        </p:nvSpPr>
        <p:spPr>
          <a:xfrm>
            <a:off x="254427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Master password</a:t>
            </a:r>
            <a:br>
              <a:rPr lang="en" sz="1300"/>
            </a:br>
            <a:r>
              <a:rPr lang="en" sz="1300"/>
              <a:t>+ hash of the request</a:t>
            </a:r>
            <a:endParaRPr sz="1300"/>
          </a:p>
        </p:txBody>
      </p:sp>
      <p:sp>
        <p:nvSpPr>
          <p:cNvPr id="324" name="Google Shape;324;p26"/>
          <p:cNvSpPr/>
          <p:nvPr/>
        </p:nvSpPr>
        <p:spPr>
          <a:xfrm>
            <a:off x="440675" y="3471975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 txBox="1"/>
          <p:nvPr/>
        </p:nvSpPr>
        <p:spPr>
          <a:xfrm>
            <a:off x="537425" y="3575250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Master key hash</a:t>
            </a:r>
            <a:endParaRPr sz="1600"/>
          </a:p>
        </p:txBody>
      </p:sp>
      <p:sp>
        <p:nvSpPr>
          <p:cNvPr id="326" name="Google Shape;326;p26"/>
          <p:cNvSpPr/>
          <p:nvPr/>
        </p:nvSpPr>
        <p:spPr>
          <a:xfrm>
            <a:off x="2447525" y="3471975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 txBox="1"/>
          <p:nvPr/>
        </p:nvSpPr>
        <p:spPr>
          <a:xfrm>
            <a:off x="2544275" y="3575250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Encrypted master key w/</a:t>
            </a:r>
            <a:br>
              <a:rPr lang="en" sz="1100"/>
            </a:br>
            <a:r>
              <a:rPr lang="en" sz="1100"/>
              <a:t>Derived key #2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333" name="Google Shape;33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7"/>
          <p:cNvSpPr/>
          <p:nvPr/>
        </p:nvSpPr>
        <p:spPr>
          <a:xfrm>
            <a:off x="5957950" y="1112600"/>
            <a:ext cx="2684700" cy="26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311700" y="1112600"/>
            <a:ext cx="4871700" cy="326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 txBox="1"/>
          <p:nvPr/>
        </p:nvSpPr>
        <p:spPr>
          <a:xfrm>
            <a:off x="349775" y="4429725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Secure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339" name="Google Shape;339;p27"/>
          <p:cNvSpPr txBox="1"/>
          <p:nvPr/>
        </p:nvSpPr>
        <p:spPr>
          <a:xfrm>
            <a:off x="5852200" y="671850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Normal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340" name="Google Shape;340;p27"/>
          <p:cNvSpPr/>
          <p:nvPr/>
        </p:nvSpPr>
        <p:spPr>
          <a:xfrm>
            <a:off x="626772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 txBox="1"/>
          <p:nvPr/>
        </p:nvSpPr>
        <p:spPr>
          <a:xfrm>
            <a:off x="636447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Access to archive request</a:t>
            </a:r>
            <a:endParaRPr sz="1600"/>
          </a:p>
        </p:txBody>
      </p:sp>
      <p:sp>
        <p:nvSpPr>
          <p:cNvPr id="342" name="Google Shape;342;p27"/>
          <p:cNvSpPr/>
          <p:nvPr/>
        </p:nvSpPr>
        <p:spPr>
          <a:xfrm>
            <a:off x="4454375" y="1699850"/>
            <a:ext cx="1761900" cy="154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244752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 txBox="1"/>
          <p:nvPr/>
        </p:nvSpPr>
        <p:spPr>
          <a:xfrm>
            <a:off x="254427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Master password</a:t>
            </a:r>
            <a:br>
              <a:rPr lang="en" sz="1300"/>
            </a:br>
            <a:r>
              <a:rPr lang="en" sz="1300"/>
              <a:t>t</a:t>
            </a:r>
            <a:r>
              <a:rPr lang="en" sz="1300"/>
              <a:t>o derive key</a:t>
            </a:r>
            <a:endParaRPr sz="1300"/>
          </a:p>
        </p:txBody>
      </p:sp>
      <p:sp>
        <p:nvSpPr>
          <p:cNvPr id="345" name="Google Shape;345;p27"/>
          <p:cNvSpPr/>
          <p:nvPr/>
        </p:nvSpPr>
        <p:spPr>
          <a:xfrm>
            <a:off x="440675" y="3471975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7"/>
          <p:cNvSpPr txBox="1"/>
          <p:nvPr/>
        </p:nvSpPr>
        <p:spPr>
          <a:xfrm>
            <a:off x="537425" y="3575250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Master key hash</a:t>
            </a:r>
            <a:endParaRPr sz="1600"/>
          </a:p>
        </p:txBody>
      </p:sp>
      <p:sp>
        <p:nvSpPr>
          <p:cNvPr id="347" name="Google Shape;347;p27"/>
          <p:cNvSpPr/>
          <p:nvPr/>
        </p:nvSpPr>
        <p:spPr>
          <a:xfrm>
            <a:off x="2447525" y="3471975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7"/>
          <p:cNvSpPr txBox="1"/>
          <p:nvPr/>
        </p:nvSpPr>
        <p:spPr>
          <a:xfrm>
            <a:off x="2544275" y="3575250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Encrypted master key w/</a:t>
            </a:r>
            <a:br>
              <a:rPr lang="en" sz="1100"/>
            </a:br>
            <a:r>
              <a:rPr lang="en" sz="1100"/>
              <a:t>Derived key #2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49" name="Google Shape;349;p27"/>
          <p:cNvSpPr/>
          <p:nvPr/>
        </p:nvSpPr>
        <p:spPr>
          <a:xfrm>
            <a:off x="44067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7"/>
          <p:cNvSpPr txBox="1"/>
          <p:nvPr/>
        </p:nvSpPr>
        <p:spPr>
          <a:xfrm>
            <a:off x="53742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Hash of the request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356" name="Google Shape;3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8"/>
          <p:cNvSpPr/>
          <p:nvPr/>
        </p:nvSpPr>
        <p:spPr>
          <a:xfrm>
            <a:off x="5957950" y="1112600"/>
            <a:ext cx="2684700" cy="26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8"/>
          <p:cNvSpPr/>
          <p:nvPr/>
        </p:nvSpPr>
        <p:spPr>
          <a:xfrm>
            <a:off x="311700" y="1112600"/>
            <a:ext cx="4871700" cy="326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8"/>
          <p:cNvSpPr txBox="1"/>
          <p:nvPr/>
        </p:nvSpPr>
        <p:spPr>
          <a:xfrm>
            <a:off x="349775" y="4429725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Secure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362" name="Google Shape;362;p28"/>
          <p:cNvSpPr txBox="1"/>
          <p:nvPr/>
        </p:nvSpPr>
        <p:spPr>
          <a:xfrm>
            <a:off x="5852200" y="671850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Normal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363" name="Google Shape;363;p28"/>
          <p:cNvSpPr/>
          <p:nvPr/>
        </p:nvSpPr>
        <p:spPr>
          <a:xfrm>
            <a:off x="626772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8"/>
          <p:cNvSpPr txBox="1"/>
          <p:nvPr/>
        </p:nvSpPr>
        <p:spPr>
          <a:xfrm>
            <a:off x="636447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Access to archive request</a:t>
            </a:r>
            <a:endParaRPr sz="1600"/>
          </a:p>
        </p:txBody>
      </p:sp>
      <p:sp>
        <p:nvSpPr>
          <p:cNvPr id="365" name="Google Shape;365;p28"/>
          <p:cNvSpPr/>
          <p:nvPr/>
        </p:nvSpPr>
        <p:spPr>
          <a:xfrm>
            <a:off x="4454375" y="1699850"/>
            <a:ext cx="1761900" cy="154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8"/>
          <p:cNvSpPr/>
          <p:nvPr/>
        </p:nvSpPr>
        <p:spPr>
          <a:xfrm>
            <a:off x="244752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8"/>
          <p:cNvSpPr txBox="1"/>
          <p:nvPr/>
        </p:nvSpPr>
        <p:spPr>
          <a:xfrm>
            <a:off x="254427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Derived key #2</a:t>
            </a:r>
            <a:endParaRPr sz="1300"/>
          </a:p>
        </p:txBody>
      </p:sp>
      <p:sp>
        <p:nvSpPr>
          <p:cNvPr id="368" name="Google Shape;368;p28"/>
          <p:cNvSpPr/>
          <p:nvPr/>
        </p:nvSpPr>
        <p:spPr>
          <a:xfrm>
            <a:off x="440675" y="3471975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8"/>
          <p:cNvSpPr txBox="1"/>
          <p:nvPr/>
        </p:nvSpPr>
        <p:spPr>
          <a:xfrm>
            <a:off x="537425" y="3575250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Master key hash</a:t>
            </a:r>
            <a:endParaRPr sz="1600"/>
          </a:p>
        </p:txBody>
      </p:sp>
      <p:sp>
        <p:nvSpPr>
          <p:cNvPr id="370" name="Google Shape;370;p28"/>
          <p:cNvSpPr/>
          <p:nvPr/>
        </p:nvSpPr>
        <p:spPr>
          <a:xfrm>
            <a:off x="2447525" y="3471975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8"/>
          <p:cNvSpPr txBox="1"/>
          <p:nvPr/>
        </p:nvSpPr>
        <p:spPr>
          <a:xfrm>
            <a:off x="2544275" y="3575250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Encrypted master key w/</a:t>
            </a:r>
            <a:br>
              <a:rPr lang="en" sz="1100"/>
            </a:br>
            <a:r>
              <a:rPr lang="en" sz="1100"/>
              <a:t>Derived key #2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72" name="Google Shape;372;p28"/>
          <p:cNvSpPr/>
          <p:nvPr/>
        </p:nvSpPr>
        <p:spPr>
          <a:xfrm>
            <a:off x="44067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8"/>
          <p:cNvSpPr txBox="1"/>
          <p:nvPr/>
        </p:nvSpPr>
        <p:spPr>
          <a:xfrm>
            <a:off x="53742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Hash of the request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379" name="Google Shape;37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9"/>
          <p:cNvSpPr/>
          <p:nvPr/>
        </p:nvSpPr>
        <p:spPr>
          <a:xfrm>
            <a:off x="5957950" y="1112600"/>
            <a:ext cx="2684700" cy="26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311700" y="1112600"/>
            <a:ext cx="4871700" cy="326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9"/>
          <p:cNvSpPr txBox="1"/>
          <p:nvPr/>
        </p:nvSpPr>
        <p:spPr>
          <a:xfrm>
            <a:off x="349775" y="4429725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Secure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385" name="Google Shape;385;p29"/>
          <p:cNvSpPr txBox="1"/>
          <p:nvPr/>
        </p:nvSpPr>
        <p:spPr>
          <a:xfrm>
            <a:off x="5852200" y="671850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Normal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386" name="Google Shape;386;p29"/>
          <p:cNvSpPr/>
          <p:nvPr/>
        </p:nvSpPr>
        <p:spPr>
          <a:xfrm>
            <a:off x="626772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 txBox="1"/>
          <p:nvPr/>
        </p:nvSpPr>
        <p:spPr>
          <a:xfrm>
            <a:off x="636447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Access to archive request</a:t>
            </a:r>
            <a:endParaRPr sz="1600"/>
          </a:p>
        </p:txBody>
      </p:sp>
      <p:sp>
        <p:nvSpPr>
          <p:cNvPr id="388" name="Google Shape;388;p29"/>
          <p:cNvSpPr/>
          <p:nvPr/>
        </p:nvSpPr>
        <p:spPr>
          <a:xfrm>
            <a:off x="4454375" y="1699850"/>
            <a:ext cx="1761900" cy="154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244752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"/>
          <p:cNvSpPr txBox="1"/>
          <p:nvPr/>
        </p:nvSpPr>
        <p:spPr>
          <a:xfrm>
            <a:off x="254427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Derived key #2</a:t>
            </a:r>
            <a:endParaRPr sz="1300"/>
          </a:p>
        </p:txBody>
      </p:sp>
      <p:sp>
        <p:nvSpPr>
          <p:cNvPr id="391" name="Google Shape;391;p29"/>
          <p:cNvSpPr/>
          <p:nvPr/>
        </p:nvSpPr>
        <p:spPr>
          <a:xfrm>
            <a:off x="440675" y="3471975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"/>
          <p:cNvSpPr txBox="1"/>
          <p:nvPr/>
        </p:nvSpPr>
        <p:spPr>
          <a:xfrm>
            <a:off x="537425" y="3575250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Master key hash</a:t>
            </a:r>
            <a:endParaRPr sz="1600"/>
          </a:p>
        </p:txBody>
      </p:sp>
      <p:sp>
        <p:nvSpPr>
          <p:cNvPr id="393" name="Google Shape;393;p29"/>
          <p:cNvSpPr/>
          <p:nvPr/>
        </p:nvSpPr>
        <p:spPr>
          <a:xfrm>
            <a:off x="2447525" y="3471975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9"/>
          <p:cNvSpPr txBox="1"/>
          <p:nvPr/>
        </p:nvSpPr>
        <p:spPr>
          <a:xfrm>
            <a:off x="2544275" y="3575250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Encrypted master key w/</a:t>
            </a:r>
            <a:br>
              <a:rPr lang="en" sz="1100"/>
            </a:br>
            <a:r>
              <a:rPr lang="en" sz="1100"/>
              <a:t>Derived key #2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95" name="Google Shape;395;p29"/>
          <p:cNvSpPr/>
          <p:nvPr/>
        </p:nvSpPr>
        <p:spPr>
          <a:xfrm>
            <a:off x="44067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"/>
          <p:cNvSpPr txBox="1"/>
          <p:nvPr/>
        </p:nvSpPr>
        <p:spPr>
          <a:xfrm>
            <a:off x="53742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Hash of the request</a:t>
            </a:r>
            <a:endParaRPr sz="1300"/>
          </a:p>
        </p:txBody>
      </p:sp>
      <p:sp>
        <p:nvSpPr>
          <p:cNvPr id="397" name="Google Shape;397;p29"/>
          <p:cNvSpPr/>
          <p:nvPr/>
        </p:nvSpPr>
        <p:spPr>
          <a:xfrm>
            <a:off x="2447525" y="23517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9"/>
          <p:cNvSpPr txBox="1"/>
          <p:nvPr/>
        </p:nvSpPr>
        <p:spPr>
          <a:xfrm>
            <a:off x="2544275" y="24550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Key decryption</a:t>
            </a:r>
            <a:endParaRPr sz="1300"/>
          </a:p>
        </p:txBody>
      </p:sp>
      <p:cxnSp>
        <p:nvCxnSpPr>
          <p:cNvPr id="399" name="Google Shape;399;p29"/>
          <p:cNvCxnSpPr>
            <a:stCxn id="389" idx="2"/>
            <a:endCxn id="397" idx="0"/>
          </p:cNvCxnSpPr>
          <p:nvPr/>
        </p:nvCxnSpPr>
        <p:spPr>
          <a:xfrm>
            <a:off x="3425225" y="2170850"/>
            <a:ext cx="0" cy="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29"/>
          <p:cNvCxnSpPr>
            <a:stCxn id="397" idx="2"/>
            <a:endCxn id="393" idx="0"/>
          </p:cNvCxnSpPr>
          <p:nvPr/>
        </p:nvCxnSpPr>
        <p:spPr>
          <a:xfrm>
            <a:off x="3425225" y="3138950"/>
            <a:ext cx="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406" name="Google Shape;40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0"/>
          <p:cNvSpPr/>
          <p:nvPr/>
        </p:nvSpPr>
        <p:spPr>
          <a:xfrm>
            <a:off x="5957950" y="1112600"/>
            <a:ext cx="2684700" cy="26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311700" y="1112600"/>
            <a:ext cx="4871700" cy="326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0"/>
          <p:cNvSpPr txBox="1"/>
          <p:nvPr/>
        </p:nvSpPr>
        <p:spPr>
          <a:xfrm>
            <a:off x="349775" y="4429725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Secure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412" name="Google Shape;412;p30"/>
          <p:cNvSpPr txBox="1"/>
          <p:nvPr/>
        </p:nvSpPr>
        <p:spPr>
          <a:xfrm>
            <a:off x="5852200" y="671850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Normal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413" name="Google Shape;413;p30"/>
          <p:cNvSpPr/>
          <p:nvPr/>
        </p:nvSpPr>
        <p:spPr>
          <a:xfrm>
            <a:off x="626772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0"/>
          <p:cNvSpPr txBox="1"/>
          <p:nvPr/>
        </p:nvSpPr>
        <p:spPr>
          <a:xfrm>
            <a:off x="636447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Access to archive request</a:t>
            </a:r>
            <a:endParaRPr sz="1600"/>
          </a:p>
        </p:txBody>
      </p:sp>
      <p:sp>
        <p:nvSpPr>
          <p:cNvPr id="415" name="Google Shape;415;p30"/>
          <p:cNvSpPr/>
          <p:nvPr/>
        </p:nvSpPr>
        <p:spPr>
          <a:xfrm>
            <a:off x="4454375" y="1699850"/>
            <a:ext cx="1761900" cy="154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0"/>
          <p:cNvSpPr/>
          <p:nvPr/>
        </p:nvSpPr>
        <p:spPr>
          <a:xfrm>
            <a:off x="440675" y="3471975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0"/>
          <p:cNvSpPr txBox="1"/>
          <p:nvPr/>
        </p:nvSpPr>
        <p:spPr>
          <a:xfrm>
            <a:off x="537425" y="3575250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Master key hash</a:t>
            </a:r>
            <a:endParaRPr sz="1600"/>
          </a:p>
        </p:txBody>
      </p:sp>
      <p:sp>
        <p:nvSpPr>
          <p:cNvPr id="418" name="Google Shape;418;p30"/>
          <p:cNvSpPr/>
          <p:nvPr/>
        </p:nvSpPr>
        <p:spPr>
          <a:xfrm>
            <a:off x="2447525" y="3471975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0"/>
          <p:cNvSpPr txBox="1"/>
          <p:nvPr/>
        </p:nvSpPr>
        <p:spPr>
          <a:xfrm>
            <a:off x="2544275" y="3575250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Encrypted master key w/</a:t>
            </a:r>
            <a:br>
              <a:rPr lang="en" sz="1100"/>
            </a:br>
            <a:r>
              <a:rPr lang="en" sz="1100"/>
              <a:t>Derived key #2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20" name="Google Shape;420;p30"/>
          <p:cNvSpPr/>
          <p:nvPr/>
        </p:nvSpPr>
        <p:spPr>
          <a:xfrm>
            <a:off x="44067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0"/>
          <p:cNvSpPr txBox="1"/>
          <p:nvPr/>
        </p:nvSpPr>
        <p:spPr>
          <a:xfrm>
            <a:off x="53742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Hash of the request</a:t>
            </a:r>
            <a:endParaRPr sz="1300"/>
          </a:p>
        </p:txBody>
      </p:sp>
      <p:sp>
        <p:nvSpPr>
          <p:cNvPr id="422" name="Google Shape;422;p30"/>
          <p:cNvSpPr/>
          <p:nvPr/>
        </p:nvSpPr>
        <p:spPr>
          <a:xfrm>
            <a:off x="2447525" y="23517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0"/>
          <p:cNvSpPr txBox="1"/>
          <p:nvPr/>
        </p:nvSpPr>
        <p:spPr>
          <a:xfrm>
            <a:off x="2544275" y="24550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Decrypted “master key”</a:t>
            </a:r>
            <a:endParaRPr sz="1300"/>
          </a:p>
        </p:txBody>
      </p:sp>
      <p:sp>
        <p:nvSpPr>
          <p:cNvPr id="424" name="Google Shape;424;p30"/>
          <p:cNvSpPr/>
          <p:nvPr/>
        </p:nvSpPr>
        <p:spPr>
          <a:xfrm>
            <a:off x="440675" y="23517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0"/>
          <p:cNvSpPr txBox="1"/>
          <p:nvPr/>
        </p:nvSpPr>
        <p:spPr>
          <a:xfrm>
            <a:off x="537425" y="24550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Comparison of hashes</a:t>
            </a:r>
            <a:endParaRPr sz="1300"/>
          </a:p>
        </p:txBody>
      </p:sp>
      <p:cxnSp>
        <p:nvCxnSpPr>
          <p:cNvPr id="426" name="Google Shape;426;p30"/>
          <p:cNvCxnSpPr>
            <a:stCxn id="416" idx="0"/>
            <a:endCxn id="424" idx="2"/>
          </p:cNvCxnSpPr>
          <p:nvPr/>
        </p:nvCxnSpPr>
        <p:spPr>
          <a:xfrm rot="10800000">
            <a:off x="1418375" y="3138975"/>
            <a:ext cx="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30"/>
          <p:cNvCxnSpPr>
            <a:stCxn id="423" idx="1"/>
            <a:endCxn id="425" idx="3"/>
          </p:cNvCxnSpPr>
          <p:nvPr/>
        </p:nvCxnSpPr>
        <p:spPr>
          <a:xfrm rot="10800000">
            <a:off x="2299475" y="2638925"/>
            <a:ext cx="24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433" name="Google Shape;43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1"/>
          <p:cNvSpPr/>
          <p:nvPr/>
        </p:nvSpPr>
        <p:spPr>
          <a:xfrm>
            <a:off x="5957950" y="1112600"/>
            <a:ext cx="2684700" cy="26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1"/>
          <p:cNvSpPr/>
          <p:nvPr/>
        </p:nvSpPr>
        <p:spPr>
          <a:xfrm>
            <a:off x="311700" y="1112600"/>
            <a:ext cx="4871700" cy="326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1"/>
          <p:cNvSpPr txBox="1"/>
          <p:nvPr/>
        </p:nvSpPr>
        <p:spPr>
          <a:xfrm>
            <a:off x="349775" y="4429725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Secure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439" name="Google Shape;439;p31"/>
          <p:cNvSpPr txBox="1"/>
          <p:nvPr/>
        </p:nvSpPr>
        <p:spPr>
          <a:xfrm>
            <a:off x="5852200" y="671850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Normal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440" name="Google Shape;440;p31"/>
          <p:cNvSpPr/>
          <p:nvPr/>
        </p:nvSpPr>
        <p:spPr>
          <a:xfrm>
            <a:off x="626772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1"/>
          <p:cNvSpPr txBox="1"/>
          <p:nvPr/>
        </p:nvSpPr>
        <p:spPr>
          <a:xfrm>
            <a:off x="636447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Access to archive request</a:t>
            </a:r>
            <a:endParaRPr sz="1600"/>
          </a:p>
        </p:txBody>
      </p:sp>
      <p:sp>
        <p:nvSpPr>
          <p:cNvPr id="442" name="Google Shape;442;p31"/>
          <p:cNvSpPr/>
          <p:nvPr/>
        </p:nvSpPr>
        <p:spPr>
          <a:xfrm>
            <a:off x="4454375" y="1699850"/>
            <a:ext cx="1761900" cy="154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1"/>
          <p:cNvSpPr/>
          <p:nvPr/>
        </p:nvSpPr>
        <p:spPr>
          <a:xfrm>
            <a:off x="440675" y="3471975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1"/>
          <p:cNvSpPr txBox="1"/>
          <p:nvPr/>
        </p:nvSpPr>
        <p:spPr>
          <a:xfrm>
            <a:off x="537425" y="3575250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Master key hash</a:t>
            </a:r>
            <a:endParaRPr sz="1600"/>
          </a:p>
        </p:txBody>
      </p:sp>
      <p:sp>
        <p:nvSpPr>
          <p:cNvPr id="445" name="Google Shape;445;p31"/>
          <p:cNvSpPr/>
          <p:nvPr/>
        </p:nvSpPr>
        <p:spPr>
          <a:xfrm>
            <a:off x="2447525" y="3471975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1"/>
          <p:cNvSpPr txBox="1"/>
          <p:nvPr/>
        </p:nvSpPr>
        <p:spPr>
          <a:xfrm>
            <a:off x="2544275" y="3575250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Encrypted master key w/</a:t>
            </a:r>
            <a:br>
              <a:rPr lang="en" sz="1100"/>
            </a:br>
            <a:r>
              <a:rPr lang="en" sz="1100"/>
              <a:t>Derived key #2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47" name="Google Shape;447;p31"/>
          <p:cNvSpPr/>
          <p:nvPr/>
        </p:nvSpPr>
        <p:spPr>
          <a:xfrm>
            <a:off x="44067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1"/>
          <p:cNvSpPr txBox="1"/>
          <p:nvPr/>
        </p:nvSpPr>
        <p:spPr>
          <a:xfrm>
            <a:off x="53742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Hash of the request</a:t>
            </a:r>
            <a:endParaRPr sz="1300"/>
          </a:p>
        </p:txBody>
      </p:sp>
      <p:sp>
        <p:nvSpPr>
          <p:cNvPr id="449" name="Google Shape;449;p31"/>
          <p:cNvSpPr/>
          <p:nvPr/>
        </p:nvSpPr>
        <p:spPr>
          <a:xfrm>
            <a:off x="2447525" y="23517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1"/>
          <p:cNvSpPr txBox="1"/>
          <p:nvPr/>
        </p:nvSpPr>
        <p:spPr>
          <a:xfrm>
            <a:off x="2544275" y="24550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Decrypted master key</a:t>
            </a:r>
            <a:endParaRPr sz="1300"/>
          </a:p>
        </p:txBody>
      </p:sp>
      <p:sp>
        <p:nvSpPr>
          <p:cNvPr id="451" name="Google Shape;451;p31"/>
          <p:cNvSpPr/>
          <p:nvPr/>
        </p:nvSpPr>
        <p:spPr>
          <a:xfrm>
            <a:off x="440675" y="23517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1"/>
          <p:cNvSpPr txBox="1"/>
          <p:nvPr/>
        </p:nvSpPr>
        <p:spPr>
          <a:xfrm>
            <a:off x="537425" y="24550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Derived key for the request</a:t>
            </a:r>
            <a:endParaRPr sz="1300"/>
          </a:p>
        </p:txBody>
      </p:sp>
      <p:cxnSp>
        <p:nvCxnSpPr>
          <p:cNvPr id="453" name="Google Shape;453;p31"/>
          <p:cNvCxnSpPr>
            <a:stCxn id="447" idx="2"/>
            <a:endCxn id="451" idx="0"/>
          </p:cNvCxnSpPr>
          <p:nvPr/>
        </p:nvCxnSpPr>
        <p:spPr>
          <a:xfrm>
            <a:off x="1418375" y="2170850"/>
            <a:ext cx="0" cy="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31"/>
          <p:cNvCxnSpPr>
            <a:stCxn id="450" idx="1"/>
          </p:cNvCxnSpPr>
          <p:nvPr/>
        </p:nvCxnSpPr>
        <p:spPr>
          <a:xfrm flipH="1">
            <a:off x="2156675" y="2638925"/>
            <a:ext cx="387600" cy="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(Past Week)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Setup OP-TEE Environment on Raspberry 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Architecture - detailed slides, threat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Secure API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“frontend” (unsecured application)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“backend” (secured application)</a:t>
            </a:r>
            <a:r>
              <a:rPr lang="en"/>
              <a:t>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460" name="Google Shape;46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61" name="Google Shape;4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2"/>
          <p:cNvSpPr/>
          <p:nvPr/>
        </p:nvSpPr>
        <p:spPr>
          <a:xfrm>
            <a:off x="5957950" y="1112600"/>
            <a:ext cx="2684700" cy="26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2"/>
          <p:cNvSpPr/>
          <p:nvPr/>
        </p:nvSpPr>
        <p:spPr>
          <a:xfrm>
            <a:off x="311700" y="1112600"/>
            <a:ext cx="4871700" cy="326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2"/>
          <p:cNvSpPr txBox="1"/>
          <p:nvPr/>
        </p:nvSpPr>
        <p:spPr>
          <a:xfrm>
            <a:off x="349775" y="4429725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Secure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466" name="Google Shape;466;p32"/>
          <p:cNvSpPr txBox="1"/>
          <p:nvPr/>
        </p:nvSpPr>
        <p:spPr>
          <a:xfrm>
            <a:off x="5852200" y="671850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Normal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467" name="Google Shape;467;p32"/>
          <p:cNvSpPr/>
          <p:nvPr/>
        </p:nvSpPr>
        <p:spPr>
          <a:xfrm>
            <a:off x="626772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2"/>
          <p:cNvSpPr txBox="1"/>
          <p:nvPr/>
        </p:nvSpPr>
        <p:spPr>
          <a:xfrm>
            <a:off x="636447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Access to archive request</a:t>
            </a:r>
            <a:endParaRPr sz="1600"/>
          </a:p>
        </p:txBody>
      </p:sp>
      <p:sp>
        <p:nvSpPr>
          <p:cNvPr id="469" name="Google Shape;469;p32"/>
          <p:cNvSpPr/>
          <p:nvPr/>
        </p:nvSpPr>
        <p:spPr>
          <a:xfrm>
            <a:off x="4454375" y="1699850"/>
            <a:ext cx="1761900" cy="154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2"/>
          <p:cNvSpPr/>
          <p:nvPr/>
        </p:nvSpPr>
        <p:spPr>
          <a:xfrm>
            <a:off x="440675" y="3471975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2"/>
          <p:cNvSpPr txBox="1"/>
          <p:nvPr/>
        </p:nvSpPr>
        <p:spPr>
          <a:xfrm>
            <a:off x="537425" y="3575250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Master key hash</a:t>
            </a:r>
            <a:endParaRPr sz="1600"/>
          </a:p>
        </p:txBody>
      </p:sp>
      <p:sp>
        <p:nvSpPr>
          <p:cNvPr id="472" name="Google Shape;472;p32"/>
          <p:cNvSpPr/>
          <p:nvPr/>
        </p:nvSpPr>
        <p:spPr>
          <a:xfrm>
            <a:off x="2447525" y="3471975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2"/>
          <p:cNvSpPr txBox="1"/>
          <p:nvPr/>
        </p:nvSpPr>
        <p:spPr>
          <a:xfrm>
            <a:off x="2544275" y="3575250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Encrypted master key w/</a:t>
            </a:r>
            <a:br>
              <a:rPr lang="en" sz="1100"/>
            </a:br>
            <a:r>
              <a:rPr lang="en" sz="1100"/>
              <a:t>Derived key #2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74" name="Google Shape;474;p32"/>
          <p:cNvSpPr/>
          <p:nvPr/>
        </p:nvSpPr>
        <p:spPr>
          <a:xfrm>
            <a:off x="44067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2"/>
          <p:cNvSpPr txBox="1"/>
          <p:nvPr/>
        </p:nvSpPr>
        <p:spPr>
          <a:xfrm>
            <a:off x="53742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Hash of the request</a:t>
            </a:r>
            <a:endParaRPr sz="1300"/>
          </a:p>
        </p:txBody>
      </p:sp>
      <p:sp>
        <p:nvSpPr>
          <p:cNvPr id="476" name="Google Shape;476;p32"/>
          <p:cNvSpPr/>
          <p:nvPr/>
        </p:nvSpPr>
        <p:spPr>
          <a:xfrm>
            <a:off x="440675" y="23517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2"/>
          <p:cNvSpPr txBox="1"/>
          <p:nvPr/>
        </p:nvSpPr>
        <p:spPr>
          <a:xfrm>
            <a:off x="537425" y="24550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Derived key for the request</a:t>
            </a:r>
            <a:endParaRPr sz="1300"/>
          </a:p>
        </p:txBody>
      </p:sp>
      <p:sp>
        <p:nvSpPr>
          <p:cNvPr id="478" name="Google Shape;478;p32"/>
          <p:cNvSpPr/>
          <p:nvPr/>
        </p:nvSpPr>
        <p:spPr>
          <a:xfrm>
            <a:off x="2447525" y="23517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2"/>
          <p:cNvSpPr txBox="1"/>
          <p:nvPr/>
        </p:nvSpPr>
        <p:spPr>
          <a:xfrm>
            <a:off x="2544275" y="24550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Decrypt/encrypt entry</a:t>
            </a:r>
            <a:endParaRPr sz="1300"/>
          </a:p>
        </p:txBody>
      </p:sp>
      <p:cxnSp>
        <p:nvCxnSpPr>
          <p:cNvPr id="480" name="Google Shape;480;p32"/>
          <p:cNvCxnSpPr>
            <a:stCxn id="477" idx="3"/>
            <a:endCxn id="479" idx="1"/>
          </p:cNvCxnSpPr>
          <p:nvPr/>
        </p:nvCxnSpPr>
        <p:spPr>
          <a:xfrm>
            <a:off x="2299325" y="2638925"/>
            <a:ext cx="24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486" name="Google Shape;48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87" name="Google Shape;4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3"/>
          <p:cNvSpPr/>
          <p:nvPr/>
        </p:nvSpPr>
        <p:spPr>
          <a:xfrm>
            <a:off x="5957950" y="1112600"/>
            <a:ext cx="2684700" cy="26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3"/>
          <p:cNvSpPr/>
          <p:nvPr/>
        </p:nvSpPr>
        <p:spPr>
          <a:xfrm>
            <a:off x="311700" y="1112600"/>
            <a:ext cx="4871700" cy="326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3"/>
          <p:cNvSpPr txBox="1"/>
          <p:nvPr/>
        </p:nvSpPr>
        <p:spPr>
          <a:xfrm>
            <a:off x="349775" y="4429725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Secure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492" name="Google Shape;492;p33"/>
          <p:cNvSpPr txBox="1"/>
          <p:nvPr/>
        </p:nvSpPr>
        <p:spPr>
          <a:xfrm>
            <a:off x="5852200" y="671850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Normal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493" name="Google Shape;493;p33"/>
          <p:cNvSpPr/>
          <p:nvPr/>
        </p:nvSpPr>
        <p:spPr>
          <a:xfrm>
            <a:off x="626772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3"/>
          <p:cNvSpPr txBox="1"/>
          <p:nvPr/>
        </p:nvSpPr>
        <p:spPr>
          <a:xfrm>
            <a:off x="636447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Access to archive request</a:t>
            </a:r>
            <a:endParaRPr sz="1600"/>
          </a:p>
        </p:txBody>
      </p:sp>
      <p:sp>
        <p:nvSpPr>
          <p:cNvPr id="495" name="Google Shape;495;p33"/>
          <p:cNvSpPr/>
          <p:nvPr/>
        </p:nvSpPr>
        <p:spPr>
          <a:xfrm>
            <a:off x="4454375" y="1699850"/>
            <a:ext cx="1761900" cy="154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3"/>
          <p:cNvSpPr/>
          <p:nvPr/>
        </p:nvSpPr>
        <p:spPr>
          <a:xfrm>
            <a:off x="440675" y="3471975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3"/>
          <p:cNvSpPr txBox="1"/>
          <p:nvPr/>
        </p:nvSpPr>
        <p:spPr>
          <a:xfrm>
            <a:off x="537425" y="3575250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Master key hash</a:t>
            </a:r>
            <a:endParaRPr sz="1600"/>
          </a:p>
        </p:txBody>
      </p:sp>
      <p:sp>
        <p:nvSpPr>
          <p:cNvPr id="498" name="Google Shape;498;p33"/>
          <p:cNvSpPr/>
          <p:nvPr/>
        </p:nvSpPr>
        <p:spPr>
          <a:xfrm>
            <a:off x="2447525" y="3471975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3"/>
          <p:cNvSpPr txBox="1"/>
          <p:nvPr/>
        </p:nvSpPr>
        <p:spPr>
          <a:xfrm>
            <a:off x="2544275" y="3575250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Encrypted master key w/</a:t>
            </a:r>
            <a:br>
              <a:rPr lang="en" sz="1100"/>
            </a:br>
            <a:r>
              <a:rPr lang="en" sz="1100"/>
              <a:t>Derived key #2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00" name="Google Shape;500;p33"/>
          <p:cNvSpPr/>
          <p:nvPr/>
        </p:nvSpPr>
        <p:spPr>
          <a:xfrm>
            <a:off x="2447525" y="23517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3"/>
          <p:cNvSpPr txBox="1"/>
          <p:nvPr/>
        </p:nvSpPr>
        <p:spPr>
          <a:xfrm>
            <a:off x="2544275" y="24550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Decrypted/encrypted entry</a:t>
            </a:r>
            <a:endParaRPr sz="1300"/>
          </a:p>
        </p:txBody>
      </p:sp>
      <p:sp>
        <p:nvSpPr>
          <p:cNvPr id="502" name="Google Shape;502;p33"/>
          <p:cNvSpPr/>
          <p:nvPr/>
        </p:nvSpPr>
        <p:spPr>
          <a:xfrm>
            <a:off x="4454375" y="2643850"/>
            <a:ext cx="1761900" cy="15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3"/>
          <p:cNvSpPr/>
          <p:nvPr/>
        </p:nvSpPr>
        <p:spPr>
          <a:xfrm>
            <a:off x="6267725" y="2323925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3"/>
          <p:cNvSpPr txBox="1"/>
          <p:nvPr/>
        </p:nvSpPr>
        <p:spPr>
          <a:xfrm>
            <a:off x="6364475" y="2427200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Response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Summary/Overall Progress</a:t>
            </a:r>
            <a:endParaRPr/>
          </a:p>
        </p:txBody>
      </p:sp>
      <p:sp>
        <p:nvSpPr>
          <p:cNvPr id="510" name="Google Shape;51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Encryption/decryption and key management architecture prepared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Modularized host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internal TEE API functions tested</a:t>
            </a:r>
            <a:endParaRPr/>
          </a:p>
        </p:txBody>
      </p:sp>
      <p:pic>
        <p:nvPicPr>
          <p:cNvPr id="511" name="Google Shape;5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Actually Happened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 completed:</a:t>
            </a:r>
            <a:endParaRPr b="1"/>
          </a:p>
          <a:p>
            <a:pPr indent="-325755" lvl="0" marL="18288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Encryption/decryption and key </a:t>
            </a:r>
            <a:r>
              <a:rPr b="1" lang="en"/>
              <a:t>management</a:t>
            </a:r>
            <a:r>
              <a:rPr b="1" lang="en"/>
              <a:t> architecture</a:t>
            </a:r>
            <a:endParaRPr b="1"/>
          </a:p>
          <a:p>
            <a:pPr indent="-325755" lvl="0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Modularized host application, </a:t>
            </a:r>
            <a:r>
              <a:rPr b="1" lang="en"/>
              <a:t>advanced</a:t>
            </a:r>
            <a:r>
              <a:rPr b="1" lang="en"/>
              <a:t> TEE internal API functions used for TA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Major challenges+roadblocks: </a:t>
            </a:r>
            <a:endParaRPr b="1"/>
          </a:p>
          <a:p>
            <a:pPr indent="-325755" lvl="0" marL="18288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Faced Issues running OP-TEE on Raspberry Pi 4b</a:t>
            </a:r>
            <a:endParaRPr b="1"/>
          </a:p>
          <a:p>
            <a:pPr indent="-325755" lvl="0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Header file management and file structure when compiling as a part of the TEE image (and QEMU)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Attribution:</a:t>
            </a:r>
            <a:endParaRPr b="1"/>
          </a:p>
          <a:p>
            <a:pPr indent="-325755" lvl="0" marL="18288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Official OP-TEE support resources </a:t>
            </a:r>
            <a:br>
              <a:rPr b="1" lang="en"/>
            </a:br>
            <a:r>
              <a:rPr b="1" lang="en"/>
              <a:t>exist only for Raspberry Pi 3</a:t>
            </a:r>
            <a:endParaRPr b="1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(Next Week)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Continuing with attempts to make it work on RPi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derivation and secure storage tests for 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 application basic “UI” and application logic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5957950" y="1112600"/>
            <a:ext cx="2684700" cy="26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311700" y="1112600"/>
            <a:ext cx="4871700" cy="326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349775" y="4429725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Secure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852200" y="671850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Normal</a:t>
            </a:r>
            <a:r>
              <a:rPr lang="en" sz="1800">
                <a:solidFill>
                  <a:schemeClr val="lt2"/>
                </a:solidFill>
              </a:rPr>
              <a:t>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626772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636447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New password archive request</a:t>
            </a:r>
            <a:endParaRPr sz="1600"/>
          </a:p>
        </p:txBody>
      </p:sp>
      <p:sp>
        <p:nvSpPr>
          <p:cNvPr id="96" name="Google Shape;96;p17"/>
          <p:cNvSpPr/>
          <p:nvPr/>
        </p:nvSpPr>
        <p:spPr>
          <a:xfrm>
            <a:off x="4454375" y="1699850"/>
            <a:ext cx="1761900" cy="154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>
            <a:off x="5957950" y="1112600"/>
            <a:ext cx="2684700" cy="26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11700" y="1112600"/>
            <a:ext cx="4871700" cy="326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349775" y="4429725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Secure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5852200" y="671850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Normal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626772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636447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New password archive request</a:t>
            </a:r>
            <a:endParaRPr sz="1600"/>
          </a:p>
        </p:txBody>
      </p:sp>
      <p:sp>
        <p:nvSpPr>
          <p:cNvPr id="111" name="Google Shape;111;p18"/>
          <p:cNvSpPr/>
          <p:nvPr/>
        </p:nvSpPr>
        <p:spPr>
          <a:xfrm>
            <a:off x="4454375" y="1699850"/>
            <a:ext cx="1761900" cy="154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44752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254427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Master password</a:t>
            </a:r>
            <a:endParaRPr sz="1600"/>
          </a:p>
        </p:txBody>
      </p:sp>
      <p:sp>
        <p:nvSpPr>
          <p:cNvPr id="114" name="Google Shape;114;p18"/>
          <p:cNvSpPr/>
          <p:nvPr/>
        </p:nvSpPr>
        <p:spPr>
          <a:xfrm>
            <a:off x="44067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53742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PRNG</a:t>
            </a:r>
            <a:endParaRPr sz="1600"/>
          </a:p>
        </p:txBody>
      </p:sp>
      <p:sp>
        <p:nvSpPr>
          <p:cNvPr id="116" name="Google Shape;116;p18"/>
          <p:cNvSpPr/>
          <p:nvPr/>
        </p:nvSpPr>
        <p:spPr>
          <a:xfrm>
            <a:off x="440675" y="2684775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537425" y="2788050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Recovery key</a:t>
            </a:r>
            <a:endParaRPr sz="1600"/>
          </a:p>
        </p:txBody>
      </p:sp>
      <p:cxnSp>
        <p:nvCxnSpPr>
          <p:cNvPr id="118" name="Google Shape;118;p18"/>
          <p:cNvCxnSpPr>
            <a:stCxn id="114" idx="2"/>
            <a:endCxn id="116" idx="0"/>
          </p:cNvCxnSpPr>
          <p:nvPr/>
        </p:nvCxnSpPr>
        <p:spPr>
          <a:xfrm>
            <a:off x="1418375" y="2170850"/>
            <a:ext cx="0" cy="5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/>
          <p:nvPr/>
        </p:nvSpPr>
        <p:spPr>
          <a:xfrm>
            <a:off x="5957950" y="1112600"/>
            <a:ext cx="2684700" cy="26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311700" y="1112600"/>
            <a:ext cx="4871700" cy="326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349775" y="4429725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Secure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5852200" y="671850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Normal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626772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636447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New password archive request</a:t>
            </a:r>
            <a:endParaRPr sz="1600"/>
          </a:p>
        </p:txBody>
      </p:sp>
      <p:sp>
        <p:nvSpPr>
          <p:cNvPr id="133" name="Google Shape;133;p19"/>
          <p:cNvSpPr/>
          <p:nvPr/>
        </p:nvSpPr>
        <p:spPr>
          <a:xfrm>
            <a:off x="4454375" y="1699850"/>
            <a:ext cx="1761900" cy="154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244752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254427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Master password</a:t>
            </a:r>
            <a:endParaRPr sz="1600"/>
          </a:p>
        </p:txBody>
      </p:sp>
      <p:sp>
        <p:nvSpPr>
          <p:cNvPr id="136" name="Google Shape;136;p19"/>
          <p:cNvSpPr/>
          <p:nvPr/>
        </p:nvSpPr>
        <p:spPr>
          <a:xfrm>
            <a:off x="44067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53742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PRNG</a:t>
            </a:r>
            <a:endParaRPr sz="1600"/>
          </a:p>
        </p:txBody>
      </p:sp>
      <p:sp>
        <p:nvSpPr>
          <p:cNvPr id="138" name="Google Shape;138;p19"/>
          <p:cNvSpPr/>
          <p:nvPr/>
        </p:nvSpPr>
        <p:spPr>
          <a:xfrm>
            <a:off x="440675" y="2684775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537425" y="2788050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Recovery key</a:t>
            </a:r>
            <a:endParaRPr sz="1600"/>
          </a:p>
        </p:txBody>
      </p:sp>
      <p:sp>
        <p:nvSpPr>
          <p:cNvPr id="140" name="Google Shape;140;p19"/>
          <p:cNvSpPr/>
          <p:nvPr/>
        </p:nvSpPr>
        <p:spPr>
          <a:xfrm>
            <a:off x="2505275" y="3003500"/>
            <a:ext cx="3346800" cy="15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/>
          <p:nvPr/>
        </p:nvSpPr>
        <p:spPr>
          <a:xfrm>
            <a:off x="5957950" y="1112600"/>
            <a:ext cx="2684700" cy="26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11700" y="1112600"/>
            <a:ext cx="4871700" cy="326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349775" y="4429725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Secure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5852200" y="671850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Normal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626772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636447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New password archive request</a:t>
            </a:r>
            <a:endParaRPr sz="1600"/>
          </a:p>
        </p:txBody>
      </p:sp>
      <p:sp>
        <p:nvSpPr>
          <p:cNvPr id="155" name="Google Shape;155;p20"/>
          <p:cNvSpPr/>
          <p:nvPr/>
        </p:nvSpPr>
        <p:spPr>
          <a:xfrm>
            <a:off x="4454375" y="1699850"/>
            <a:ext cx="1761900" cy="154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244752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254427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Master password</a:t>
            </a:r>
            <a:endParaRPr sz="1600"/>
          </a:p>
        </p:txBody>
      </p:sp>
      <p:sp>
        <p:nvSpPr>
          <p:cNvPr id="158" name="Google Shape;158;p20"/>
          <p:cNvSpPr txBox="1"/>
          <p:nvPr/>
        </p:nvSpPr>
        <p:spPr>
          <a:xfrm>
            <a:off x="53742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9" name="Google Shape;159;p20"/>
          <p:cNvSpPr/>
          <p:nvPr/>
        </p:nvSpPr>
        <p:spPr>
          <a:xfrm>
            <a:off x="440675" y="2684775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537425" y="2788050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Recovery key</a:t>
            </a:r>
            <a:endParaRPr sz="1600"/>
          </a:p>
        </p:txBody>
      </p:sp>
      <p:sp>
        <p:nvSpPr>
          <p:cNvPr id="161" name="Google Shape;161;p20"/>
          <p:cNvSpPr/>
          <p:nvPr/>
        </p:nvSpPr>
        <p:spPr>
          <a:xfrm>
            <a:off x="2505275" y="3003500"/>
            <a:ext cx="3346800" cy="15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6322600" y="261130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6419350" y="271457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Recovery key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/>
          <p:nvPr/>
        </p:nvSpPr>
        <p:spPr>
          <a:xfrm>
            <a:off x="5957950" y="1112600"/>
            <a:ext cx="2684700" cy="26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311700" y="1112600"/>
            <a:ext cx="4871700" cy="326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349775" y="4429725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Secure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5852200" y="671850"/>
            <a:ext cx="4104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Normal World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626772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636447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New password archive request</a:t>
            </a:r>
            <a:endParaRPr sz="1600"/>
          </a:p>
        </p:txBody>
      </p:sp>
      <p:sp>
        <p:nvSpPr>
          <p:cNvPr id="178" name="Google Shape;178;p21"/>
          <p:cNvSpPr/>
          <p:nvPr/>
        </p:nvSpPr>
        <p:spPr>
          <a:xfrm>
            <a:off x="4454375" y="1699850"/>
            <a:ext cx="1761900" cy="154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2447525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254427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Master password</a:t>
            </a:r>
            <a:endParaRPr sz="1600"/>
          </a:p>
        </p:txBody>
      </p:sp>
      <p:sp>
        <p:nvSpPr>
          <p:cNvPr id="181" name="Google Shape;181;p21"/>
          <p:cNvSpPr txBox="1"/>
          <p:nvPr/>
        </p:nvSpPr>
        <p:spPr>
          <a:xfrm>
            <a:off x="537425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2" name="Google Shape;182;p21"/>
          <p:cNvSpPr/>
          <p:nvPr/>
        </p:nvSpPr>
        <p:spPr>
          <a:xfrm>
            <a:off x="401950" y="138365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498700" y="148692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Recovery key</a:t>
            </a:r>
            <a:endParaRPr sz="1600"/>
          </a:p>
        </p:txBody>
      </p:sp>
      <p:sp>
        <p:nvSpPr>
          <p:cNvPr id="184" name="Google Shape;184;p21"/>
          <p:cNvSpPr/>
          <p:nvPr/>
        </p:nvSpPr>
        <p:spPr>
          <a:xfrm>
            <a:off x="6322600" y="2611300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6419350" y="2714575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Recovery key</a:t>
            </a:r>
            <a:endParaRPr sz="1600"/>
          </a:p>
        </p:txBody>
      </p:sp>
      <p:sp>
        <p:nvSpPr>
          <p:cNvPr id="186" name="Google Shape;186;p21"/>
          <p:cNvSpPr/>
          <p:nvPr/>
        </p:nvSpPr>
        <p:spPr>
          <a:xfrm>
            <a:off x="401950" y="2442800"/>
            <a:ext cx="1955400" cy="438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498700" y="2510391"/>
            <a:ext cx="1761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Key derivation</a:t>
            </a:r>
            <a:endParaRPr sz="1600"/>
          </a:p>
        </p:txBody>
      </p:sp>
      <p:sp>
        <p:nvSpPr>
          <p:cNvPr id="188" name="Google Shape;188;p21"/>
          <p:cNvSpPr/>
          <p:nvPr/>
        </p:nvSpPr>
        <p:spPr>
          <a:xfrm>
            <a:off x="2447525" y="2442800"/>
            <a:ext cx="1955400" cy="438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2544275" y="2510391"/>
            <a:ext cx="1761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Key derivation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0" name="Google Shape;190;p21"/>
          <p:cNvSpPr/>
          <p:nvPr/>
        </p:nvSpPr>
        <p:spPr>
          <a:xfrm>
            <a:off x="2498975" y="3114625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 txBox="1"/>
          <p:nvPr/>
        </p:nvSpPr>
        <p:spPr>
          <a:xfrm>
            <a:off x="2595725" y="3217900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Derived key #2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2" name="Google Shape;192;p21"/>
          <p:cNvSpPr/>
          <p:nvPr/>
        </p:nvSpPr>
        <p:spPr>
          <a:xfrm>
            <a:off x="453400" y="3114625"/>
            <a:ext cx="1955400" cy="78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550150" y="3217900"/>
            <a:ext cx="1761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Derived key #1</a:t>
            </a:r>
            <a:endParaRPr sz="1600"/>
          </a:p>
        </p:txBody>
      </p:sp>
      <p:cxnSp>
        <p:nvCxnSpPr>
          <p:cNvPr id="194" name="Google Shape;194;p21"/>
          <p:cNvCxnSpPr>
            <a:stCxn id="182" idx="2"/>
            <a:endCxn id="186" idx="0"/>
          </p:cNvCxnSpPr>
          <p:nvPr/>
        </p:nvCxnSpPr>
        <p:spPr>
          <a:xfrm>
            <a:off x="1379650" y="2170850"/>
            <a:ext cx="0" cy="2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1"/>
          <p:cNvCxnSpPr>
            <a:stCxn id="179" idx="2"/>
            <a:endCxn id="188" idx="0"/>
          </p:cNvCxnSpPr>
          <p:nvPr/>
        </p:nvCxnSpPr>
        <p:spPr>
          <a:xfrm>
            <a:off x="3425225" y="2170850"/>
            <a:ext cx="0" cy="2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1"/>
          <p:cNvCxnSpPr>
            <a:stCxn id="188" idx="2"/>
            <a:endCxn id="190" idx="0"/>
          </p:cNvCxnSpPr>
          <p:nvPr/>
        </p:nvCxnSpPr>
        <p:spPr>
          <a:xfrm>
            <a:off x="3425225" y="2880800"/>
            <a:ext cx="51600" cy="2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1"/>
          <p:cNvCxnSpPr>
            <a:stCxn id="186" idx="2"/>
            <a:endCxn id="192" idx="0"/>
          </p:cNvCxnSpPr>
          <p:nvPr/>
        </p:nvCxnSpPr>
        <p:spPr>
          <a:xfrm>
            <a:off x="1379650" y="2880800"/>
            <a:ext cx="51600" cy="2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