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4" r:id="rId13"/>
    <p:sldId id="268" r:id="rId14"/>
    <p:sldId id="275" r:id="rId15"/>
    <p:sldId id="277" r:id="rId16"/>
    <p:sldId id="269" r:id="rId17"/>
    <p:sldId id="270" r:id="rId18"/>
    <p:sldId id="276"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0608-AD12-4BDF-9DC3-09B07BB78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A25A40-3BFA-4871-BE65-1DA4CFCA8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6BFA9-2D16-48AC-8EB3-610BFB7CCE93}"/>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5" name="Footer Placeholder 4">
            <a:extLst>
              <a:ext uri="{FF2B5EF4-FFF2-40B4-BE49-F238E27FC236}">
                <a16:creationId xmlns:a16="http://schemas.microsoft.com/office/drawing/2014/main" id="{C4BEAD3F-FCC8-433D-A0D4-35FFD932F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23DB6-2161-410F-B93C-7A219EA73924}"/>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49568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4C25-BF9E-4163-9157-31B8A0510E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F3F9A7-0B8C-4481-9F23-CB31060BCF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EB571-45D6-4F64-BCE3-97C84DBA1825}"/>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5" name="Footer Placeholder 4">
            <a:extLst>
              <a:ext uri="{FF2B5EF4-FFF2-40B4-BE49-F238E27FC236}">
                <a16:creationId xmlns:a16="http://schemas.microsoft.com/office/drawing/2014/main" id="{4970A02A-A180-4C5C-B3EA-ED28B2B6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C2C52-BC6B-4116-8871-0C3DBCC7224F}"/>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174828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70C39-C072-4C66-A7CD-9D457F86C1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BDB906-3D2E-449D-AA92-A086A24DAF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FB901-E822-4637-AA66-CDA448CFB456}"/>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5" name="Footer Placeholder 4">
            <a:extLst>
              <a:ext uri="{FF2B5EF4-FFF2-40B4-BE49-F238E27FC236}">
                <a16:creationId xmlns:a16="http://schemas.microsoft.com/office/drawing/2014/main" id="{29B0BAA4-7106-4CAD-AFFB-2D659EB58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44573-BA6A-49D9-869A-02E3919439F2}"/>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69715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8C2E-8A4D-40AB-A0CD-8D4335142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C41D1-10D4-4BAA-BCFF-5944F2AE9B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B0EAB-A46B-411A-8765-BFFE2FA0E173}"/>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5" name="Footer Placeholder 4">
            <a:extLst>
              <a:ext uri="{FF2B5EF4-FFF2-40B4-BE49-F238E27FC236}">
                <a16:creationId xmlns:a16="http://schemas.microsoft.com/office/drawing/2014/main" id="{6D45E47B-E3EE-467D-B903-CA2CBA423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1A4AE-620D-41B5-A1C2-78A99A5E266B}"/>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198310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A1A0-60FD-4C33-BF5F-5CEC6F2F7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1D3990-A922-4AF5-BEA4-CFA9DF7E7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31F8F8-2300-4621-9E10-1A4BBB24C50A}"/>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5" name="Footer Placeholder 4">
            <a:extLst>
              <a:ext uri="{FF2B5EF4-FFF2-40B4-BE49-F238E27FC236}">
                <a16:creationId xmlns:a16="http://schemas.microsoft.com/office/drawing/2014/main" id="{2D93EC18-9775-4F4F-8E41-CC7F841EA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6EB45-2F4E-4677-824E-C15B2CB68BA9}"/>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412654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7819-3A03-4B6A-ACAD-F996BF766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87A2F-EC23-4116-AA64-5B7CF25F31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B14EA-FFE2-410B-9A31-68E18ED2DA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098A6B-5504-4F8B-B040-026E1121F4CF}"/>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6" name="Footer Placeholder 5">
            <a:extLst>
              <a:ext uri="{FF2B5EF4-FFF2-40B4-BE49-F238E27FC236}">
                <a16:creationId xmlns:a16="http://schemas.microsoft.com/office/drawing/2014/main" id="{F8FF1CD9-2FC9-4596-8FB0-EB31680E0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45153-0044-4D6B-963B-703660880C08}"/>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184774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513E-8E08-489A-B3CB-E7321FC3A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0FC26D-77F3-43DD-881D-0F99D8675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6F6D20-7D4D-428B-A881-95DD0E387C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0931E4-FEEC-4194-8E7B-C55E6C770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C27EAA-B833-4C8E-90FF-FF78F2C56B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3EB217-7D9D-4DD2-904D-229208D2070E}"/>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8" name="Footer Placeholder 7">
            <a:extLst>
              <a:ext uri="{FF2B5EF4-FFF2-40B4-BE49-F238E27FC236}">
                <a16:creationId xmlns:a16="http://schemas.microsoft.com/office/drawing/2014/main" id="{57DBB133-D711-404E-810F-D26EF38F15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154B33-146B-4BDD-93E0-7606A89E15B2}"/>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277195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06EE-AA3D-4692-8670-07B933A61D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68FD3-03C4-4814-97F8-A817A4FDDBCB}"/>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4" name="Footer Placeholder 3">
            <a:extLst>
              <a:ext uri="{FF2B5EF4-FFF2-40B4-BE49-F238E27FC236}">
                <a16:creationId xmlns:a16="http://schemas.microsoft.com/office/drawing/2014/main" id="{3897904E-FCAB-4C6B-80FB-6B460D9C52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FA873C-4F44-49D7-88F0-CB4BBB4F4830}"/>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331232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0C193-7A9A-4D64-AB01-A8EE4B497062}"/>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3" name="Footer Placeholder 2">
            <a:extLst>
              <a:ext uri="{FF2B5EF4-FFF2-40B4-BE49-F238E27FC236}">
                <a16:creationId xmlns:a16="http://schemas.microsoft.com/office/drawing/2014/main" id="{817C1316-AE3E-4323-ABB5-8024E0A637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02930-D7C5-418B-8F05-77EABF8653C0}"/>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296108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36A3-9635-47AD-9D7D-F84B4F80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B7B92-537F-4FDB-ABE2-2A0B9DCEE1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3514C-EC9F-4350-9B29-4AE2C86F4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C0D43-ECE7-4707-8C5C-A1947347441D}"/>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6" name="Footer Placeholder 5">
            <a:extLst>
              <a:ext uri="{FF2B5EF4-FFF2-40B4-BE49-F238E27FC236}">
                <a16:creationId xmlns:a16="http://schemas.microsoft.com/office/drawing/2014/main" id="{57AD2673-9A42-4E70-B12E-6E949CC9C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FC20B-0ABF-44E9-85AA-D5271E59F30E}"/>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427898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732F-7C4F-4965-A0B6-889D2E756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5FE6A7-437D-4C08-9EFE-FE259ED85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C31B8B-3D50-4EAA-94C5-807C284DA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B7FF89-1B2D-416B-B41F-F0FEDFF0ED9C}"/>
              </a:ext>
            </a:extLst>
          </p:cNvPr>
          <p:cNvSpPr>
            <a:spLocks noGrp="1"/>
          </p:cNvSpPr>
          <p:nvPr>
            <p:ph type="dt" sz="half" idx="10"/>
          </p:nvPr>
        </p:nvSpPr>
        <p:spPr/>
        <p:txBody>
          <a:bodyPr/>
          <a:lstStyle/>
          <a:p>
            <a:fld id="{3C40EAD5-AD0F-4B7A-86D7-9BC3DC8C9153}" type="datetimeFigureOut">
              <a:rPr lang="en-US" smtClean="0"/>
              <a:t>8/1/2020</a:t>
            </a:fld>
            <a:endParaRPr lang="en-US"/>
          </a:p>
        </p:txBody>
      </p:sp>
      <p:sp>
        <p:nvSpPr>
          <p:cNvPr id="6" name="Footer Placeholder 5">
            <a:extLst>
              <a:ext uri="{FF2B5EF4-FFF2-40B4-BE49-F238E27FC236}">
                <a16:creationId xmlns:a16="http://schemas.microsoft.com/office/drawing/2014/main" id="{335D2BE0-AC7C-4D27-A505-9B261C749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BCBCA-3468-436E-9C44-68BF1FBFEC2D}"/>
              </a:ext>
            </a:extLst>
          </p:cNvPr>
          <p:cNvSpPr>
            <a:spLocks noGrp="1"/>
          </p:cNvSpPr>
          <p:nvPr>
            <p:ph type="sldNum" sz="quarter" idx="12"/>
          </p:nvPr>
        </p:nvSpPr>
        <p:spPr/>
        <p:txBody>
          <a:bodyPr/>
          <a:lstStyle/>
          <a:p>
            <a:fld id="{72123AFD-CAAB-46C2-8342-D40035026453}" type="slidenum">
              <a:rPr lang="en-US" smtClean="0"/>
              <a:t>‹#›</a:t>
            </a:fld>
            <a:endParaRPr lang="en-US"/>
          </a:p>
        </p:txBody>
      </p:sp>
    </p:spTree>
    <p:extLst>
      <p:ext uri="{BB962C8B-B14F-4D97-AF65-F5344CB8AC3E}">
        <p14:creationId xmlns:p14="http://schemas.microsoft.com/office/powerpoint/2010/main" val="97456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84DA8-3F8A-4ECB-8C7A-940066809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F22F1B-A070-4FE9-8856-15E49F42E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DDAB7-A93D-43CE-B087-7AC6A6753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0EAD5-AD0F-4B7A-86D7-9BC3DC8C9153}" type="datetimeFigureOut">
              <a:rPr lang="en-US" smtClean="0"/>
              <a:t>8/1/2020</a:t>
            </a:fld>
            <a:endParaRPr lang="en-US"/>
          </a:p>
        </p:txBody>
      </p:sp>
      <p:sp>
        <p:nvSpPr>
          <p:cNvPr id="5" name="Footer Placeholder 4">
            <a:extLst>
              <a:ext uri="{FF2B5EF4-FFF2-40B4-BE49-F238E27FC236}">
                <a16:creationId xmlns:a16="http://schemas.microsoft.com/office/drawing/2014/main" id="{3FFC7D66-0211-47AF-8AFD-89E840734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53618F-2B94-4FAA-B8D7-D964CB487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23AFD-CAAB-46C2-8342-D40035026453}" type="slidenum">
              <a:rPr lang="en-US" smtClean="0"/>
              <a:t>‹#›</a:t>
            </a:fld>
            <a:endParaRPr lang="en-US"/>
          </a:p>
        </p:txBody>
      </p:sp>
    </p:spTree>
    <p:extLst>
      <p:ext uri="{BB962C8B-B14F-4D97-AF65-F5344CB8AC3E}">
        <p14:creationId xmlns:p14="http://schemas.microsoft.com/office/powerpoint/2010/main" val="1992409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8239E12-616E-4CB0-A4FC-C639C945AE0F}"/>
              </a:ext>
            </a:extLst>
          </p:cNvPr>
          <p:cNvGraphicFramePr>
            <a:graphicFrameLocks noGrp="1"/>
          </p:cNvGraphicFramePr>
          <p:nvPr>
            <p:extLst>
              <p:ext uri="{D42A27DB-BD31-4B8C-83A1-F6EECF244321}">
                <p14:modId xmlns:p14="http://schemas.microsoft.com/office/powerpoint/2010/main" val="2319282807"/>
              </p:ext>
            </p:extLst>
          </p:nvPr>
        </p:nvGraphicFramePr>
        <p:xfrm>
          <a:off x="380999" y="1520930"/>
          <a:ext cx="11634537" cy="4610218"/>
        </p:xfrm>
        <a:graphic>
          <a:graphicData uri="http://schemas.openxmlformats.org/drawingml/2006/table">
            <a:tbl>
              <a:tblPr>
                <a:tableStyleId>{D113A9D2-9D6B-4929-AA2D-F23B5EE8CBE7}</a:tableStyleId>
              </a:tblPr>
              <a:tblGrid>
                <a:gridCol w="633663">
                  <a:extLst>
                    <a:ext uri="{9D8B030D-6E8A-4147-A177-3AD203B41FA5}">
                      <a16:colId xmlns:a16="http://schemas.microsoft.com/office/drawing/2014/main" val="555469929"/>
                    </a:ext>
                  </a:extLst>
                </a:gridCol>
                <a:gridCol w="633663">
                  <a:extLst>
                    <a:ext uri="{9D8B030D-6E8A-4147-A177-3AD203B41FA5}">
                      <a16:colId xmlns:a16="http://schemas.microsoft.com/office/drawing/2014/main" val="3953229071"/>
                    </a:ext>
                  </a:extLst>
                </a:gridCol>
                <a:gridCol w="621638">
                  <a:extLst>
                    <a:ext uri="{9D8B030D-6E8A-4147-A177-3AD203B41FA5}">
                      <a16:colId xmlns:a16="http://schemas.microsoft.com/office/drawing/2014/main" val="1807771678"/>
                    </a:ext>
                  </a:extLst>
                </a:gridCol>
                <a:gridCol w="645688">
                  <a:extLst>
                    <a:ext uri="{9D8B030D-6E8A-4147-A177-3AD203B41FA5}">
                      <a16:colId xmlns:a16="http://schemas.microsoft.com/office/drawing/2014/main" val="54570091"/>
                    </a:ext>
                  </a:extLst>
                </a:gridCol>
                <a:gridCol w="633663">
                  <a:extLst>
                    <a:ext uri="{9D8B030D-6E8A-4147-A177-3AD203B41FA5}">
                      <a16:colId xmlns:a16="http://schemas.microsoft.com/office/drawing/2014/main" val="741459084"/>
                    </a:ext>
                  </a:extLst>
                </a:gridCol>
                <a:gridCol w="633663">
                  <a:extLst>
                    <a:ext uri="{9D8B030D-6E8A-4147-A177-3AD203B41FA5}">
                      <a16:colId xmlns:a16="http://schemas.microsoft.com/office/drawing/2014/main" val="862049418"/>
                    </a:ext>
                  </a:extLst>
                </a:gridCol>
                <a:gridCol w="633663">
                  <a:extLst>
                    <a:ext uri="{9D8B030D-6E8A-4147-A177-3AD203B41FA5}">
                      <a16:colId xmlns:a16="http://schemas.microsoft.com/office/drawing/2014/main" val="652867267"/>
                    </a:ext>
                  </a:extLst>
                </a:gridCol>
                <a:gridCol w="633663">
                  <a:extLst>
                    <a:ext uri="{9D8B030D-6E8A-4147-A177-3AD203B41FA5}">
                      <a16:colId xmlns:a16="http://schemas.microsoft.com/office/drawing/2014/main" val="295687779"/>
                    </a:ext>
                  </a:extLst>
                </a:gridCol>
                <a:gridCol w="633663">
                  <a:extLst>
                    <a:ext uri="{9D8B030D-6E8A-4147-A177-3AD203B41FA5}">
                      <a16:colId xmlns:a16="http://schemas.microsoft.com/office/drawing/2014/main" val="2682583989"/>
                    </a:ext>
                  </a:extLst>
                </a:gridCol>
                <a:gridCol w="633663">
                  <a:extLst>
                    <a:ext uri="{9D8B030D-6E8A-4147-A177-3AD203B41FA5}">
                      <a16:colId xmlns:a16="http://schemas.microsoft.com/office/drawing/2014/main" val="1586938951"/>
                    </a:ext>
                  </a:extLst>
                </a:gridCol>
                <a:gridCol w="633663">
                  <a:extLst>
                    <a:ext uri="{9D8B030D-6E8A-4147-A177-3AD203B41FA5}">
                      <a16:colId xmlns:a16="http://schemas.microsoft.com/office/drawing/2014/main" val="2632495575"/>
                    </a:ext>
                  </a:extLst>
                </a:gridCol>
                <a:gridCol w="633663">
                  <a:extLst>
                    <a:ext uri="{9D8B030D-6E8A-4147-A177-3AD203B41FA5}">
                      <a16:colId xmlns:a16="http://schemas.microsoft.com/office/drawing/2014/main" val="1375580182"/>
                    </a:ext>
                  </a:extLst>
                </a:gridCol>
                <a:gridCol w="633663">
                  <a:extLst>
                    <a:ext uri="{9D8B030D-6E8A-4147-A177-3AD203B41FA5}">
                      <a16:colId xmlns:a16="http://schemas.microsoft.com/office/drawing/2014/main" val="3123104571"/>
                    </a:ext>
                  </a:extLst>
                </a:gridCol>
                <a:gridCol w="92862">
                  <a:extLst>
                    <a:ext uri="{9D8B030D-6E8A-4147-A177-3AD203B41FA5}">
                      <a16:colId xmlns:a16="http://schemas.microsoft.com/office/drawing/2014/main" val="3173644896"/>
                    </a:ext>
                  </a:extLst>
                </a:gridCol>
                <a:gridCol w="1174464">
                  <a:extLst>
                    <a:ext uri="{9D8B030D-6E8A-4147-A177-3AD203B41FA5}">
                      <a16:colId xmlns:a16="http://schemas.microsoft.com/office/drawing/2014/main" val="3151828137"/>
                    </a:ext>
                  </a:extLst>
                </a:gridCol>
                <a:gridCol w="633663">
                  <a:extLst>
                    <a:ext uri="{9D8B030D-6E8A-4147-A177-3AD203B41FA5}">
                      <a16:colId xmlns:a16="http://schemas.microsoft.com/office/drawing/2014/main" val="2196947615"/>
                    </a:ext>
                  </a:extLst>
                </a:gridCol>
                <a:gridCol w="633663">
                  <a:extLst>
                    <a:ext uri="{9D8B030D-6E8A-4147-A177-3AD203B41FA5}">
                      <a16:colId xmlns:a16="http://schemas.microsoft.com/office/drawing/2014/main" val="3869966512"/>
                    </a:ext>
                  </a:extLst>
                </a:gridCol>
                <a:gridCol w="862266">
                  <a:extLst>
                    <a:ext uri="{9D8B030D-6E8A-4147-A177-3AD203B41FA5}">
                      <a16:colId xmlns:a16="http://schemas.microsoft.com/office/drawing/2014/main" val="4158552896"/>
                    </a:ext>
                  </a:extLst>
                </a:gridCol>
              </a:tblGrid>
              <a:tr h="1997242">
                <a:tc>
                  <a:txBody>
                    <a:bodyPr/>
                    <a:lstStyle/>
                    <a:p>
                      <a:pPr marL="0" algn="r" defTabSz="914400" rtl="0" eaLnBrk="1" fontAlgn="ctr" latinLnBrk="0" hangingPunct="1"/>
                      <a:br>
                        <a:rPr lang="en-US" sz="1100" kern="1200" dirty="0">
                          <a:solidFill>
                            <a:schemeClr val="lt1"/>
                          </a:solidFill>
                          <a:effectLst/>
                          <a:latin typeface="+mn-lt"/>
                          <a:ea typeface="+mn-ea"/>
                          <a:cs typeface="+mn-cs"/>
                        </a:rPr>
                      </a:br>
                      <a:r>
                        <a:rPr lang="en-US" sz="1100" kern="1200" dirty="0">
                          <a:solidFill>
                            <a:schemeClr val="lt1"/>
                          </a:solidFill>
                          <a:effectLst/>
                          <a:latin typeface="+mn-lt"/>
                          <a:ea typeface="+mn-ea"/>
                          <a:cs typeface="+mn-cs"/>
                        </a:rPr>
                        <a:t>Social Media DL (Bytes)</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Social Media UL (Bytes)</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Google DL (Bytes)</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Google UL (Bytes)</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Email DL (Bytes)</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Email UL (Bytes)</a:t>
                      </a:r>
                    </a:p>
                  </a:txBody>
                  <a:tcPr marL="33731" marR="33731" marT="16866" marB="16866" anchor="ctr"/>
                </a:tc>
                <a:tc>
                  <a:txBody>
                    <a:bodyPr/>
                    <a:lstStyle/>
                    <a:p>
                      <a:pPr marL="0" algn="r" defTabSz="914400" rtl="0" eaLnBrk="1" fontAlgn="ctr" latinLnBrk="0" hangingPunct="1"/>
                      <a:r>
                        <a:rPr lang="en-US" sz="1100" kern="1200" dirty="0" err="1">
                          <a:solidFill>
                            <a:schemeClr val="lt1"/>
                          </a:solidFill>
                          <a:effectLst/>
                          <a:latin typeface="+mn-lt"/>
                          <a:ea typeface="+mn-ea"/>
                          <a:cs typeface="+mn-cs"/>
                        </a:rPr>
                        <a:t>Youtube</a:t>
                      </a:r>
                      <a:r>
                        <a:rPr lang="en-US" sz="1100" kern="1200" dirty="0">
                          <a:solidFill>
                            <a:schemeClr val="lt1"/>
                          </a:solidFill>
                          <a:effectLst/>
                          <a:latin typeface="+mn-lt"/>
                          <a:ea typeface="+mn-ea"/>
                          <a:cs typeface="+mn-cs"/>
                        </a:rPr>
                        <a:t> DL (Bytes)</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Youtube UL (Bytes)</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Netflix DL (Bytes)</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Netflix UL (Bytes)</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Gaming DL (Bytes)</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Gaming UL (Bytes)</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Other DL (Bytes)</a:t>
                      </a:r>
                    </a:p>
                  </a:txBody>
                  <a:tcPr marL="33731" marR="33731" marT="16866" marB="16866" anchor="ctr"/>
                </a:tc>
                <a:tc>
                  <a:txBody>
                    <a:bodyPr/>
                    <a:lstStyle/>
                    <a:p>
                      <a:pPr marL="0" algn="r" defTabSz="914400" rtl="0" eaLnBrk="1" fontAlgn="ctr" latinLnBrk="0" hangingPunct="1"/>
                      <a:endParaRPr lang="en-US" sz="1100" kern="1200" dirty="0">
                        <a:solidFill>
                          <a:schemeClr val="lt1"/>
                        </a:solidFill>
                        <a:effectLst/>
                        <a:latin typeface="+mn-lt"/>
                        <a:ea typeface="+mn-ea"/>
                        <a:cs typeface="+mn-cs"/>
                      </a:endParaRP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Dur. (</a:t>
                      </a:r>
                      <a:r>
                        <a:rPr lang="en-US" sz="1100" kern="1200" dirty="0" err="1">
                          <a:solidFill>
                            <a:schemeClr val="lt1"/>
                          </a:solidFill>
                          <a:effectLst/>
                          <a:latin typeface="+mn-lt"/>
                          <a:ea typeface="+mn-ea"/>
                          <a:cs typeface="+mn-cs"/>
                        </a:rPr>
                        <a:t>ms</a:t>
                      </a:r>
                      <a:r>
                        <a:rPr lang="en-US" sz="1100" kern="1200" dirty="0">
                          <a:solidFill>
                            <a:schemeClr val="lt1"/>
                          </a:solidFill>
                          <a:effectLst/>
                          <a:latin typeface="+mn-lt"/>
                          <a:ea typeface="+mn-ea"/>
                          <a:cs typeface="+mn-cs"/>
                        </a:rPr>
                        <a:t>)</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Total UL (Bytes)</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Total DL (Bytes)</a:t>
                      </a:r>
                    </a:p>
                  </a:txBody>
                  <a:tcPr marL="33731" marR="33731" marT="16866" marB="16866" anchor="ctr"/>
                </a:tc>
                <a:tc>
                  <a:txBody>
                    <a:bodyPr/>
                    <a:lstStyle/>
                    <a:p>
                      <a:pPr marL="0" algn="r" defTabSz="914400" rtl="0" eaLnBrk="1" fontAlgn="ctr" latinLnBrk="0" hangingPunct="1"/>
                      <a:endParaRPr lang="en-US" sz="1100" kern="1200" dirty="0">
                        <a:solidFill>
                          <a:schemeClr val="lt1"/>
                        </a:solidFill>
                        <a:effectLst/>
                        <a:latin typeface="+mn-lt"/>
                        <a:ea typeface="+mn-ea"/>
                        <a:cs typeface="+mn-cs"/>
                      </a:endParaRPr>
                    </a:p>
                  </a:txBody>
                  <a:tcPr marL="33731" marR="33731" marT="16866" marB="16866"/>
                </a:tc>
                <a:extLst>
                  <a:ext uri="{0D108BD9-81ED-4DB2-BD59-A6C34878D82A}">
                    <a16:rowId xmlns:a16="http://schemas.microsoft.com/office/drawing/2014/main" val="1076641560"/>
                  </a:ext>
                </a:extLst>
              </a:tr>
              <a:tr h="1306488">
                <a:tc>
                  <a:txBody>
                    <a:bodyPr/>
                    <a:lstStyle/>
                    <a:p>
                      <a:pPr marL="0" algn="r" defTabSz="914400" rtl="0" eaLnBrk="1" fontAlgn="ctr" latinLnBrk="0" hangingPunct="1"/>
                      <a:r>
                        <a:rPr lang="en-US" sz="1100" kern="1200" dirty="0">
                          <a:solidFill>
                            <a:schemeClr val="lt1"/>
                          </a:solidFill>
                          <a:effectLst/>
                          <a:latin typeface="+mn-lt"/>
                          <a:ea typeface="+mn-ea"/>
                          <a:cs typeface="+mn-cs"/>
                        </a:rPr>
                        <a:t>count</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endParaRPr lang="en-US" sz="1100" kern="1200">
                        <a:solidFill>
                          <a:schemeClr val="lt1"/>
                        </a:solidFill>
                        <a:effectLst/>
                        <a:latin typeface="+mn-lt"/>
                        <a:ea typeface="+mn-ea"/>
                        <a:cs typeface="+mn-cs"/>
                      </a:endParaRP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1.500020e+05</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1.500000e+05</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1.500000e+05</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1.500010e+05</a:t>
                      </a:r>
                    </a:p>
                  </a:txBody>
                  <a:tcPr marL="33731" marR="33731" marT="16866" marB="16866" anchor="ctr"/>
                </a:tc>
                <a:extLst>
                  <a:ext uri="{0D108BD9-81ED-4DB2-BD59-A6C34878D82A}">
                    <a16:rowId xmlns:a16="http://schemas.microsoft.com/office/drawing/2014/main" val="2131732041"/>
                  </a:ext>
                </a:extLst>
              </a:tr>
              <a:tr h="1306488">
                <a:tc>
                  <a:txBody>
                    <a:bodyPr/>
                    <a:lstStyle/>
                    <a:p>
                      <a:pPr marL="0" algn="r" defTabSz="914400" rtl="0" eaLnBrk="1" fontAlgn="ctr" latinLnBrk="0" hangingPunct="1"/>
                      <a:r>
                        <a:rPr lang="en-US" sz="1100" kern="1200">
                          <a:solidFill>
                            <a:schemeClr val="lt1"/>
                          </a:solidFill>
                          <a:effectLst/>
                          <a:latin typeface="+mn-lt"/>
                          <a:ea typeface="+mn-ea"/>
                          <a:cs typeface="+mn-cs"/>
                        </a:rPr>
                        <a:t>mean</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1.865738e+06</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3.423653e+04</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5.977731e+06</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2.137284e+06</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1.861551e+06</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4.854661e+05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1.208942e+07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1.144228e+07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1.208177e+07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1.143604e+07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4.385723e+08</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8.611864e+06</a:t>
                      </a:r>
                    </a:p>
                  </a:txBody>
                  <a:tcPr marL="33731" marR="33731" marT="16866" marB="16866" anchor="ctr"/>
                </a:tc>
                <a:tc>
                  <a:txBody>
                    <a:bodyPr/>
                    <a:lstStyle/>
                    <a:p>
                      <a:pPr marL="0" algn="r" defTabSz="914400" rtl="0" eaLnBrk="1" fontAlgn="ctr" latinLnBrk="0" hangingPunct="1"/>
                      <a:endParaRPr lang="en-US" sz="1100" kern="1200" dirty="0">
                        <a:solidFill>
                          <a:schemeClr val="lt1"/>
                        </a:solidFill>
                        <a:effectLst/>
                        <a:latin typeface="+mn-lt"/>
                        <a:ea typeface="+mn-ea"/>
                        <a:cs typeface="+mn-cs"/>
                      </a:endParaRP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8.591922e+06</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1.046086e+05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4.112121e+07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4.724487e+08</a:t>
                      </a:r>
                    </a:p>
                  </a:txBody>
                  <a:tcPr marL="33731" marR="33731" marT="16866" marB="16866" anchor="ctr"/>
                </a:tc>
                <a:extLst>
                  <a:ext uri="{0D108BD9-81ED-4DB2-BD59-A6C34878D82A}">
                    <a16:rowId xmlns:a16="http://schemas.microsoft.com/office/drawing/2014/main" val="2570778868"/>
                  </a:ext>
                </a:extLst>
              </a:tr>
            </a:tbl>
          </a:graphicData>
        </a:graphic>
      </p:graphicFrame>
      <p:cxnSp>
        <p:nvCxnSpPr>
          <p:cNvPr id="5" name="Straight Connector 4">
            <a:extLst>
              <a:ext uri="{FF2B5EF4-FFF2-40B4-BE49-F238E27FC236}">
                <a16:creationId xmlns:a16="http://schemas.microsoft.com/office/drawing/2014/main" id="{420A193C-25CD-4731-8963-36D696D20ABD}"/>
              </a:ext>
            </a:extLst>
          </p:cNvPr>
          <p:cNvCxnSpPr>
            <a:cxnSpLocks/>
          </p:cNvCxnSpPr>
          <p:nvPr/>
        </p:nvCxnSpPr>
        <p:spPr>
          <a:xfrm>
            <a:off x="394832" y="3031961"/>
            <a:ext cx="11615200" cy="0"/>
          </a:xfrm>
          <a:prstGeom prst="line">
            <a:avLst/>
          </a:prstGeom>
          <a:ln w="44450" cmpd="sng"/>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B43B21C4-B514-4992-8306-519DD5ADD767}"/>
              </a:ext>
            </a:extLst>
          </p:cNvPr>
          <p:cNvSpPr/>
          <p:nvPr/>
        </p:nvSpPr>
        <p:spPr>
          <a:xfrm>
            <a:off x="3135985" y="24392"/>
            <a:ext cx="567437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Univariate Analysis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Rectangle 8">
            <a:extLst>
              <a:ext uri="{FF2B5EF4-FFF2-40B4-BE49-F238E27FC236}">
                <a16:creationId xmlns:a16="http://schemas.microsoft.com/office/drawing/2014/main" id="{4270049C-9383-4D91-96B4-9FF0142C0D63}"/>
              </a:ext>
            </a:extLst>
          </p:cNvPr>
          <p:cNvSpPr/>
          <p:nvPr/>
        </p:nvSpPr>
        <p:spPr>
          <a:xfrm>
            <a:off x="4316128" y="917924"/>
            <a:ext cx="2740879"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Count &amp; Mean</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67142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CF813-5BF3-4BD2-A0B4-74F5CB27DA4D}"/>
              </a:ext>
            </a:extLst>
          </p:cNvPr>
          <p:cNvPicPr>
            <a:picLocks noChangeAspect="1"/>
          </p:cNvPicPr>
          <p:nvPr/>
        </p:nvPicPr>
        <p:blipFill>
          <a:blip r:embed="rId2"/>
          <a:stretch>
            <a:fillRect/>
          </a:stretch>
        </p:blipFill>
        <p:spPr>
          <a:xfrm>
            <a:off x="705906" y="1100163"/>
            <a:ext cx="10551143" cy="3192780"/>
          </a:xfrm>
          <a:prstGeom prst="rect">
            <a:avLst/>
          </a:prstGeom>
        </p:spPr>
      </p:pic>
      <p:sp>
        <p:nvSpPr>
          <p:cNvPr id="5" name="TextBox 4">
            <a:extLst>
              <a:ext uri="{FF2B5EF4-FFF2-40B4-BE49-F238E27FC236}">
                <a16:creationId xmlns:a16="http://schemas.microsoft.com/office/drawing/2014/main" id="{9C53FA5D-CDED-4070-82BE-1BB0377A2B56}"/>
              </a:ext>
            </a:extLst>
          </p:cNvPr>
          <p:cNvSpPr txBox="1"/>
          <p:nvPr/>
        </p:nvSpPr>
        <p:spPr>
          <a:xfrm>
            <a:off x="1218755" y="4517770"/>
            <a:ext cx="10038294" cy="646331"/>
          </a:xfrm>
          <a:prstGeom prst="rect">
            <a:avLst/>
          </a:prstGeom>
          <a:noFill/>
        </p:spPr>
        <p:txBody>
          <a:bodyPr wrap="square" rtlCol="0">
            <a:spAutoFit/>
          </a:bodyPr>
          <a:lstStyle/>
          <a:p>
            <a:pPr algn="ctr"/>
            <a:r>
              <a:rPr lang="en-US" dirty="0">
                <a:ln w="0"/>
                <a:solidFill>
                  <a:schemeClr val="accent1"/>
                </a:solidFill>
                <a:effectLst>
                  <a:outerShdw blurRad="38100" dist="25400" dir="5400000" algn="ctr" rotWithShape="0">
                    <a:srgbClr val="6E747A">
                      <a:alpha val="43000"/>
                    </a:srgbClr>
                  </a:outerShdw>
                </a:effectLst>
              </a:rPr>
              <a:t>By generating three clusters from the dataset, the above table is the average of each cluster for the corresponding column.</a:t>
            </a:r>
          </a:p>
        </p:txBody>
      </p:sp>
    </p:spTree>
    <p:extLst>
      <p:ext uri="{BB962C8B-B14F-4D97-AF65-F5344CB8AC3E}">
        <p14:creationId xmlns:p14="http://schemas.microsoft.com/office/powerpoint/2010/main" val="96234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A65BEB-4CC6-47B3-917D-715BA45F9F95}"/>
              </a:ext>
            </a:extLst>
          </p:cNvPr>
          <p:cNvPicPr>
            <a:picLocks noChangeAspect="1"/>
          </p:cNvPicPr>
          <p:nvPr/>
        </p:nvPicPr>
        <p:blipFill>
          <a:blip r:embed="rId2"/>
          <a:stretch>
            <a:fillRect/>
          </a:stretch>
        </p:blipFill>
        <p:spPr>
          <a:xfrm>
            <a:off x="241590" y="1186252"/>
            <a:ext cx="5562600" cy="5140410"/>
          </a:xfrm>
          <a:prstGeom prst="rect">
            <a:avLst/>
          </a:prstGeom>
        </p:spPr>
      </p:pic>
      <p:sp>
        <p:nvSpPr>
          <p:cNvPr id="6" name="TextBox 5">
            <a:extLst>
              <a:ext uri="{FF2B5EF4-FFF2-40B4-BE49-F238E27FC236}">
                <a16:creationId xmlns:a16="http://schemas.microsoft.com/office/drawing/2014/main" id="{BAF0124F-1DB8-47C2-B993-1B96C61DA6A0}"/>
              </a:ext>
            </a:extLst>
          </p:cNvPr>
          <p:cNvSpPr txBox="1"/>
          <p:nvPr/>
        </p:nvSpPr>
        <p:spPr>
          <a:xfrm>
            <a:off x="1746856" y="353785"/>
            <a:ext cx="7645111" cy="523220"/>
          </a:xfrm>
          <a:prstGeom prst="rect">
            <a:avLst/>
          </a:prstGeom>
          <a:noFill/>
        </p:spPr>
        <p:txBody>
          <a:bodyPr wrap="square" rtlCol="0">
            <a:spAutoFit/>
          </a:bodyPr>
          <a:lstStyle/>
          <a:p>
            <a:pPr algn="ctr"/>
            <a:r>
              <a:rPr lang="en-US" sz="2800" dirty="0">
                <a:ln w="0"/>
                <a:effectLst>
                  <a:outerShdw blurRad="38100" dist="19050" dir="2700000" algn="tl" rotWithShape="0">
                    <a:schemeClr val="dk1">
                      <a:alpha val="40000"/>
                    </a:schemeClr>
                  </a:outerShdw>
                </a:effectLst>
              </a:rPr>
              <a:t>Data description for each cluster</a:t>
            </a:r>
          </a:p>
        </p:txBody>
      </p:sp>
      <p:pic>
        <p:nvPicPr>
          <p:cNvPr id="8" name="Picture 7">
            <a:extLst>
              <a:ext uri="{FF2B5EF4-FFF2-40B4-BE49-F238E27FC236}">
                <a16:creationId xmlns:a16="http://schemas.microsoft.com/office/drawing/2014/main" id="{FA99444E-5119-4D92-8315-1ED5B24C97F7}"/>
              </a:ext>
            </a:extLst>
          </p:cNvPr>
          <p:cNvPicPr>
            <a:picLocks noChangeAspect="1"/>
          </p:cNvPicPr>
          <p:nvPr/>
        </p:nvPicPr>
        <p:blipFill>
          <a:blip r:embed="rId3"/>
          <a:stretch>
            <a:fillRect/>
          </a:stretch>
        </p:blipFill>
        <p:spPr>
          <a:xfrm>
            <a:off x="5692979" y="1054229"/>
            <a:ext cx="6003721" cy="5272432"/>
          </a:xfrm>
          <a:prstGeom prst="rect">
            <a:avLst/>
          </a:prstGeom>
        </p:spPr>
      </p:pic>
    </p:spTree>
    <p:extLst>
      <p:ext uri="{BB962C8B-B14F-4D97-AF65-F5344CB8AC3E}">
        <p14:creationId xmlns:p14="http://schemas.microsoft.com/office/powerpoint/2010/main" val="32429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18026E-1C07-4C62-874A-03349FF3575C}"/>
              </a:ext>
            </a:extLst>
          </p:cNvPr>
          <p:cNvPicPr>
            <a:picLocks noChangeAspect="1"/>
          </p:cNvPicPr>
          <p:nvPr/>
        </p:nvPicPr>
        <p:blipFill>
          <a:blip r:embed="rId2"/>
          <a:stretch>
            <a:fillRect/>
          </a:stretch>
        </p:blipFill>
        <p:spPr>
          <a:xfrm>
            <a:off x="1635210" y="698156"/>
            <a:ext cx="8921579" cy="5461687"/>
          </a:xfrm>
          <a:prstGeom prst="rect">
            <a:avLst/>
          </a:prstGeom>
        </p:spPr>
      </p:pic>
    </p:spTree>
    <p:extLst>
      <p:ext uri="{BB962C8B-B14F-4D97-AF65-F5344CB8AC3E}">
        <p14:creationId xmlns:p14="http://schemas.microsoft.com/office/powerpoint/2010/main" val="352221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F64E42-76C3-4F25-919F-35BEDD9BBF2E}"/>
              </a:ext>
            </a:extLst>
          </p:cNvPr>
          <p:cNvPicPr>
            <a:picLocks noChangeAspect="1"/>
          </p:cNvPicPr>
          <p:nvPr/>
        </p:nvPicPr>
        <p:blipFill>
          <a:blip r:embed="rId2"/>
          <a:stretch>
            <a:fillRect/>
          </a:stretch>
        </p:blipFill>
        <p:spPr>
          <a:xfrm>
            <a:off x="2496066" y="1000897"/>
            <a:ext cx="7635961" cy="5123465"/>
          </a:xfrm>
          <a:prstGeom prst="rect">
            <a:avLst/>
          </a:prstGeom>
        </p:spPr>
      </p:pic>
      <p:sp>
        <p:nvSpPr>
          <p:cNvPr id="5" name="TextBox 4">
            <a:extLst>
              <a:ext uri="{FF2B5EF4-FFF2-40B4-BE49-F238E27FC236}">
                <a16:creationId xmlns:a16="http://schemas.microsoft.com/office/drawing/2014/main" id="{42EA610F-EE16-4F76-9673-BC2816A5DEC8}"/>
              </a:ext>
            </a:extLst>
          </p:cNvPr>
          <p:cNvSpPr txBox="1"/>
          <p:nvPr/>
        </p:nvSpPr>
        <p:spPr>
          <a:xfrm>
            <a:off x="4283773" y="389019"/>
            <a:ext cx="3624454"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Clusters description on the Bearer ID</a:t>
            </a:r>
          </a:p>
        </p:txBody>
      </p:sp>
    </p:spTree>
    <p:extLst>
      <p:ext uri="{BB962C8B-B14F-4D97-AF65-F5344CB8AC3E}">
        <p14:creationId xmlns:p14="http://schemas.microsoft.com/office/powerpoint/2010/main" val="319712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04818AD-4907-42B8-8D20-4E4D035E918F}"/>
              </a:ext>
            </a:extLst>
          </p:cNvPr>
          <p:cNvGraphicFramePr>
            <a:graphicFrameLocks noGrp="1"/>
          </p:cNvGraphicFramePr>
          <p:nvPr>
            <p:extLst>
              <p:ext uri="{D42A27DB-BD31-4B8C-83A1-F6EECF244321}">
                <p14:modId xmlns:p14="http://schemas.microsoft.com/office/powerpoint/2010/main" val="1657884191"/>
              </p:ext>
            </p:extLst>
          </p:nvPr>
        </p:nvGraphicFramePr>
        <p:xfrm>
          <a:off x="3902675" y="1751486"/>
          <a:ext cx="3523735" cy="4733873"/>
        </p:xfrm>
        <a:graphic>
          <a:graphicData uri="http://schemas.openxmlformats.org/drawingml/2006/table">
            <a:tbl>
              <a:tblPr>
                <a:tableStyleId>{3C2FFA5D-87B4-456A-9821-1D502468CF0F}</a:tableStyleId>
              </a:tblPr>
              <a:tblGrid>
                <a:gridCol w="3523735">
                  <a:extLst>
                    <a:ext uri="{9D8B030D-6E8A-4147-A177-3AD203B41FA5}">
                      <a16:colId xmlns:a16="http://schemas.microsoft.com/office/drawing/2014/main" val="687732559"/>
                    </a:ext>
                  </a:extLst>
                </a:gridCol>
              </a:tblGrid>
              <a:tr h="342625">
                <a:tc>
                  <a:txBody>
                    <a:bodyPr/>
                    <a:lstStyle/>
                    <a:p>
                      <a:pPr algn="ctr" fontAlgn="ctr"/>
                      <a:r>
                        <a:rPr lang="en-US" sz="2800" dirty="0">
                          <a:effectLst/>
                          <a:latin typeface="Adobe Hebrew" panose="02040503050201020203" pitchFamily="18" charset="-79"/>
                          <a:cs typeface="Adobe Hebrew" panose="02040503050201020203" pitchFamily="18" charset="-79"/>
                        </a:rPr>
                        <a:t>Bearer Id</a:t>
                      </a:r>
                      <a:endParaRPr lang="en-US" sz="2800" b="1" dirty="0">
                        <a:effectLst/>
                        <a:latin typeface="Adobe Hebrew" panose="02040503050201020203" pitchFamily="18" charset="-79"/>
                        <a:cs typeface="Adobe Hebrew" panose="02040503050201020203" pitchFamily="18" charset="-79"/>
                      </a:endParaRPr>
                    </a:p>
                  </a:txBody>
                  <a:tcPr marL="34263" marR="34263" marT="17131" marB="17131" anchor="ctr"/>
                </a:tc>
                <a:extLst>
                  <a:ext uri="{0D108BD9-81ED-4DB2-BD59-A6C34878D82A}">
                    <a16:rowId xmlns:a16="http://schemas.microsoft.com/office/drawing/2014/main" val="2560316838"/>
                  </a:ext>
                </a:extLst>
              </a:tr>
              <a:tr h="445413">
                <a:tc>
                  <a:txBody>
                    <a:bodyPr/>
                    <a:lstStyle/>
                    <a:p>
                      <a:pPr algn="ctr" fontAlgn="ctr"/>
                      <a:r>
                        <a:rPr lang="en-US" sz="2800" dirty="0">
                          <a:effectLst/>
                        </a:rPr>
                        <a:t>6.917540e+18</a:t>
                      </a:r>
                      <a:endParaRPr lang="en-US" sz="2800" b="1" dirty="0">
                        <a:effectLst/>
                      </a:endParaRPr>
                    </a:p>
                  </a:txBody>
                  <a:tcPr marL="34263" marR="34263" marT="17131" marB="17131" anchor="ctr"/>
                </a:tc>
                <a:extLst>
                  <a:ext uri="{0D108BD9-81ED-4DB2-BD59-A6C34878D82A}">
                    <a16:rowId xmlns:a16="http://schemas.microsoft.com/office/drawing/2014/main" val="295164140"/>
                  </a:ext>
                </a:extLst>
              </a:tr>
              <a:tr h="445413">
                <a:tc>
                  <a:txBody>
                    <a:bodyPr/>
                    <a:lstStyle/>
                    <a:p>
                      <a:pPr algn="ctr" fontAlgn="ctr"/>
                      <a:r>
                        <a:rPr lang="en-US" sz="2800" dirty="0">
                          <a:effectLst/>
                        </a:rPr>
                        <a:t>7.277830e+18</a:t>
                      </a:r>
                      <a:endParaRPr lang="en-US" sz="2800" b="1" dirty="0">
                        <a:effectLst/>
                      </a:endParaRPr>
                    </a:p>
                  </a:txBody>
                  <a:tcPr marL="34263" marR="34263" marT="17131" marB="17131" anchor="ctr"/>
                </a:tc>
                <a:extLst>
                  <a:ext uri="{0D108BD9-81ED-4DB2-BD59-A6C34878D82A}">
                    <a16:rowId xmlns:a16="http://schemas.microsoft.com/office/drawing/2014/main" val="1917496312"/>
                  </a:ext>
                </a:extLst>
              </a:tr>
              <a:tr h="585035">
                <a:tc>
                  <a:txBody>
                    <a:bodyPr/>
                    <a:lstStyle/>
                    <a:p>
                      <a:pPr algn="ctr" fontAlgn="ctr"/>
                      <a:r>
                        <a:rPr lang="en-US" sz="2800" dirty="0">
                          <a:effectLst/>
                        </a:rPr>
                        <a:t>7.349880e+18</a:t>
                      </a:r>
                      <a:endParaRPr lang="en-US" sz="2800" b="1" dirty="0">
                        <a:effectLst/>
                      </a:endParaRPr>
                    </a:p>
                  </a:txBody>
                  <a:tcPr marL="34263" marR="34263" marT="17131" marB="17131" anchor="ctr"/>
                </a:tc>
                <a:extLst>
                  <a:ext uri="{0D108BD9-81ED-4DB2-BD59-A6C34878D82A}">
                    <a16:rowId xmlns:a16="http://schemas.microsoft.com/office/drawing/2014/main" val="2165740533"/>
                  </a:ext>
                </a:extLst>
              </a:tr>
              <a:tr h="445413">
                <a:tc>
                  <a:txBody>
                    <a:bodyPr/>
                    <a:lstStyle/>
                    <a:p>
                      <a:pPr algn="ctr" fontAlgn="ctr"/>
                      <a:r>
                        <a:rPr lang="en-US" sz="2800" dirty="0">
                          <a:effectLst/>
                        </a:rPr>
                        <a:t>7.421940e+18</a:t>
                      </a:r>
                      <a:endParaRPr lang="en-US" sz="2800" b="1" dirty="0">
                        <a:effectLst/>
                      </a:endParaRPr>
                    </a:p>
                  </a:txBody>
                  <a:tcPr marL="34263" marR="34263" marT="17131" marB="17131" anchor="ctr"/>
                </a:tc>
                <a:extLst>
                  <a:ext uri="{0D108BD9-81ED-4DB2-BD59-A6C34878D82A}">
                    <a16:rowId xmlns:a16="http://schemas.microsoft.com/office/drawing/2014/main" val="1623495342"/>
                  </a:ext>
                </a:extLst>
              </a:tr>
              <a:tr h="445413">
                <a:tc>
                  <a:txBody>
                    <a:bodyPr/>
                    <a:lstStyle/>
                    <a:p>
                      <a:pPr algn="ctr" fontAlgn="ctr"/>
                      <a:r>
                        <a:rPr lang="en-US" sz="2800" dirty="0">
                          <a:effectLst/>
                        </a:rPr>
                        <a:t>7.566060e+18</a:t>
                      </a:r>
                      <a:endParaRPr lang="en-US" sz="2800" b="1" dirty="0">
                        <a:effectLst/>
                      </a:endParaRPr>
                    </a:p>
                  </a:txBody>
                  <a:tcPr marL="34263" marR="34263" marT="17131" marB="17131" anchor="ctr"/>
                </a:tc>
                <a:extLst>
                  <a:ext uri="{0D108BD9-81ED-4DB2-BD59-A6C34878D82A}">
                    <a16:rowId xmlns:a16="http://schemas.microsoft.com/office/drawing/2014/main" val="3177782385"/>
                  </a:ext>
                </a:extLst>
              </a:tr>
              <a:tr h="445413">
                <a:tc>
                  <a:txBody>
                    <a:bodyPr/>
                    <a:lstStyle/>
                    <a:p>
                      <a:pPr algn="ctr" fontAlgn="ctr"/>
                      <a:r>
                        <a:rPr lang="en-US" sz="2800">
                          <a:effectLst/>
                        </a:rPr>
                        <a:t>1.268210e+19</a:t>
                      </a:r>
                      <a:endParaRPr lang="en-US" sz="2800" b="1">
                        <a:effectLst/>
                      </a:endParaRPr>
                    </a:p>
                  </a:txBody>
                  <a:tcPr marL="34263" marR="34263" marT="17131" marB="17131" anchor="ctr"/>
                </a:tc>
                <a:extLst>
                  <a:ext uri="{0D108BD9-81ED-4DB2-BD59-A6C34878D82A}">
                    <a16:rowId xmlns:a16="http://schemas.microsoft.com/office/drawing/2014/main" val="1889611873"/>
                  </a:ext>
                </a:extLst>
              </a:tr>
              <a:tr h="445413">
                <a:tc>
                  <a:txBody>
                    <a:bodyPr/>
                    <a:lstStyle/>
                    <a:p>
                      <a:pPr algn="ctr" fontAlgn="ctr"/>
                      <a:r>
                        <a:rPr lang="en-US" sz="2800" dirty="0">
                          <a:effectLst/>
                        </a:rPr>
                        <a:t>1.304240e+19</a:t>
                      </a:r>
                      <a:endParaRPr lang="en-US" sz="2800" b="1" dirty="0">
                        <a:effectLst/>
                      </a:endParaRPr>
                    </a:p>
                  </a:txBody>
                  <a:tcPr marL="34263" marR="34263" marT="17131" marB="17131" anchor="ctr"/>
                </a:tc>
                <a:extLst>
                  <a:ext uri="{0D108BD9-81ED-4DB2-BD59-A6C34878D82A}">
                    <a16:rowId xmlns:a16="http://schemas.microsoft.com/office/drawing/2014/main" val="2768064765"/>
                  </a:ext>
                </a:extLst>
              </a:tr>
              <a:tr h="445413">
                <a:tc>
                  <a:txBody>
                    <a:bodyPr/>
                    <a:lstStyle/>
                    <a:p>
                      <a:pPr algn="ctr" fontAlgn="ctr"/>
                      <a:r>
                        <a:rPr lang="en-US" sz="2800" dirty="0">
                          <a:effectLst/>
                        </a:rPr>
                        <a:t>1.311450e+19</a:t>
                      </a:r>
                      <a:endParaRPr lang="en-US" sz="2800" b="1" dirty="0">
                        <a:effectLst/>
                      </a:endParaRPr>
                    </a:p>
                  </a:txBody>
                  <a:tcPr marL="34263" marR="34263" marT="17131" marB="17131" anchor="ctr"/>
                </a:tc>
                <a:extLst>
                  <a:ext uri="{0D108BD9-81ED-4DB2-BD59-A6C34878D82A}">
                    <a16:rowId xmlns:a16="http://schemas.microsoft.com/office/drawing/2014/main" val="1244592089"/>
                  </a:ext>
                </a:extLst>
              </a:tr>
              <a:tr h="445413">
                <a:tc>
                  <a:txBody>
                    <a:bodyPr/>
                    <a:lstStyle/>
                    <a:p>
                      <a:pPr algn="ctr" fontAlgn="ctr"/>
                      <a:r>
                        <a:rPr lang="en-US" sz="2800" dirty="0">
                          <a:effectLst/>
                        </a:rPr>
                        <a:t>1.318650e+1</a:t>
                      </a:r>
                      <a:endParaRPr lang="en-US" sz="2800" b="1" dirty="0">
                        <a:effectLst/>
                      </a:endParaRPr>
                    </a:p>
                  </a:txBody>
                  <a:tcPr marL="34263" marR="34263" marT="17131" marB="17131" anchor="ctr"/>
                </a:tc>
                <a:extLst>
                  <a:ext uri="{0D108BD9-81ED-4DB2-BD59-A6C34878D82A}">
                    <a16:rowId xmlns:a16="http://schemas.microsoft.com/office/drawing/2014/main" val="3869421514"/>
                  </a:ext>
                </a:extLst>
              </a:tr>
            </a:tbl>
          </a:graphicData>
        </a:graphic>
      </p:graphicFrame>
      <p:sp>
        <p:nvSpPr>
          <p:cNvPr id="7" name="Rectangle 6">
            <a:extLst>
              <a:ext uri="{FF2B5EF4-FFF2-40B4-BE49-F238E27FC236}">
                <a16:creationId xmlns:a16="http://schemas.microsoft.com/office/drawing/2014/main" id="{B96874B9-771E-4AB3-90E2-3F0D5E5282C7}"/>
              </a:ext>
            </a:extLst>
          </p:cNvPr>
          <p:cNvSpPr/>
          <p:nvPr/>
        </p:nvSpPr>
        <p:spPr>
          <a:xfrm>
            <a:off x="1902940" y="0"/>
            <a:ext cx="7932363" cy="1371600"/>
          </a:xfrm>
          <a:prstGeom prst="rect">
            <a:avLst/>
          </a:prstGeom>
          <a:noFill/>
        </p:spPr>
        <p:txBody>
          <a:bodyPr wrap="square" lIns="91440" tIns="45720" rIns="91440" bIns="45720">
            <a:spAutoFit/>
          </a:bodyPr>
          <a:lstStyle/>
          <a:p>
            <a:pPr algn="ctr"/>
            <a:r>
              <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Top 1</a:t>
            </a: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0 most engaged users per application</a:t>
            </a:r>
          </a:p>
          <a:p>
            <a:pPr algn="ctr"/>
            <a:br>
              <a:rPr lang="en-US" sz="1600" dirty="0"/>
            </a:b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4538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C66421-59FD-4CB5-9AB3-5DAEB010F2D1}"/>
              </a:ext>
            </a:extLst>
          </p:cNvPr>
          <p:cNvGraphicFramePr>
            <a:graphicFrameLocks noGrp="1"/>
          </p:cNvGraphicFramePr>
          <p:nvPr>
            <p:extLst>
              <p:ext uri="{D42A27DB-BD31-4B8C-83A1-F6EECF244321}">
                <p14:modId xmlns:p14="http://schemas.microsoft.com/office/powerpoint/2010/main" val="2079259117"/>
              </p:ext>
            </p:extLst>
          </p:nvPr>
        </p:nvGraphicFramePr>
        <p:xfrm>
          <a:off x="3558745" y="29615"/>
          <a:ext cx="8184290" cy="6763416"/>
        </p:xfrm>
        <a:graphic>
          <a:graphicData uri="http://schemas.openxmlformats.org/drawingml/2006/table">
            <a:tbl>
              <a:tblPr/>
              <a:tblGrid>
                <a:gridCol w="1636858">
                  <a:extLst>
                    <a:ext uri="{9D8B030D-6E8A-4147-A177-3AD203B41FA5}">
                      <a16:colId xmlns:a16="http://schemas.microsoft.com/office/drawing/2014/main" val="1247448347"/>
                    </a:ext>
                  </a:extLst>
                </a:gridCol>
                <a:gridCol w="1636858">
                  <a:extLst>
                    <a:ext uri="{9D8B030D-6E8A-4147-A177-3AD203B41FA5}">
                      <a16:colId xmlns:a16="http://schemas.microsoft.com/office/drawing/2014/main" val="1981120620"/>
                    </a:ext>
                  </a:extLst>
                </a:gridCol>
                <a:gridCol w="1636858">
                  <a:extLst>
                    <a:ext uri="{9D8B030D-6E8A-4147-A177-3AD203B41FA5}">
                      <a16:colId xmlns:a16="http://schemas.microsoft.com/office/drawing/2014/main" val="2308286144"/>
                    </a:ext>
                  </a:extLst>
                </a:gridCol>
                <a:gridCol w="1636858">
                  <a:extLst>
                    <a:ext uri="{9D8B030D-6E8A-4147-A177-3AD203B41FA5}">
                      <a16:colId xmlns:a16="http://schemas.microsoft.com/office/drawing/2014/main" val="3110422684"/>
                    </a:ext>
                  </a:extLst>
                </a:gridCol>
                <a:gridCol w="1636858">
                  <a:extLst>
                    <a:ext uri="{9D8B030D-6E8A-4147-A177-3AD203B41FA5}">
                      <a16:colId xmlns:a16="http://schemas.microsoft.com/office/drawing/2014/main" val="311742520"/>
                    </a:ext>
                  </a:extLst>
                </a:gridCol>
              </a:tblGrid>
              <a:tr h="306886">
                <a:tc>
                  <a:txBody>
                    <a:bodyPr/>
                    <a:lstStyle/>
                    <a:p>
                      <a:pPr algn="r" fontAlgn="ctr"/>
                      <a:br>
                        <a:rPr lang="en-US" sz="1100" b="1" dirty="0">
                          <a:effectLst/>
                        </a:rPr>
                      </a:br>
                      <a:r>
                        <a:rPr lang="en-US" sz="1100" b="1" dirty="0">
                          <a:effectLst/>
                        </a:rPr>
                        <a:t>Group data</a:t>
                      </a:r>
                    </a:p>
                  </a:txBody>
                  <a:tcPr marL="32232" marR="32232" marT="16116" marB="16116" anchor="ctr"/>
                </a:tc>
                <a:tc>
                  <a:txBody>
                    <a:bodyPr/>
                    <a:lstStyle/>
                    <a:p>
                      <a:pPr algn="r" fontAlgn="ctr"/>
                      <a:endParaRPr lang="en-US" sz="1100" b="1" dirty="0">
                        <a:effectLst/>
                      </a:endParaRPr>
                    </a:p>
                  </a:txBody>
                  <a:tcPr marL="32232" marR="32232" marT="16116" marB="16116" anchor="ctr"/>
                </a:tc>
                <a:tc>
                  <a:txBody>
                    <a:bodyPr/>
                    <a:lstStyle/>
                    <a:p>
                      <a:pPr algn="r" fontAlgn="ctr"/>
                      <a:r>
                        <a:rPr lang="en-US" sz="1100" b="1" dirty="0">
                          <a:effectLst/>
                        </a:rPr>
                        <a:t>0</a:t>
                      </a:r>
                    </a:p>
                  </a:txBody>
                  <a:tcPr marL="32232" marR="32232" marT="16116" marB="16116" anchor="ctr"/>
                </a:tc>
                <a:tc>
                  <a:txBody>
                    <a:bodyPr/>
                    <a:lstStyle/>
                    <a:p>
                      <a:pPr algn="r" fontAlgn="ctr"/>
                      <a:r>
                        <a:rPr lang="en-US" sz="1100" b="1" dirty="0">
                          <a:effectLst/>
                        </a:rPr>
                        <a:t>1</a:t>
                      </a:r>
                    </a:p>
                  </a:txBody>
                  <a:tcPr marL="32232" marR="32232" marT="16116" marB="16116" anchor="ctr"/>
                </a:tc>
                <a:tc>
                  <a:txBody>
                    <a:bodyPr/>
                    <a:lstStyle/>
                    <a:p>
                      <a:pPr algn="r" fontAlgn="ctr"/>
                      <a:r>
                        <a:rPr lang="en-US" sz="1100" b="1" dirty="0">
                          <a:effectLst/>
                        </a:rPr>
                        <a:t>2</a:t>
                      </a:r>
                    </a:p>
                  </a:txBody>
                  <a:tcPr marL="32232" marR="32232" marT="16116" marB="16116" anchor="ctr"/>
                </a:tc>
                <a:extLst>
                  <a:ext uri="{0D108BD9-81ED-4DB2-BD59-A6C34878D82A}">
                    <a16:rowId xmlns:a16="http://schemas.microsoft.com/office/drawing/2014/main" val="4186459872"/>
                  </a:ext>
                </a:extLst>
              </a:tr>
              <a:tr h="168118">
                <a:tc rowSpan="8">
                  <a:txBody>
                    <a:bodyPr/>
                    <a:lstStyle/>
                    <a:p>
                      <a:pPr algn="r" fontAlgn="t"/>
                      <a:r>
                        <a:rPr lang="en-US" sz="1100" b="1" dirty="0">
                          <a:effectLst/>
                        </a:rPr>
                        <a:t>Dur. (</a:t>
                      </a:r>
                      <a:r>
                        <a:rPr lang="en-US" sz="1100" b="1" dirty="0" err="1">
                          <a:effectLst/>
                        </a:rPr>
                        <a:t>ms</a:t>
                      </a:r>
                      <a:r>
                        <a:rPr lang="en-US" sz="1100" b="1" dirty="0">
                          <a:effectLst/>
                        </a:rPr>
                        <a:t>)</a:t>
                      </a:r>
                    </a:p>
                  </a:txBody>
                  <a:tcPr marL="32232" marR="32232" marT="16116" marB="16116"/>
                </a:tc>
                <a:tc>
                  <a:txBody>
                    <a:bodyPr/>
                    <a:lstStyle/>
                    <a:p>
                      <a:pPr algn="r" fontAlgn="t"/>
                      <a:r>
                        <a:rPr lang="en-US" sz="1100" b="1">
                          <a:effectLst/>
                        </a:rPr>
                        <a:t>count</a:t>
                      </a:r>
                    </a:p>
                  </a:txBody>
                  <a:tcPr marL="32232" marR="32232" marT="16116" marB="16116"/>
                </a:tc>
                <a:tc>
                  <a:txBody>
                    <a:bodyPr/>
                    <a:lstStyle/>
                    <a:p>
                      <a:pPr algn="r" fontAlgn="ctr"/>
                      <a:r>
                        <a:rPr lang="en-US" sz="1100" b="1">
                          <a:effectLst/>
                        </a:rPr>
                        <a:t>5.202500e+04</a:t>
                      </a:r>
                    </a:p>
                  </a:txBody>
                  <a:tcPr marL="32232" marR="32232" marT="16116" marB="16116" anchor="ctr"/>
                </a:tc>
                <a:tc>
                  <a:txBody>
                    <a:bodyPr/>
                    <a:lstStyle/>
                    <a:p>
                      <a:pPr algn="r" fontAlgn="ctr"/>
                      <a:r>
                        <a:rPr lang="en-US" sz="1100" b="1">
                          <a:effectLst/>
                        </a:rPr>
                        <a:t>4.578400e+04</a:t>
                      </a:r>
                    </a:p>
                  </a:txBody>
                  <a:tcPr marL="32232" marR="32232" marT="16116" marB="16116" anchor="ctr"/>
                </a:tc>
                <a:tc>
                  <a:txBody>
                    <a:bodyPr/>
                    <a:lstStyle/>
                    <a:p>
                      <a:pPr algn="r" fontAlgn="ctr"/>
                      <a:r>
                        <a:rPr lang="en-US" sz="1100" b="1">
                          <a:effectLst/>
                        </a:rPr>
                        <a:t>5.069700e+04</a:t>
                      </a:r>
                    </a:p>
                  </a:txBody>
                  <a:tcPr marL="32232" marR="32232" marT="16116" marB="16116" anchor="ctr"/>
                </a:tc>
                <a:extLst>
                  <a:ext uri="{0D108BD9-81ED-4DB2-BD59-A6C34878D82A}">
                    <a16:rowId xmlns:a16="http://schemas.microsoft.com/office/drawing/2014/main" val="2442927400"/>
                  </a:ext>
                </a:extLst>
              </a:tr>
              <a:tr h="168118">
                <a:tc vMerge="1">
                  <a:txBody>
                    <a:bodyPr/>
                    <a:lstStyle/>
                    <a:p>
                      <a:endParaRPr lang="en-US"/>
                    </a:p>
                  </a:txBody>
                  <a:tcPr/>
                </a:tc>
                <a:tc>
                  <a:txBody>
                    <a:bodyPr/>
                    <a:lstStyle/>
                    <a:p>
                      <a:pPr algn="r" fontAlgn="ctr"/>
                      <a:r>
                        <a:rPr lang="en-US" sz="1100" b="1">
                          <a:effectLst/>
                        </a:rPr>
                        <a:t>mean</a:t>
                      </a:r>
                    </a:p>
                  </a:txBody>
                  <a:tcPr marL="32232" marR="32232" marT="16116" marB="16116" anchor="ctr"/>
                </a:tc>
                <a:tc>
                  <a:txBody>
                    <a:bodyPr/>
                    <a:lstStyle/>
                    <a:p>
                      <a:pPr algn="r" fontAlgn="ctr"/>
                      <a:r>
                        <a:rPr lang="en-US" sz="1100" b="1">
                          <a:effectLst/>
                        </a:rPr>
                        <a:t>1.051979e+05</a:t>
                      </a:r>
                    </a:p>
                  </a:txBody>
                  <a:tcPr marL="32232" marR="32232" marT="16116" marB="16116" anchor="ctr"/>
                </a:tc>
                <a:tc>
                  <a:txBody>
                    <a:bodyPr/>
                    <a:lstStyle/>
                    <a:p>
                      <a:pPr algn="r" fontAlgn="ctr"/>
                      <a:r>
                        <a:rPr lang="en-US" sz="1100" b="1">
                          <a:effectLst/>
                        </a:rPr>
                        <a:t>1.054021e+05</a:t>
                      </a:r>
                    </a:p>
                  </a:txBody>
                  <a:tcPr marL="32232" marR="32232" marT="16116" marB="16116" anchor="ctr"/>
                </a:tc>
                <a:tc>
                  <a:txBody>
                    <a:bodyPr/>
                    <a:lstStyle/>
                    <a:p>
                      <a:pPr algn="r" fontAlgn="ctr"/>
                      <a:r>
                        <a:rPr lang="en-US" sz="1100" b="1" dirty="0">
                          <a:effectLst/>
                        </a:rPr>
                        <a:t>1.046800e+05</a:t>
                      </a:r>
                    </a:p>
                  </a:txBody>
                  <a:tcPr marL="32232" marR="32232" marT="16116" marB="16116" anchor="ctr"/>
                </a:tc>
                <a:extLst>
                  <a:ext uri="{0D108BD9-81ED-4DB2-BD59-A6C34878D82A}">
                    <a16:rowId xmlns:a16="http://schemas.microsoft.com/office/drawing/2014/main" val="556679381"/>
                  </a:ext>
                </a:extLst>
              </a:tr>
              <a:tr h="168118">
                <a:tc vMerge="1">
                  <a:txBody>
                    <a:bodyPr/>
                    <a:lstStyle/>
                    <a:p>
                      <a:endParaRPr lang="en-US"/>
                    </a:p>
                  </a:txBody>
                  <a:tcPr/>
                </a:tc>
                <a:tc>
                  <a:txBody>
                    <a:bodyPr/>
                    <a:lstStyle/>
                    <a:p>
                      <a:pPr algn="r" fontAlgn="ctr"/>
                      <a:r>
                        <a:rPr lang="en-US" sz="1100" b="1">
                          <a:effectLst/>
                        </a:rPr>
                        <a:t>std</a:t>
                      </a:r>
                    </a:p>
                  </a:txBody>
                  <a:tcPr marL="32232" marR="32232" marT="16116" marB="16116" anchor="ctr"/>
                </a:tc>
                <a:tc>
                  <a:txBody>
                    <a:bodyPr/>
                    <a:lstStyle/>
                    <a:p>
                      <a:pPr algn="r" fontAlgn="ctr"/>
                      <a:r>
                        <a:rPr lang="en-US" sz="1100" b="1">
                          <a:effectLst/>
                        </a:rPr>
                        <a:t>8.116841e+04</a:t>
                      </a:r>
                    </a:p>
                  </a:txBody>
                  <a:tcPr marL="32232" marR="32232" marT="16116" marB="16116" anchor="ctr"/>
                </a:tc>
                <a:tc>
                  <a:txBody>
                    <a:bodyPr/>
                    <a:lstStyle/>
                    <a:p>
                      <a:pPr algn="r" fontAlgn="ctr"/>
                      <a:r>
                        <a:rPr lang="en-US" sz="1100" b="1">
                          <a:effectLst/>
                        </a:rPr>
                        <a:t>8.146546e+04</a:t>
                      </a:r>
                    </a:p>
                  </a:txBody>
                  <a:tcPr marL="32232" marR="32232" marT="16116" marB="16116" anchor="ctr"/>
                </a:tc>
                <a:tc>
                  <a:txBody>
                    <a:bodyPr/>
                    <a:lstStyle/>
                    <a:p>
                      <a:pPr algn="r" fontAlgn="ctr"/>
                      <a:r>
                        <a:rPr lang="en-US" sz="1100" b="1">
                          <a:effectLst/>
                        </a:rPr>
                        <a:t>8.061765e+04</a:t>
                      </a:r>
                    </a:p>
                  </a:txBody>
                  <a:tcPr marL="32232" marR="32232" marT="16116" marB="16116" anchor="ctr"/>
                </a:tc>
                <a:extLst>
                  <a:ext uri="{0D108BD9-81ED-4DB2-BD59-A6C34878D82A}">
                    <a16:rowId xmlns:a16="http://schemas.microsoft.com/office/drawing/2014/main" val="2181604583"/>
                  </a:ext>
                </a:extLst>
              </a:tr>
              <a:tr h="168118">
                <a:tc vMerge="1">
                  <a:txBody>
                    <a:bodyPr/>
                    <a:lstStyle/>
                    <a:p>
                      <a:endParaRPr lang="en-US"/>
                    </a:p>
                  </a:txBody>
                  <a:tcPr/>
                </a:tc>
                <a:tc>
                  <a:txBody>
                    <a:bodyPr/>
                    <a:lstStyle/>
                    <a:p>
                      <a:pPr algn="r" fontAlgn="ctr"/>
                      <a:r>
                        <a:rPr lang="en-US" sz="1100" b="1">
                          <a:effectLst/>
                        </a:rPr>
                        <a:t>min</a:t>
                      </a:r>
                    </a:p>
                  </a:txBody>
                  <a:tcPr marL="32232" marR="32232" marT="16116" marB="16116" anchor="ctr"/>
                </a:tc>
                <a:tc>
                  <a:txBody>
                    <a:bodyPr/>
                    <a:lstStyle/>
                    <a:p>
                      <a:pPr algn="r" fontAlgn="ctr"/>
                      <a:r>
                        <a:rPr lang="en-US" sz="1100" b="1">
                          <a:effectLst/>
                        </a:rPr>
                        <a:t>7.189000e+03</a:t>
                      </a:r>
                    </a:p>
                  </a:txBody>
                  <a:tcPr marL="32232" marR="32232" marT="16116" marB="16116" anchor="ctr"/>
                </a:tc>
                <a:tc>
                  <a:txBody>
                    <a:bodyPr/>
                    <a:lstStyle/>
                    <a:p>
                      <a:pPr algn="r" fontAlgn="ctr"/>
                      <a:r>
                        <a:rPr lang="en-US" sz="1100" b="1">
                          <a:effectLst/>
                        </a:rPr>
                        <a:t>7.142000e+03</a:t>
                      </a:r>
                    </a:p>
                  </a:txBody>
                  <a:tcPr marL="32232" marR="32232" marT="16116" marB="16116" anchor="ctr"/>
                </a:tc>
                <a:tc>
                  <a:txBody>
                    <a:bodyPr/>
                    <a:lstStyle/>
                    <a:p>
                      <a:pPr algn="r" fontAlgn="ctr"/>
                      <a:r>
                        <a:rPr lang="en-US" sz="1100" b="1">
                          <a:effectLst/>
                        </a:rPr>
                        <a:t>7.258000e+03</a:t>
                      </a:r>
                    </a:p>
                  </a:txBody>
                  <a:tcPr marL="32232" marR="32232" marT="16116" marB="16116" anchor="ctr"/>
                </a:tc>
                <a:extLst>
                  <a:ext uri="{0D108BD9-81ED-4DB2-BD59-A6C34878D82A}">
                    <a16:rowId xmlns:a16="http://schemas.microsoft.com/office/drawing/2014/main" val="3162809303"/>
                  </a:ext>
                </a:extLst>
              </a:tr>
              <a:tr h="168118">
                <a:tc vMerge="1">
                  <a:txBody>
                    <a:bodyPr/>
                    <a:lstStyle/>
                    <a:p>
                      <a:endParaRPr lang="en-US"/>
                    </a:p>
                  </a:txBody>
                  <a:tcPr/>
                </a:tc>
                <a:tc>
                  <a:txBody>
                    <a:bodyPr/>
                    <a:lstStyle/>
                    <a:p>
                      <a:pPr algn="r" fontAlgn="ctr"/>
                      <a:r>
                        <a:rPr lang="en-US" sz="1100" b="1">
                          <a:effectLst/>
                        </a:rPr>
                        <a:t>25%</a:t>
                      </a:r>
                    </a:p>
                  </a:txBody>
                  <a:tcPr marL="32232" marR="32232" marT="16116" marB="16116" anchor="ctr"/>
                </a:tc>
                <a:tc>
                  <a:txBody>
                    <a:bodyPr/>
                    <a:lstStyle/>
                    <a:p>
                      <a:pPr algn="r" fontAlgn="ctr"/>
                      <a:r>
                        <a:rPr lang="en-US" sz="1100" b="1">
                          <a:effectLst/>
                        </a:rPr>
                        <a:t>5.865400e+04</a:t>
                      </a:r>
                    </a:p>
                  </a:txBody>
                  <a:tcPr marL="32232" marR="32232" marT="16116" marB="16116" anchor="ctr"/>
                </a:tc>
                <a:tc>
                  <a:txBody>
                    <a:bodyPr/>
                    <a:lstStyle/>
                    <a:p>
                      <a:pPr algn="r" fontAlgn="ctr"/>
                      <a:r>
                        <a:rPr lang="en-US" sz="1100" b="1">
                          <a:effectLst/>
                        </a:rPr>
                        <a:t>5.819475e+04</a:t>
                      </a:r>
                    </a:p>
                  </a:txBody>
                  <a:tcPr marL="32232" marR="32232" marT="16116" marB="16116" anchor="ctr"/>
                </a:tc>
                <a:tc>
                  <a:txBody>
                    <a:bodyPr/>
                    <a:lstStyle/>
                    <a:p>
                      <a:pPr algn="r" fontAlgn="ctr"/>
                      <a:r>
                        <a:rPr lang="en-US" sz="1100" b="1">
                          <a:effectLst/>
                        </a:rPr>
                        <a:t>5.800400e+04</a:t>
                      </a:r>
                    </a:p>
                  </a:txBody>
                  <a:tcPr marL="32232" marR="32232" marT="16116" marB="16116" anchor="ctr"/>
                </a:tc>
                <a:extLst>
                  <a:ext uri="{0D108BD9-81ED-4DB2-BD59-A6C34878D82A}">
                    <a16:rowId xmlns:a16="http://schemas.microsoft.com/office/drawing/2014/main" val="4007832818"/>
                  </a:ext>
                </a:extLst>
              </a:tr>
              <a:tr h="168118">
                <a:tc vMerge="1">
                  <a:txBody>
                    <a:bodyPr/>
                    <a:lstStyle/>
                    <a:p>
                      <a:endParaRPr lang="en-US"/>
                    </a:p>
                  </a:txBody>
                  <a:tcPr/>
                </a:tc>
                <a:tc>
                  <a:txBody>
                    <a:bodyPr/>
                    <a:lstStyle/>
                    <a:p>
                      <a:pPr algn="r" fontAlgn="ctr"/>
                      <a:r>
                        <a:rPr lang="en-US" sz="1100" b="1">
                          <a:effectLst/>
                        </a:rPr>
                        <a:t>50%</a:t>
                      </a:r>
                    </a:p>
                  </a:txBody>
                  <a:tcPr marL="32232" marR="32232" marT="16116" marB="16116" anchor="ctr"/>
                </a:tc>
                <a:tc>
                  <a:txBody>
                    <a:bodyPr/>
                    <a:lstStyle/>
                    <a:p>
                      <a:pPr algn="r" fontAlgn="ctr"/>
                      <a:r>
                        <a:rPr lang="en-US" sz="1100" b="1">
                          <a:effectLst/>
                        </a:rPr>
                        <a:t>8.639900e+04</a:t>
                      </a:r>
                    </a:p>
                  </a:txBody>
                  <a:tcPr marL="32232" marR="32232" marT="16116" marB="16116" anchor="ctr"/>
                </a:tc>
                <a:tc>
                  <a:txBody>
                    <a:bodyPr/>
                    <a:lstStyle/>
                    <a:p>
                      <a:pPr algn="r" fontAlgn="ctr"/>
                      <a:r>
                        <a:rPr lang="en-US" sz="1100" b="1">
                          <a:effectLst/>
                        </a:rPr>
                        <a:t>8.639900e+04</a:t>
                      </a:r>
                    </a:p>
                  </a:txBody>
                  <a:tcPr marL="32232" marR="32232" marT="16116" marB="16116" anchor="ctr"/>
                </a:tc>
                <a:tc>
                  <a:txBody>
                    <a:bodyPr/>
                    <a:lstStyle/>
                    <a:p>
                      <a:pPr algn="r" fontAlgn="ctr"/>
                      <a:r>
                        <a:rPr lang="en-US" sz="1100" b="1">
                          <a:effectLst/>
                        </a:rPr>
                        <a:t>8.639900e+04</a:t>
                      </a:r>
                    </a:p>
                  </a:txBody>
                  <a:tcPr marL="32232" marR="32232" marT="16116" marB="16116" anchor="ctr"/>
                </a:tc>
                <a:extLst>
                  <a:ext uri="{0D108BD9-81ED-4DB2-BD59-A6C34878D82A}">
                    <a16:rowId xmlns:a16="http://schemas.microsoft.com/office/drawing/2014/main" val="3966687031"/>
                  </a:ext>
                </a:extLst>
              </a:tr>
              <a:tr h="168118">
                <a:tc vMerge="1">
                  <a:txBody>
                    <a:bodyPr/>
                    <a:lstStyle/>
                    <a:p>
                      <a:endParaRPr lang="en-US"/>
                    </a:p>
                  </a:txBody>
                  <a:tcPr/>
                </a:tc>
                <a:tc>
                  <a:txBody>
                    <a:bodyPr/>
                    <a:lstStyle/>
                    <a:p>
                      <a:pPr algn="r" fontAlgn="ctr"/>
                      <a:r>
                        <a:rPr lang="en-US" sz="1100" b="1">
                          <a:effectLst/>
                        </a:rPr>
                        <a:t>75%</a:t>
                      </a:r>
                    </a:p>
                  </a:txBody>
                  <a:tcPr marL="32232" marR="32232" marT="16116" marB="16116" anchor="ctr"/>
                </a:tc>
                <a:tc>
                  <a:txBody>
                    <a:bodyPr/>
                    <a:lstStyle/>
                    <a:p>
                      <a:pPr algn="r" fontAlgn="ctr"/>
                      <a:r>
                        <a:rPr lang="en-US" sz="1100" b="1">
                          <a:effectLst/>
                        </a:rPr>
                        <a:t>1.326780e+05</a:t>
                      </a:r>
                    </a:p>
                  </a:txBody>
                  <a:tcPr marL="32232" marR="32232" marT="16116" marB="16116" anchor="ctr"/>
                </a:tc>
                <a:tc>
                  <a:txBody>
                    <a:bodyPr/>
                    <a:lstStyle/>
                    <a:p>
                      <a:pPr algn="r" fontAlgn="ctr"/>
                      <a:r>
                        <a:rPr lang="en-US" sz="1100" b="1">
                          <a:effectLst/>
                        </a:rPr>
                        <a:t>1.333525e+05</a:t>
                      </a:r>
                    </a:p>
                  </a:txBody>
                  <a:tcPr marL="32232" marR="32232" marT="16116" marB="16116" anchor="ctr"/>
                </a:tc>
                <a:tc>
                  <a:txBody>
                    <a:bodyPr/>
                    <a:lstStyle/>
                    <a:p>
                      <a:pPr algn="r" fontAlgn="ctr"/>
                      <a:r>
                        <a:rPr lang="en-US" sz="1100" b="1">
                          <a:effectLst/>
                        </a:rPr>
                        <a:t>1.327110e+05</a:t>
                      </a:r>
                    </a:p>
                  </a:txBody>
                  <a:tcPr marL="32232" marR="32232" marT="16116" marB="16116" anchor="ctr"/>
                </a:tc>
                <a:extLst>
                  <a:ext uri="{0D108BD9-81ED-4DB2-BD59-A6C34878D82A}">
                    <a16:rowId xmlns:a16="http://schemas.microsoft.com/office/drawing/2014/main" val="2448221177"/>
                  </a:ext>
                </a:extLst>
              </a:tr>
              <a:tr h="168118">
                <a:tc vMerge="1">
                  <a:txBody>
                    <a:bodyPr/>
                    <a:lstStyle/>
                    <a:p>
                      <a:endParaRPr lang="en-US"/>
                    </a:p>
                  </a:txBody>
                  <a:tcPr/>
                </a:tc>
                <a:tc>
                  <a:txBody>
                    <a:bodyPr/>
                    <a:lstStyle/>
                    <a:p>
                      <a:pPr algn="r" fontAlgn="ctr"/>
                      <a:r>
                        <a:rPr lang="en-US" sz="1100" b="1">
                          <a:effectLst/>
                        </a:rPr>
                        <a:t>max</a:t>
                      </a:r>
                    </a:p>
                  </a:txBody>
                  <a:tcPr marL="32232" marR="32232" marT="16116" marB="16116" anchor="ctr"/>
                </a:tc>
                <a:tc>
                  <a:txBody>
                    <a:bodyPr/>
                    <a:lstStyle/>
                    <a:p>
                      <a:pPr algn="r" fontAlgn="ctr"/>
                      <a:r>
                        <a:rPr lang="en-US" sz="1100" b="1">
                          <a:effectLst/>
                        </a:rPr>
                        <a:t>1.859336e+06</a:t>
                      </a:r>
                    </a:p>
                  </a:txBody>
                  <a:tcPr marL="32232" marR="32232" marT="16116" marB="16116" anchor="ctr"/>
                </a:tc>
                <a:tc>
                  <a:txBody>
                    <a:bodyPr/>
                    <a:lstStyle/>
                    <a:p>
                      <a:pPr algn="r" fontAlgn="ctr"/>
                      <a:r>
                        <a:rPr lang="en-US" sz="1100" b="1">
                          <a:effectLst/>
                        </a:rPr>
                        <a:t>1.686493e+06</a:t>
                      </a:r>
                    </a:p>
                  </a:txBody>
                  <a:tcPr marL="32232" marR="32232" marT="16116" marB="16116" anchor="ctr"/>
                </a:tc>
                <a:tc>
                  <a:txBody>
                    <a:bodyPr/>
                    <a:lstStyle/>
                    <a:p>
                      <a:pPr algn="r" fontAlgn="ctr"/>
                      <a:r>
                        <a:rPr lang="en-US" sz="1100" b="1">
                          <a:effectLst/>
                        </a:rPr>
                        <a:t>1.859327e+06</a:t>
                      </a:r>
                    </a:p>
                  </a:txBody>
                  <a:tcPr marL="32232" marR="32232" marT="16116" marB="16116" anchor="ctr"/>
                </a:tc>
                <a:extLst>
                  <a:ext uri="{0D108BD9-81ED-4DB2-BD59-A6C34878D82A}">
                    <a16:rowId xmlns:a16="http://schemas.microsoft.com/office/drawing/2014/main" val="3437374927"/>
                  </a:ext>
                </a:extLst>
              </a:tr>
              <a:tr h="168118">
                <a:tc rowSpan="8">
                  <a:txBody>
                    <a:bodyPr/>
                    <a:lstStyle/>
                    <a:p>
                      <a:pPr algn="r" fontAlgn="t"/>
                      <a:r>
                        <a:rPr lang="en-US" sz="1100" b="1">
                          <a:effectLst/>
                        </a:rPr>
                        <a:t>Bearer Id</a:t>
                      </a:r>
                    </a:p>
                  </a:txBody>
                  <a:tcPr marL="32232" marR="32232" marT="16116" marB="16116"/>
                </a:tc>
                <a:tc>
                  <a:txBody>
                    <a:bodyPr/>
                    <a:lstStyle/>
                    <a:p>
                      <a:pPr algn="r" fontAlgn="t"/>
                      <a:r>
                        <a:rPr lang="en-US" sz="1100" b="1">
                          <a:effectLst/>
                        </a:rPr>
                        <a:t>count</a:t>
                      </a:r>
                    </a:p>
                  </a:txBody>
                  <a:tcPr marL="32232" marR="32232" marT="16116" marB="16116"/>
                </a:tc>
                <a:tc>
                  <a:txBody>
                    <a:bodyPr/>
                    <a:lstStyle/>
                    <a:p>
                      <a:pPr algn="r" fontAlgn="ctr"/>
                      <a:r>
                        <a:rPr lang="en-US" sz="1100" b="1">
                          <a:effectLst/>
                        </a:rPr>
                        <a:t>5.202500e+04</a:t>
                      </a:r>
                    </a:p>
                  </a:txBody>
                  <a:tcPr marL="32232" marR="32232" marT="16116" marB="16116" anchor="ctr"/>
                </a:tc>
                <a:tc>
                  <a:txBody>
                    <a:bodyPr/>
                    <a:lstStyle/>
                    <a:p>
                      <a:pPr algn="r" fontAlgn="ctr"/>
                      <a:r>
                        <a:rPr lang="en-US" sz="1100" b="1">
                          <a:effectLst/>
                        </a:rPr>
                        <a:t>4.578400e+04</a:t>
                      </a:r>
                    </a:p>
                  </a:txBody>
                  <a:tcPr marL="32232" marR="32232" marT="16116" marB="16116" anchor="ctr"/>
                </a:tc>
                <a:tc>
                  <a:txBody>
                    <a:bodyPr/>
                    <a:lstStyle/>
                    <a:p>
                      <a:pPr algn="r" fontAlgn="ctr"/>
                      <a:r>
                        <a:rPr lang="en-US" sz="1100" b="1">
                          <a:effectLst/>
                        </a:rPr>
                        <a:t>5.069700e+04</a:t>
                      </a:r>
                    </a:p>
                  </a:txBody>
                  <a:tcPr marL="32232" marR="32232" marT="16116" marB="16116" anchor="ctr"/>
                </a:tc>
                <a:extLst>
                  <a:ext uri="{0D108BD9-81ED-4DB2-BD59-A6C34878D82A}">
                    <a16:rowId xmlns:a16="http://schemas.microsoft.com/office/drawing/2014/main" val="2853286475"/>
                  </a:ext>
                </a:extLst>
              </a:tr>
              <a:tr h="168118">
                <a:tc vMerge="1">
                  <a:txBody>
                    <a:bodyPr/>
                    <a:lstStyle/>
                    <a:p>
                      <a:endParaRPr lang="en-US"/>
                    </a:p>
                  </a:txBody>
                  <a:tcPr/>
                </a:tc>
                <a:tc>
                  <a:txBody>
                    <a:bodyPr/>
                    <a:lstStyle/>
                    <a:p>
                      <a:pPr algn="r" fontAlgn="ctr"/>
                      <a:r>
                        <a:rPr lang="en-US" sz="1100" b="1">
                          <a:effectLst/>
                        </a:rPr>
                        <a:t>mean</a:t>
                      </a:r>
                    </a:p>
                  </a:txBody>
                  <a:tcPr marL="32232" marR="32232" marT="16116" marB="16116" anchor="ctr"/>
                </a:tc>
                <a:tc>
                  <a:txBody>
                    <a:bodyPr/>
                    <a:lstStyle/>
                    <a:p>
                      <a:pPr algn="r" fontAlgn="ctr"/>
                      <a:r>
                        <a:rPr lang="en-US" sz="1100" b="1">
                          <a:effectLst/>
                        </a:rPr>
                        <a:t>1.013791e+19</a:t>
                      </a:r>
                    </a:p>
                  </a:txBody>
                  <a:tcPr marL="32232" marR="32232" marT="16116" marB="16116" anchor="ctr"/>
                </a:tc>
                <a:tc>
                  <a:txBody>
                    <a:bodyPr/>
                    <a:lstStyle/>
                    <a:p>
                      <a:pPr algn="r" fontAlgn="ctr"/>
                      <a:r>
                        <a:rPr lang="en-US" sz="1100" b="1">
                          <a:effectLst/>
                        </a:rPr>
                        <a:t>1.016698e+19</a:t>
                      </a:r>
                    </a:p>
                  </a:txBody>
                  <a:tcPr marL="32232" marR="32232" marT="16116" marB="16116" anchor="ctr"/>
                </a:tc>
                <a:tc>
                  <a:txBody>
                    <a:bodyPr/>
                    <a:lstStyle/>
                    <a:p>
                      <a:pPr algn="r" fontAlgn="ctr"/>
                      <a:r>
                        <a:rPr lang="en-US" sz="1100" b="1">
                          <a:effectLst/>
                        </a:rPr>
                        <a:t>1.013756e+19</a:t>
                      </a:r>
                    </a:p>
                  </a:txBody>
                  <a:tcPr marL="32232" marR="32232" marT="16116" marB="16116" anchor="ctr"/>
                </a:tc>
                <a:extLst>
                  <a:ext uri="{0D108BD9-81ED-4DB2-BD59-A6C34878D82A}">
                    <a16:rowId xmlns:a16="http://schemas.microsoft.com/office/drawing/2014/main" val="1232829274"/>
                  </a:ext>
                </a:extLst>
              </a:tr>
              <a:tr h="168118">
                <a:tc vMerge="1">
                  <a:txBody>
                    <a:bodyPr/>
                    <a:lstStyle/>
                    <a:p>
                      <a:endParaRPr lang="en-US"/>
                    </a:p>
                  </a:txBody>
                  <a:tcPr/>
                </a:tc>
                <a:tc>
                  <a:txBody>
                    <a:bodyPr/>
                    <a:lstStyle/>
                    <a:p>
                      <a:pPr algn="r" fontAlgn="ctr"/>
                      <a:r>
                        <a:rPr lang="en-US" sz="1100" b="1">
                          <a:effectLst/>
                        </a:rPr>
                        <a:t>std</a:t>
                      </a:r>
                    </a:p>
                  </a:txBody>
                  <a:tcPr marL="32232" marR="32232" marT="16116" marB="16116" anchor="ctr"/>
                </a:tc>
                <a:tc>
                  <a:txBody>
                    <a:bodyPr/>
                    <a:lstStyle/>
                    <a:p>
                      <a:pPr algn="r" fontAlgn="ctr"/>
                      <a:r>
                        <a:rPr lang="en-US" sz="1100" b="1">
                          <a:effectLst/>
                        </a:rPr>
                        <a:t>2.893096e+18</a:t>
                      </a:r>
                    </a:p>
                  </a:txBody>
                  <a:tcPr marL="32232" marR="32232" marT="16116" marB="16116" anchor="ctr"/>
                </a:tc>
                <a:tc>
                  <a:txBody>
                    <a:bodyPr/>
                    <a:lstStyle/>
                    <a:p>
                      <a:pPr algn="r" fontAlgn="ctr"/>
                      <a:r>
                        <a:rPr lang="en-US" sz="1100" b="1">
                          <a:effectLst/>
                        </a:rPr>
                        <a:t>2.893308e+18</a:t>
                      </a:r>
                    </a:p>
                  </a:txBody>
                  <a:tcPr marL="32232" marR="32232" marT="16116" marB="16116" anchor="ctr"/>
                </a:tc>
                <a:tc>
                  <a:txBody>
                    <a:bodyPr/>
                    <a:lstStyle/>
                    <a:p>
                      <a:pPr algn="r" fontAlgn="ctr"/>
                      <a:r>
                        <a:rPr lang="en-US" sz="1100" b="1">
                          <a:effectLst/>
                        </a:rPr>
                        <a:t>2.893346e+18</a:t>
                      </a:r>
                    </a:p>
                  </a:txBody>
                  <a:tcPr marL="32232" marR="32232" marT="16116" marB="16116" anchor="ctr"/>
                </a:tc>
                <a:extLst>
                  <a:ext uri="{0D108BD9-81ED-4DB2-BD59-A6C34878D82A}">
                    <a16:rowId xmlns:a16="http://schemas.microsoft.com/office/drawing/2014/main" val="642305994"/>
                  </a:ext>
                </a:extLst>
              </a:tr>
              <a:tr h="168118">
                <a:tc vMerge="1">
                  <a:txBody>
                    <a:bodyPr/>
                    <a:lstStyle/>
                    <a:p>
                      <a:endParaRPr lang="en-US"/>
                    </a:p>
                  </a:txBody>
                  <a:tcPr/>
                </a:tc>
                <a:tc>
                  <a:txBody>
                    <a:bodyPr/>
                    <a:lstStyle/>
                    <a:p>
                      <a:pPr algn="r" fontAlgn="ctr"/>
                      <a:r>
                        <a:rPr lang="en-US" sz="1100" b="1">
                          <a:effectLst/>
                        </a:rPr>
                        <a:t>min</a:t>
                      </a:r>
                    </a:p>
                  </a:txBody>
                  <a:tcPr marL="32232" marR="32232" marT="16116" marB="16116" anchor="ctr"/>
                </a:tc>
                <a:tc>
                  <a:txBody>
                    <a:bodyPr/>
                    <a:lstStyle/>
                    <a:p>
                      <a:pPr algn="r" fontAlgn="ctr"/>
                      <a:r>
                        <a:rPr lang="en-US" sz="1100" b="1">
                          <a:effectLst/>
                        </a:rPr>
                        <a:t>6.917540e+18</a:t>
                      </a:r>
                    </a:p>
                  </a:txBody>
                  <a:tcPr marL="32232" marR="32232" marT="16116" marB="16116" anchor="ctr"/>
                </a:tc>
                <a:tc>
                  <a:txBody>
                    <a:bodyPr/>
                    <a:lstStyle/>
                    <a:p>
                      <a:pPr algn="r" fontAlgn="ctr"/>
                      <a:r>
                        <a:rPr lang="en-US" sz="1100" b="1">
                          <a:effectLst/>
                        </a:rPr>
                        <a:t>6.917540e+18</a:t>
                      </a:r>
                    </a:p>
                  </a:txBody>
                  <a:tcPr marL="32232" marR="32232" marT="16116" marB="16116" anchor="ctr"/>
                </a:tc>
                <a:tc>
                  <a:txBody>
                    <a:bodyPr/>
                    <a:lstStyle/>
                    <a:p>
                      <a:pPr algn="r" fontAlgn="ctr"/>
                      <a:r>
                        <a:rPr lang="en-US" sz="1100" b="1">
                          <a:effectLst/>
                        </a:rPr>
                        <a:t>6.917540e+18</a:t>
                      </a:r>
                    </a:p>
                  </a:txBody>
                  <a:tcPr marL="32232" marR="32232" marT="16116" marB="16116" anchor="ctr"/>
                </a:tc>
                <a:extLst>
                  <a:ext uri="{0D108BD9-81ED-4DB2-BD59-A6C34878D82A}">
                    <a16:rowId xmlns:a16="http://schemas.microsoft.com/office/drawing/2014/main" val="1994855118"/>
                  </a:ext>
                </a:extLst>
              </a:tr>
              <a:tr h="168118">
                <a:tc vMerge="1">
                  <a:txBody>
                    <a:bodyPr/>
                    <a:lstStyle/>
                    <a:p>
                      <a:endParaRPr lang="en-US"/>
                    </a:p>
                  </a:txBody>
                  <a:tcPr/>
                </a:tc>
                <a:tc>
                  <a:txBody>
                    <a:bodyPr/>
                    <a:lstStyle/>
                    <a:p>
                      <a:pPr algn="r" fontAlgn="ctr"/>
                      <a:r>
                        <a:rPr lang="en-US" sz="1100" b="1">
                          <a:effectLst/>
                        </a:rPr>
                        <a:t>25%</a:t>
                      </a:r>
                    </a:p>
                  </a:txBody>
                  <a:tcPr marL="32232" marR="32232" marT="16116" marB="16116" anchor="ctr"/>
                </a:tc>
                <a:tc>
                  <a:txBody>
                    <a:bodyPr/>
                    <a:lstStyle/>
                    <a:p>
                      <a:pPr algn="r" fontAlgn="ctr"/>
                      <a:r>
                        <a:rPr lang="en-US" sz="1100" b="1">
                          <a:effectLst/>
                        </a:rPr>
                        <a:t>7.349880e+18</a:t>
                      </a:r>
                    </a:p>
                  </a:txBody>
                  <a:tcPr marL="32232" marR="32232" marT="16116" marB="16116" anchor="ctr"/>
                </a:tc>
                <a:tc>
                  <a:txBody>
                    <a:bodyPr/>
                    <a:lstStyle/>
                    <a:p>
                      <a:pPr algn="r" fontAlgn="ctr"/>
                      <a:r>
                        <a:rPr lang="en-US" sz="1100" b="1">
                          <a:effectLst/>
                        </a:rPr>
                        <a:t>7.349880e+18</a:t>
                      </a:r>
                    </a:p>
                  </a:txBody>
                  <a:tcPr marL="32232" marR="32232" marT="16116" marB="16116" anchor="ctr"/>
                </a:tc>
                <a:tc>
                  <a:txBody>
                    <a:bodyPr/>
                    <a:lstStyle/>
                    <a:p>
                      <a:pPr algn="r" fontAlgn="ctr"/>
                      <a:r>
                        <a:rPr lang="en-US" sz="1100" b="1">
                          <a:effectLst/>
                        </a:rPr>
                        <a:t>7.349880e+18</a:t>
                      </a:r>
                    </a:p>
                  </a:txBody>
                  <a:tcPr marL="32232" marR="32232" marT="16116" marB="16116" anchor="ctr"/>
                </a:tc>
                <a:extLst>
                  <a:ext uri="{0D108BD9-81ED-4DB2-BD59-A6C34878D82A}">
                    <a16:rowId xmlns:a16="http://schemas.microsoft.com/office/drawing/2014/main" val="2351876002"/>
                  </a:ext>
                </a:extLst>
              </a:tr>
              <a:tr h="168118">
                <a:tc vMerge="1">
                  <a:txBody>
                    <a:bodyPr/>
                    <a:lstStyle/>
                    <a:p>
                      <a:endParaRPr lang="en-US"/>
                    </a:p>
                  </a:txBody>
                  <a:tcPr/>
                </a:tc>
                <a:tc>
                  <a:txBody>
                    <a:bodyPr/>
                    <a:lstStyle/>
                    <a:p>
                      <a:pPr algn="r" fontAlgn="ctr"/>
                      <a:r>
                        <a:rPr lang="en-US" sz="1100" b="1">
                          <a:effectLst/>
                        </a:rPr>
                        <a:t>50%</a:t>
                      </a:r>
                    </a:p>
                  </a:txBody>
                  <a:tcPr marL="32232" marR="32232" marT="16116" marB="16116" anchor="ctr"/>
                </a:tc>
                <a:tc>
                  <a:txBody>
                    <a:bodyPr/>
                    <a:lstStyle/>
                    <a:p>
                      <a:pPr algn="r" fontAlgn="ctr"/>
                      <a:r>
                        <a:rPr lang="en-US" sz="1100" b="1">
                          <a:effectLst/>
                        </a:rPr>
                        <a:t>7.349880e+18</a:t>
                      </a:r>
                    </a:p>
                  </a:txBody>
                  <a:tcPr marL="32232" marR="32232" marT="16116" marB="16116" anchor="ctr"/>
                </a:tc>
                <a:tc>
                  <a:txBody>
                    <a:bodyPr/>
                    <a:lstStyle/>
                    <a:p>
                      <a:pPr algn="r" fontAlgn="ctr"/>
                      <a:r>
                        <a:rPr lang="en-US" sz="1100" b="1">
                          <a:effectLst/>
                        </a:rPr>
                        <a:t>7.349880e+18</a:t>
                      </a:r>
                    </a:p>
                  </a:txBody>
                  <a:tcPr marL="32232" marR="32232" marT="16116" marB="16116" anchor="ctr"/>
                </a:tc>
                <a:tc>
                  <a:txBody>
                    <a:bodyPr/>
                    <a:lstStyle/>
                    <a:p>
                      <a:pPr algn="r" fontAlgn="ctr"/>
                      <a:r>
                        <a:rPr lang="en-US" sz="1100" b="1">
                          <a:effectLst/>
                        </a:rPr>
                        <a:t>7.349880e+18</a:t>
                      </a:r>
                    </a:p>
                  </a:txBody>
                  <a:tcPr marL="32232" marR="32232" marT="16116" marB="16116" anchor="ctr"/>
                </a:tc>
                <a:extLst>
                  <a:ext uri="{0D108BD9-81ED-4DB2-BD59-A6C34878D82A}">
                    <a16:rowId xmlns:a16="http://schemas.microsoft.com/office/drawing/2014/main" val="3802739718"/>
                  </a:ext>
                </a:extLst>
              </a:tr>
              <a:tr h="168118">
                <a:tc vMerge="1">
                  <a:txBody>
                    <a:bodyPr/>
                    <a:lstStyle/>
                    <a:p>
                      <a:endParaRPr lang="en-US"/>
                    </a:p>
                  </a:txBody>
                  <a:tcPr/>
                </a:tc>
                <a:tc>
                  <a:txBody>
                    <a:bodyPr/>
                    <a:lstStyle/>
                    <a:p>
                      <a:pPr algn="r" fontAlgn="ctr"/>
                      <a:r>
                        <a:rPr lang="en-US" sz="1100" b="1">
                          <a:effectLst/>
                        </a:rPr>
                        <a:t>75%</a:t>
                      </a:r>
                    </a:p>
                  </a:txBody>
                  <a:tcPr marL="32232" marR="32232" marT="16116" marB="16116" anchor="ctr"/>
                </a:tc>
                <a:tc>
                  <a:txBody>
                    <a:bodyPr/>
                    <a:lstStyle/>
                    <a:p>
                      <a:pPr algn="r" fontAlgn="ctr"/>
                      <a:r>
                        <a:rPr lang="en-US" sz="1100" b="1">
                          <a:effectLst/>
                        </a:rPr>
                        <a:t>1.304240e+19</a:t>
                      </a:r>
                    </a:p>
                  </a:txBody>
                  <a:tcPr marL="32232" marR="32232" marT="16116" marB="16116" anchor="ctr"/>
                </a:tc>
                <a:tc>
                  <a:txBody>
                    <a:bodyPr/>
                    <a:lstStyle/>
                    <a:p>
                      <a:pPr algn="r" fontAlgn="ctr"/>
                      <a:r>
                        <a:rPr lang="en-US" sz="1100" b="1">
                          <a:effectLst/>
                        </a:rPr>
                        <a:t>1.304240e+19</a:t>
                      </a:r>
                    </a:p>
                  </a:txBody>
                  <a:tcPr marL="32232" marR="32232" marT="16116" marB="16116" anchor="ctr"/>
                </a:tc>
                <a:tc>
                  <a:txBody>
                    <a:bodyPr/>
                    <a:lstStyle/>
                    <a:p>
                      <a:pPr algn="r" fontAlgn="ctr"/>
                      <a:r>
                        <a:rPr lang="en-US" sz="1100" b="1">
                          <a:effectLst/>
                        </a:rPr>
                        <a:t>1.304240e+19</a:t>
                      </a:r>
                    </a:p>
                  </a:txBody>
                  <a:tcPr marL="32232" marR="32232" marT="16116" marB="16116" anchor="ctr"/>
                </a:tc>
                <a:extLst>
                  <a:ext uri="{0D108BD9-81ED-4DB2-BD59-A6C34878D82A}">
                    <a16:rowId xmlns:a16="http://schemas.microsoft.com/office/drawing/2014/main" val="2033517296"/>
                  </a:ext>
                </a:extLst>
              </a:tr>
              <a:tr h="168118">
                <a:tc vMerge="1">
                  <a:txBody>
                    <a:bodyPr/>
                    <a:lstStyle/>
                    <a:p>
                      <a:endParaRPr lang="en-US"/>
                    </a:p>
                  </a:txBody>
                  <a:tcPr/>
                </a:tc>
                <a:tc>
                  <a:txBody>
                    <a:bodyPr/>
                    <a:lstStyle/>
                    <a:p>
                      <a:pPr algn="r" fontAlgn="ctr"/>
                      <a:r>
                        <a:rPr lang="en-US" sz="1100" b="1">
                          <a:effectLst/>
                        </a:rPr>
                        <a:t>max</a:t>
                      </a:r>
                    </a:p>
                  </a:txBody>
                  <a:tcPr marL="32232" marR="32232" marT="16116" marB="16116" anchor="ctr"/>
                </a:tc>
                <a:tc>
                  <a:txBody>
                    <a:bodyPr/>
                    <a:lstStyle/>
                    <a:p>
                      <a:pPr algn="r" fontAlgn="ctr"/>
                      <a:r>
                        <a:rPr lang="en-US" sz="1100" b="1">
                          <a:effectLst/>
                        </a:rPr>
                        <a:t>1.318650e+19</a:t>
                      </a:r>
                    </a:p>
                  </a:txBody>
                  <a:tcPr marL="32232" marR="32232" marT="16116" marB="16116" anchor="ctr"/>
                </a:tc>
                <a:tc>
                  <a:txBody>
                    <a:bodyPr/>
                    <a:lstStyle/>
                    <a:p>
                      <a:pPr algn="r" fontAlgn="ctr"/>
                      <a:r>
                        <a:rPr lang="en-US" sz="1100" b="1">
                          <a:effectLst/>
                        </a:rPr>
                        <a:t>1.318650e+19</a:t>
                      </a:r>
                    </a:p>
                  </a:txBody>
                  <a:tcPr marL="32232" marR="32232" marT="16116" marB="16116" anchor="ctr"/>
                </a:tc>
                <a:tc>
                  <a:txBody>
                    <a:bodyPr/>
                    <a:lstStyle/>
                    <a:p>
                      <a:pPr algn="r" fontAlgn="ctr"/>
                      <a:r>
                        <a:rPr lang="en-US" sz="1100" b="1">
                          <a:effectLst/>
                        </a:rPr>
                        <a:t>1.318650e+19</a:t>
                      </a:r>
                    </a:p>
                  </a:txBody>
                  <a:tcPr marL="32232" marR="32232" marT="16116" marB="16116" anchor="ctr"/>
                </a:tc>
                <a:extLst>
                  <a:ext uri="{0D108BD9-81ED-4DB2-BD59-A6C34878D82A}">
                    <a16:rowId xmlns:a16="http://schemas.microsoft.com/office/drawing/2014/main" val="1219472611"/>
                  </a:ext>
                </a:extLst>
              </a:tr>
              <a:tr h="168118">
                <a:tc rowSpan="8">
                  <a:txBody>
                    <a:bodyPr/>
                    <a:lstStyle/>
                    <a:p>
                      <a:pPr algn="r" fontAlgn="t"/>
                      <a:r>
                        <a:rPr lang="en-US" sz="1100" b="1">
                          <a:effectLst/>
                        </a:rPr>
                        <a:t>Total DL (Bytes)</a:t>
                      </a:r>
                    </a:p>
                  </a:txBody>
                  <a:tcPr marL="32232" marR="32232" marT="16116" marB="16116"/>
                </a:tc>
                <a:tc>
                  <a:txBody>
                    <a:bodyPr/>
                    <a:lstStyle/>
                    <a:p>
                      <a:pPr algn="r" fontAlgn="t"/>
                      <a:r>
                        <a:rPr lang="en-US" sz="1100" b="1">
                          <a:effectLst/>
                        </a:rPr>
                        <a:t>count</a:t>
                      </a:r>
                    </a:p>
                  </a:txBody>
                  <a:tcPr marL="32232" marR="32232" marT="16116" marB="16116"/>
                </a:tc>
                <a:tc>
                  <a:txBody>
                    <a:bodyPr/>
                    <a:lstStyle/>
                    <a:p>
                      <a:pPr algn="r" fontAlgn="ctr"/>
                      <a:r>
                        <a:rPr lang="en-US" sz="1100" b="1">
                          <a:effectLst/>
                        </a:rPr>
                        <a:t>5.202500e+04</a:t>
                      </a:r>
                    </a:p>
                  </a:txBody>
                  <a:tcPr marL="32232" marR="32232" marT="16116" marB="16116" anchor="ctr"/>
                </a:tc>
                <a:tc>
                  <a:txBody>
                    <a:bodyPr/>
                    <a:lstStyle/>
                    <a:p>
                      <a:pPr algn="r" fontAlgn="ctr"/>
                      <a:r>
                        <a:rPr lang="en-US" sz="1100" b="1">
                          <a:effectLst/>
                        </a:rPr>
                        <a:t>4.578400e+04</a:t>
                      </a:r>
                    </a:p>
                  </a:txBody>
                  <a:tcPr marL="32232" marR="32232" marT="16116" marB="16116" anchor="ctr"/>
                </a:tc>
                <a:tc>
                  <a:txBody>
                    <a:bodyPr/>
                    <a:lstStyle/>
                    <a:p>
                      <a:pPr algn="r" fontAlgn="ctr"/>
                      <a:r>
                        <a:rPr lang="en-US" sz="1100" b="1">
                          <a:effectLst/>
                        </a:rPr>
                        <a:t>5.069700e+04</a:t>
                      </a:r>
                    </a:p>
                  </a:txBody>
                  <a:tcPr marL="32232" marR="32232" marT="16116" marB="16116" anchor="ctr"/>
                </a:tc>
                <a:extLst>
                  <a:ext uri="{0D108BD9-81ED-4DB2-BD59-A6C34878D82A}">
                    <a16:rowId xmlns:a16="http://schemas.microsoft.com/office/drawing/2014/main" val="3270763809"/>
                  </a:ext>
                </a:extLst>
              </a:tr>
              <a:tr h="168118">
                <a:tc vMerge="1">
                  <a:txBody>
                    <a:bodyPr/>
                    <a:lstStyle/>
                    <a:p>
                      <a:endParaRPr lang="en-US"/>
                    </a:p>
                  </a:txBody>
                  <a:tcPr/>
                </a:tc>
                <a:tc>
                  <a:txBody>
                    <a:bodyPr/>
                    <a:lstStyle/>
                    <a:p>
                      <a:pPr algn="r" fontAlgn="ctr"/>
                      <a:r>
                        <a:rPr lang="en-US" sz="1100" b="1">
                          <a:effectLst/>
                        </a:rPr>
                        <a:t>mean</a:t>
                      </a:r>
                    </a:p>
                  </a:txBody>
                  <a:tcPr marL="32232" marR="32232" marT="16116" marB="16116" anchor="ctr"/>
                </a:tc>
                <a:tc>
                  <a:txBody>
                    <a:bodyPr/>
                    <a:lstStyle/>
                    <a:p>
                      <a:pPr algn="r" fontAlgn="ctr"/>
                      <a:r>
                        <a:rPr lang="en-US" sz="1100" b="1">
                          <a:effectLst/>
                        </a:rPr>
                        <a:t>2.214817e+08</a:t>
                      </a:r>
                    </a:p>
                  </a:txBody>
                  <a:tcPr marL="32232" marR="32232" marT="16116" marB="16116" anchor="ctr"/>
                </a:tc>
                <a:tc>
                  <a:txBody>
                    <a:bodyPr/>
                    <a:lstStyle/>
                    <a:p>
                      <a:pPr algn="r" fontAlgn="ctr"/>
                      <a:r>
                        <a:rPr lang="en-US" sz="1100" b="1">
                          <a:effectLst/>
                        </a:rPr>
                        <a:t>4.718354e+08</a:t>
                      </a:r>
                    </a:p>
                  </a:txBody>
                  <a:tcPr marL="32232" marR="32232" marT="16116" marB="16116" anchor="ctr"/>
                </a:tc>
                <a:tc>
                  <a:txBody>
                    <a:bodyPr/>
                    <a:lstStyle/>
                    <a:p>
                      <a:pPr algn="r" fontAlgn="ctr"/>
                      <a:r>
                        <a:rPr lang="en-US" sz="1100" b="1">
                          <a:effectLst/>
                        </a:rPr>
                        <a:t>6.784473e+08</a:t>
                      </a:r>
                    </a:p>
                  </a:txBody>
                  <a:tcPr marL="32232" marR="32232" marT="16116" marB="16116" anchor="ctr"/>
                </a:tc>
                <a:extLst>
                  <a:ext uri="{0D108BD9-81ED-4DB2-BD59-A6C34878D82A}">
                    <a16:rowId xmlns:a16="http://schemas.microsoft.com/office/drawing/2014/main" val="102581686"/>
                  </a:ext>
                </a:extLst>
              </a:tr>
              <a:tr h="168118">
                <a:tc vMerge="1">
                  <a:txBody>
                    <a:bodyPr/>
                    <a:lstStyle/>
                    <a:p>
                      <a:endParaRPr lang="en-US"/>
                    </a:p>
                  </a:txBody>
                  <a:tcPr/>
                </a:tc>
                <a:tc>
                  <a:txBody>
                    <a:bodyPr/>
                    <a:lstStyle/>
                    <a:p>
                      <a:pPr algn="r" fontAlgn="ctr"/>
                      <a:r>
                        <a:rPr lang="en-US" sz="1100" b="1">
                          <a:effectLst/>
                        </a:rPr>
                        <a:t>std</a:t>
                      </a:r>
                    </a:p>
                  </a:txBody>
                  <a:tcPr marL="32232" marR="32232" marT="16116" marB="16116" anchor="ctr"/>
                </a:tc>
                <a:tc>
                  <a:txBody>
                    <a:bodyPr/>
                    <a:lstStyle/>
                    <a:p>
                      <a:pPr algn="r" fontAlgn="ctr"/>
                      <a:r>
                        <a:rPr lang="en-US" sz="1100" b="1">
                          <a:effectLst/>
                        </a:rPr>
                        <a:t>1.180610e+08</a:t>
                      </a:r>
                    </a:p>
                  </a:txBody>
                  <a:tcPr marL="32232" marR="32232" marT="16116" marB="16116" anchor="ctr"/>
                </a:tc>
                <a:tc>
                  <a:txBody>
                    <a:bodyPr/>
                    <a:lstStyle/>
                    <a:p>
                      <a:pPr algn="r" fontAlgn="ctr"/>
                      <a:r>
                        <a:rPr lang="en-US" sz="1100" b="1">
                          <a:effectLst/>
                        </a:rPr>
                        <a:t>2.079444e+08</a:t>
                      </a:r>
                    </a:p>
                  </a:txBody>
                  <a:tcPr marL="32232" marR="32232" marT="16116" marB="16116" anchor="ctr"/>
                </a:tc>
                <a:tc>
                  <a:txBody>
                    <a:bodyPr/>
                    <a:lstStyle/>
                    <a:p>
                      <a:pPr algn="r" fontAlgn="ctr"/>
                      <a:r>
                        <a:rPr lang="en-US" sz="1100" b="1">
                          <a:effectLst/>
                        </a:rPr>
                        <a:t>1.231130e+08</a:t>
                      </a:r>
                    </a:p>
                  </a:txBody>
                  <a:tcPr marL="32232" marR="32232" marT="16116" marB="16116" anchor="ctr"/>
                </a:tc>
                <a:extLst>
                  <a:ext uri="{0D108BD9-81ED-4DB2-BD59-A6C34878D82A}">
                    <a16:rowId xmlns:a16="http://schemas.microsoft.com/office/drawing/2014/main" val="3195986286"/>
                  </a:ext>
                </a:extLst>
              </a:tr>
              <a:tr h="168118">
                <a:tc vMerge="1">
                  <a:txBody>
                    <a:bodyPr/>
                    <a:lstStyle/>
                    <a:p>
                      <a:endParaRPr lang="en-US"/>
                    </a:p>
                  </a:txBody>
                  <a:tcPr/>
                </a:tc>
                <a:tc>
                  <a:txBody>
                    <a:bodyPr/>
                    <a:lstStyle/>
                    <a:p>
                      <a:pPr algn="r" fontAlgn="ctr"/>
                      <a:r>
                        <a:rPr lang="en-US" sz="1100" b="1">
                          <a:effectLst/>
                        </a:rPr>
                        <a:t>min</a:t>
                      </a:r>
                    </a:p>
                  </a:txBody>
                  <a:tcPr marL="32232" marR="32232" marT="16116" marB="16116" anchor="ctr"/>
                </a:tc>
                <a:tc>
                  <a:txBody>
                    <a:bodyPr/>
                    <a:lstStyle/>
                    <a:p>
                      <a:pPr algn="r" fontAlgn="ctr"/>
                      <a:r>
                        <a:rPr lang="en-US" sz="1100" b="1">
                          <a:effectLst/>
                        </a:rPr>
                        <a:t>8.827082e+06</a:t>
                      </a:r>
                    </a:p>
                  </a:txBody>
                  <a:tcPr marL="32232" marR="32232" marT="16116" marB="16116" anchor="ctr"/>
                </a:tc>
                <a:tc>
                  <a:txBody>
                    <a:bodyPr/>
                    <a:lstStyle/>
                    <a:p>
                      <a:pPr algn="r" fontAlgn="ctr"/>
                      <a:r>
                        <a:rPr lang="en-US" sz="1100" b="1">
                          <a:effectLst/>
                        </a:rPr>
                        <a:t>7.114041e+06</a:t>
                      </a:r>
                    </a:p>
                  </a:txBody>
                  <a:tcPr marL="32232" marR="32232" marT="16116" marB="16116" anchor="ctr"/>
                </a:tc>
                <a:tc>
                  <a:txBody>
                    <a:bodyPr/>
                    <a:lstStyle/>
                    <a:p>
                      <a:pPr algn="r" fontAlgn="ctr"/>
                      <a:r>
                        <a:rPr lang="en-US" sz="1100" b="1">
                          <a:effectLst/>
                        </a:rPr>
                        <a:t>4.277493e+08</a:t>
                      </a:r>
                    </a:p>
                  </a:txBody>
                  <a:tcPr marL="32232" marR="32232" marT="16116" marB="16116" anchor="ctr"/>
                </a:tc>
                <a:extLst>
                  <a:ext uri="{0D108BD9-81ED-4DB2-BD59-A6C34878D82A}">
                    <a16:rowId xmlns:a16="http://schemas.microsoft.com/office/drawing/2014/main" val="2841620039"/>
                  </a:ext>
                </a:extLst>
              </a:tr>
              <a:tr h="168118">
                <a:tc vMerge="1">
                  <a:txBody>
                    <a:bodyPr/>
                    <a:lstStyle/>
                    <a:p>
                      <a:endParaRPr lang="en-US"/>
                    </a:p>
                  </a:txBody>
                  <a:tcPr/>
                </a:tc>
                <a:tc>
                  <a:txBody>
                    <a:bodyPr/>
                    <a:lstStyle/>
                    <a:p>
                      <a:pPr algn="r" fontAlgn="ctr"/>
                      <a:r>
                        <a:rPr lang="en-US" sz="1100" b="1">
                          <a:effectLst/>
                        </a:rPr>
                        <a:t>25%</a:t>
                      </a:r>
                    </a:p>
                  </a:txBody>
                  <a:tcPr marL="32232" marR="32232" marT="16116" marB="16116" anchor="ctr"/>
                </a:tc>
                <a:tc>
                  <a:txBody>
                    <a:bodyPr/>
                    <a:lstStyle/>
                    <a:p>
                      <a:pPr algn="r" fontAlgn="ctr"/>
                      <a:r>
                        <a:rPr lang="en-US" sz="1100" b="1">
                          <a:effectLst/>
                        </a:rPr>
                        <a:t>1.192499e+08</a:t>
                      </a:r>
                    </a:p>
                  </a:txBody>
                  <a:tcPr marL="32232" marR="32232" marT="16116" marB="16116" anchor="ctr"/>
                </a:tc>
                <a:tc>
                  <a:txBody>
                    <a:bodyPr/>
                    <a:lstStyle/>
                    <a:p>
                      <a:pPr algn="r" fontAlgn="ctr"/>
                      <a:r>
                        <a:rPr lang="en-US" sz="1100" b="1">
                          <a:effectLst/>
                        </a:rPr>
                        <a:t>3.193706e+08</a:t>
                      </a:r>
                    </a:p>
                  </a:txBody>
                  <a:tcPr marL="32232" marR="32232" marT="16116" marB="16116" anchor="ctr"/>
                </a:tc>
                <a:tc>
                  <a:txBody>
                    <a:bodyPr/>
                    <a:lstStyle/>
                    <a:p>
                      <a:pPr algn="r" fontAlgn="ctr"/>
                      <a:r>
                        <a:rPr lang="en-US" sz="1100" b="1">
                          <a:effectLst/>
                        </a:rPr>
                        <a:t>5.761000e+08</a:t>
                      </a:r>
                    </a:p>
                  </a:txBody>
                  <a:tcPr marL="32232" marR="32232" marT="16116" marB="16116" anchor="ctr"/>
                </a:tc>
                <a:extLst>
                  <a:ext uri="{0D108BD9-81ED-4DB2-BD59-A6C34878D82A}">
                    <a16:rowId xmlns:a16="http://schemas.microsoft.com/office/drawing/2014/main" val="997235294"/>
                  </a:ext>
                </a:extLst>
              </a:tr>
              <a:tr h="168118">
                <a:tc vMerge="1">
                  <a:txBody>
                    <a:bodyPr/>
                    <a:lstStyle/>
                    <a:p>
                      <a:endParaRPr lang="en-US"/>
                    </a:p>
                  </a:txBody>
                  <a:tcPr/>
                </a:tc>
                <a:tc>
                  <a:txBody>
                    <a:bodyPr/>
                    <a:lstStyle/>
                    <a:p>
                      <a:pPr algn="r" fontAlgn="ctr"/>
                      <a:r>
                        <a:rPr lang="en-US" sz="1100" b="1">
                          <a:effectLst/>
                        </a:rPr>
                        <a:t>50%</a:t>
                      </a:r>
                    </a:p>
                  </a:txBody>
                  <a:tcPr marL="32232" marR="32232" marT="16116" marB="16116" anchor="ctr"/>
                </a:tc>
                <a:tc>
                  <a:txBody>
                    <a:bodyPr/>
                    <a:lstStyle/>
                    <a:p>
                      <a:pPr algn="r" fontAlgn="ctr"/>
                      <a:r>
                        <a:rPr lang="en-US" sz="1100" b="1">
                          <a:effectLst/>
                        </a:rPr>
                        <a:t>2.125287e+08</a:t>
                      </a:r>
                    </a:p>
                  </a:txBody>
                  <a:tcPr marL="32232" marR="32232" marT="16116" marB="16116" anchor="ctr"/>
                </a:tc>
                <a:tc>
                  <a:txBody>
                    <a:bodyPr/>
                    <a:lstStyle/>
                    <a:p>
                      <a:pPr algn="r" fontAlgn="ctr"/>
                      <a:r>
                        <a:rPr lang="en-US" sz="1100" b="1">
                          <a:effectLst/>
                        </a:rPr>
                        <a:t>4.732806e+08</a:t>
                      </a:r>
                    </a:p>
                  </a:txBody>
                  <a:tcPr marL="32232" marR="32232" marT="16116" marB="16116" anchor="ctr"/>
                </a:tc>
                <a:tc>
                  <a:txBody>
                    <a:bodyPr/>
                    <a:lstStyle/>
                    <a:p>
                      <a:pPr algn="r" fontAlgn="ctr"/>
                      <a:r>
                        <a:rPr lang="en-US" sz="1100" b="1">
                          <a:effectLst/>
                        </a:rPr>
                        <a:t>6.862342e+08</a:t>
                      </a:r>
                    </a:p>
                  </a:txBody>
                  <a:tcPr marL="32232" marR="32232" marT="16116" marB="16116" anchor="ctr"/>
                </a:tc>
                <a:extLst>
                  <a:ext uri="{0D108BD9-81ED-4DB2-BD59-A6C34878D82A}">
                    <a16:rowId xmlns:a16="http://schemas.microsoft.com/office/drawing/2014/main" val="1725397318"/>
                  </a:ext>
                </a:extLst>
              </a:tr>
              <a:tr h="168118">
                <a:tc vMerge="1">
                  <a:txBody>
                    <a:bodyPr/>
                    <a:lstStyle/>
                    <a:p>
                      <a:endParaRPr lang="en-US"/>
                    </a:p>
                  </a:txBody>
                  <a:tcPr/>
                </a:tc>
                <a:tc>
                  <a:txBody>
                    <a:bodyPr/>
                    <a:lstStyle/>
                    <a:p>
                      <a:pPr algn="r" fontAlgn="ctr"/>
                      <a:r>
                        <a:rPr lang="en-US" sz="1100" b="1">
                          <a:effectLst/>
                        </a:rPr>
                        <a:t>75%</a:t>
                      </a:r>
                    </a:p>
                  </a:txBody>
                  <a:tcPr marL="32232" marR="32232" marT="16116" marB="16116" anchor="ctr"/>
                </a:tc>
                <a:tc>
                  <a:txBody>
                    <a:bodyPr/>
                    <a:lstStyle/>
                    <a:p>
                      <a:pPr algn="r" fontAlgn="ctr"/>
                      <a:r>
                        <a:rPr lang="en-US" sz="1100" b="1">
                          <a:effectLst/>
                        </a:rPr>
                        <a:t>3.200174e+08</a:t>
                      </a:r>
                    </a:p>
                  </a:txBody>
                  <a:tcPr marL="32232" marR="32232" marT="16116" marB="16116" anchor="ctr"/>
                </a:tc>
                <a:tc>
                  <a:txBody>
                    <a:bodyPr/>
                    <a:lstStyle/>
                    <a:p>
                      <a:pPr algn="r" fontAlgn="ctr"/>
                      <a:r>
                        <a:rPr lang="en-US" sz="1100" b="1">
                          <a:effectLst/>
                        </a:rPr>
                        <a:t>6.298546e+08</a:t>
                      </a:r>
                    </a:p>
                  </a:txBody>
                  <a:tcPr marL="32232" marR="32232" marT="16116" marB="16116" anchor="ctr"/>
                </a:tc>
                <a:tc>
                  <a:txBody>
                    <a:bodyPr/>
                    <a:lstStyle/>
                    <a:p>
                      <a:pPr algn="r" fontAlgn="ctr"/>
                      <a:r>
                        <a:rPr lang="en-US" sz="1100" b="1">
                          <a:effectLst/>
                        </a:rPr>
                        <a:t>7.852449e+08</a:t>
                      </a:r>
                    </a:p>
                  </a:txBody>
                  <a:tcPr marL="32232" marR="32232" marT="16116" marB="16116" anchor="ctr"/>
                </a:tc>
                <a:extLst>
                  <a:ext uri="{0D108BD9-81ED-4DB2-BD59-A6C34878D82A}">
                    <a16:rowId xmlns:a16="http://schemas.microsoft.com/office/drawing/2014/main" val="675833411"/>
                  </a:ext>
                </a:extLst>
              </a:tr>
              <a:tr h="168118">
                <a:tc vMerge="1">
                  <a:txBody>
                    <a:bodyPr/>
                    <a:lstStyle/>
                    <a:p>
                      <a:endParaRPr lang="en-US"/>
                    </a:p>
                  </a:txBody>
                  <a:tcPr/>
                </a:tc>
                <a:tc>
                  <a:txBody>
                    <a:bodyPr/>
                    <a:lstStyle/>
                    <a:p>
                      <a:pPr algn="r" fontAlgn="ctr"/>
                      <a:r>
                        <a:rPr lang="en-US" sz="1100" b="1">
                          <a:effectLst/>
                        </a:rPr>
                        <a:t>max</a:t>
                      </a:r>
                    </a:p>
                  </a:txBody>
                  <a:tcPr marL="32232" marR="32232" marT="16116" marB="16116" anchor="ctr"/>
                </a:tc>
                <a:tc>
                  <a:txBody>
                    <a:bodyPr/>
                    <a:lstStyle/>
                    <a:p>
                      <a:pPr algn="r" fontAlgn="ctr"/>
                      <a:r>
                        <a:rPr lang="en-US" sz="1100" b="1">
                          <a:effectLst/>
                        </a:rPr>
                        <a:t>4.556313e+08</a:t>
                      </a:r>
                    </a:p>
                  </a:txBody>
                  <a:tcPr marL="32232" marR="32232" marT="16116" marB="16116" anchor="ctr"/>
                </a:tc>
                <a:tc>
                  <a:txBody>
                    <a:bodyPr/>
                    <a:lstStyle/>
                    <a:p>
                      <a:pPr algn="r" fontAlgn="ctr"/>
                      <a:r>
                        <a:rPr lang="en-US" sz="1100" b="1">
                          <a:effectLst/>
                        </a:rPr>
                        <a:t>8.950990e+08</a:t>
                      </a:r>
                    </a:p>
                  </a:txBody>
                  <a:tcPr marL="32232" marR="32232" marT="16116" marB="16116" anchor="ctr"/>
                </a:tc>
                <a:tc>
                  <a:txBody>
                    <a:bodyPr/>
                    <a:lstStyle/>
                    <a:p>
                      <a:pPr algn="r" fontAlgn="ctr"/>
                      <a:r>
                        <a:rPr lang="en-US" sz="1100" b="1">
                          <a:effectLst/>
                        </a:rPr>
                        <a:t>9.029696e+08</a:t>
                      </a:r>
                    </a:p>
                  </a:txBody>
                  <a:tcPr marL="32232" marR="32232" marT="16116" marB="16116" anchor="ctr"/>
                </a:tc>
                <a:extLst>
                  <a:ext uri="{0D108BD9-81ED-4DB2-BD59-A6C34878D82A}">
                    <a16:rowId xmlns:a16="http://schemas.microsoft.com/office/drawing/2014/main" val="1805607893"/>
                  </a:ext>
                </a:extLst>
              </a:tr>
              <a:tr h="168118">
                <a:tc rowSpan="8">
                  <a:txBody>
                    <a:bodyPr/>
                    <a:lstStyle/>
                    <a:p>
                      <a:pPr algn="r" fontAlgn="t"/>
                      <a:r>
                        <a:rPr lang="en-US" sz="1100" b="1">
                          <a:effectLst/>
                        </a:rPr>
                        <a:t>Total UL (Bytes)</a:t>
                      </a:r>
                    </a:p>
                  </a:txBody>
                  <a:tcPr marL="32232" marR="32232" marT="16116" marB="16116"/>
                </a:tc>
                <a:tc>
                  <a:txBody>
                    <a:bodyPr/>
                    <a:lstStyle/>
                    <a:p>
                      <a:pPr algn="r" fontAlgn="t"/>
                      <a:r>
                        <a:rPr lang="en-US" sz="1100" b="1">
                          <a:effectLst/>
                        </a:rPr>
                        <a:t>count</a:t>
                      </a:r>
                    </a:p>
                  </a:txBody>
                  <a:tcPr marL="32232" marR="32232" marT="16116" marB="16116"/>
                </a:tc>
                <a:tc>
                  <a:txBody>
                    <a:bodyPr/>
                    <a:lstStyle/>
                    <a:p>
                      <a:pPr algn="r" fontAlgn="ctr"/>
                      <a:r>
                        <a:rPr lang="en-US" sz="1100" b="1">
                          <a:effectLst/>
                        </a:rPr>
                        <a:t>5.202500e+04</a:t>
                      </a:r>
                    </a:p>
                  </a:txBody>
                  <a:tcPr marL="32232" marR="32232" marT="16116" marB="16116" anchor="ctr"/>
                </a:tc>
                <a:tc>
                  <a:txBody>
                    <a:bodyPr/>
                    <a:lstStyle/>
                    <a:p>
                      <a:pPr algn="r" fontAlgn="ctr"/>
                      <a:r>
                        <a:rPr lang="en-US" sz="1100" b="1">
                          <a:effectLst/>
                        </a:rPr>
                        <a:t>4.578400e+04</a:t>
                      </a:r>
                    </a:p>
                  </a:txBody>
                  <a:tcPr marL="32232" marR="32232" marT="16116" marB="16116" anchor="ctr"/>
                </a:tc>
                <a:tc>
                  <a:txBody>
                    <a:bodyPr/>
                    <a:lstStyle/>
                    <a:p>
                      <a:pPr algn="r" fontAlgn="ctr"/>
                      <a:r>
                        <a:rPr lang="en-US" sz="1100" b="1">
                          <a:effectLst/>
                        </a:rPr>
                        <a:t>5.069700e+04</a:t>
                      </a:r>
                    </a:p>
                  </a:txBody>
                  <a:tcPr marL="32232" marR="32232" marT="16116" marB="16116" anchor="ctr"/>
                </a:tc>
                <a:extLst>
                  <a:ext uri="{0D108BD9-81ED-4DB2-BD59-A6C34878D82A}">
                    <a16:rowId xmlns:a16="http://schemas.microsoft.com/office/drawing/2014/main" val="2166685472"/>
                  </a:ext>
                </a:extLst>
              </a:tr>
              <a:tr h="168118">
                <a:tc vMerge="1">
                  <a:txBody>
                    <a:bodyPr/>
                    <a:lstStyle/>
                    <a:p>
                      <a:endParaRPr lang="en-US"/>
                    </a:p>
                  </a:txBody>
                  <a:tcPr/>
                </a:tc>
                <a:tc>
                  <a:txBody>
                    <a:bodyPr/>
                    <a:lstStyle/>
                    <a:p>
                      <a:pPr algn="r" fontAlgn="ctr"/>
                      <a:r>
                        <a:rPr lang="en-US" sz="1100" b="1">
                          <a:effectLst/>
                        </a:rPr>
                        <a:t>mean</a:t>
                      </a:r>
                    </a:p>
                  </a:txBody>
                  <a:tcPr marL="32232" marR="32232" marT="16116" marB="16116" anchor="ctr"/>
                </a:tc>
                <a:tc>
                  <a:txBody>
                    <a:bodyPr/>
                    <a:lstStyle/>
                    <a:p>
                      <a:pPr algn="r" fontAlgn="ctr"/>
                      <a:r>
                        <a:rPr lang="en-US" sz="1100" b="1">
                          <a:effectLst/>
                        </a:rPr>
                        <a:t>4.621072e+07</a:t>
                      </a:r>
                    </a:p>
                  </a:txBody>
                  <a:tcPr marL="32232" marR="32232" marT="16116" marB="16116" anchor="ctr"/>
                </a:tc>
                <a:tc>
                  <a:txBody>
                    <a:bodyPr/>
                    <a:lstStyle/>
                    <a:p>
                      <a:pPr algn="r" fontAlgn="ctr"/>
                      <a:r>
                        <a:rPr lang="en-US" sz="1100" b="1">
                          <a:effectLst/>
                        </a:rPr>
                        <a:t>2.862686e+07</a:t>
                      </a:r>
                    </a:p>
                  </a:txBody>
                  <a:tcPr marL="32232" marR="32232" marT="16116" marB="16116" anchor="ctr"/>
                </a:tc>
                <a:tc>
                  <a:txBody>
                    <a:bodyPr/>
                    <a:lstStyle/>
                    <a:p>
                      <a:pPr algn="r" fontAlgn="ctr"/>
                      <a:r>
                        <a:rPr lang="en-US" sz="1100" b="1">
                          <a:effectLst/>
                        </a:rPr>
                        <a:t>4.717653e+07</a:t>
                      </a:r>
                    </a:p>
                  </a:txBody>
                  <a:tcPr marL="32232" marR="32232" marT="16116" marB="16116" anchor="ctr"/>
                </a:tc>
                <a:extLst>
                  <a:ext uri="{0D108BD9-81ED-4DB2-BD59-A6C34878D82A}">
                    <a16:rowId xmlns:a16="http://schemas.microsoft.com/office/drawing/2014/main" val="4058407124"/>
                  </a:ext>
                </a:extLst>
              </a:tr>
              <a:tr h="168118">
                <a:tc vMerge="1">
                  <a:txBody>
                    <a:bodyPr/>
                    <a:lstStyle/>
                    <a:p>
                      <a:endParaRPr lang="en-US"/>
                    </a:p>
                  </a:txBody>
                  <a:tcPr/>
                </a:tc>
                <a:tc>
                  <a:txBody>
                    <a:bodyPr/>
                    <a:lstStyle/>
                    <a:p>
                      <a:pPr algn="r" fontAlgn="ctr"/>
                      <a:r>
                        <a:rPr lang="en-US" sz="1100" b="1">
                          <a:effectLst/>
                        </a:rPr>
                        <a:t>std</a:t>
                      </a:r>
                    </a:p>
                  </a:txBody>
                  <a:tcPr marL="32232" marR="32232" marT="16116" marB="16116" anchor="ctr"/>
                </a:tc>
                <a:tc>
                  <a:txBody>
                    <a:bodyPr/>
                    <a:lstStyle/>
                    <a:p>
                      <a:pPr algn="r" fontAlgn="ctr"/>
                      <a:r>
                        <a:rPr lang="en-US" sz="1100" b="1">
                          <a:effectLst/>
                        </a:rPr>
                        <a:t>8.328489e+06</a:t>
                      </a:r>
                    </a:p>
                  </a:txBody>
                  <a:tcPr marL="32232" marR="32232" marT="16116" marB="16116" anchor="ctr"/>
                </a:tc>
                <a:tc>
                  <a:txBody>
                    <a:bodyPr/>
                    <a:lstStyle/>
                    <a:p>
                      <a:pPr algn="r" fontAlgn="ctr"/>
                      <a:r>
                        <a:rPr lang="en-US" sz="1100" b="1">
                          <a:effectLst/>
                        </a:rPr>
                        <a:t>6.091179e+06</a:t>
                      </a:r>
                    </a:p>
                  </a:txBody>
                  <a:tcPr marL="32232" marR="32232" marT="16116" marB="16116" anchor="ctr"/>
                </a:tc>
                <a:tc>
                  <a:txBody>
                    <a:bodyPr/>
                    <a:lstStyle/>
                    <a:p>
                      <a:pPr algn="r" fontAlgn="ctr"/>
                      <a:r>
                        <a:rPr lang="en-US" sz="1100" b="1">
                          <a:effectLst/>
                        </a:rPr>
                        <a:t>7.981160e+06</a:t>
                      </a:r>
                    </a:p>
                  </a:txBody>
                  <a:tcPr marL="32232" marR="32232" marT="16116" marB="16116" anchor="ctr"/>
                </a:tc>
                <a:extLst>
                  <a:ext uri="{0D108BD9-81ED-4DB2-BD59-A6C34878D82A}">
                    <a16:rowId xmlns:a16="http://schemas.microsoft.com/office/drawing/2014/main" val="3978277006"/>
                  </a:ext>
                </a:extLst>
              </a:tr>
              <a:tr h="168118">
                <a:tc vMerge="1">
                  <a:txBody>
                    <a:bodyPr/>
                    <a:lstStyle/>
                    <a:p>
                      <a:endParaRPr lang="en-US"/>
                    </a:p>
                  </a:txBody>
                  <a:tcPr/>
                </a:tc>
                <a:tc>
                  <a:txBody>
                    <a:bodyPr/>
                    <a:lstStyle/>
                    <a:p>
                      <a:pPr algn="r" fontAlgn="ctr"/>
                      <a:r>
                        <a:rPr lang="en-US" sz="1100" b="1">
                          <a:effectLst/>
                        </a:rPr>
                        <a:t>min</a:t>
                      </a:r>
                    </a:p>
                  </a:txBody>
                  <a:tcPr marL="32232" marR="32232" marT="16116" marB="16116" anchor="ctr"/>
                </a:tc>
                <a:tc>
                  <a:txBody>
                    <a:bodyPr/>
                    <a:lstStyle/>
                    <a:p>
                      <a:pPr algn="r" fontAlgn="ctr"/>
                      <a:r>
                        <a:rPr lang="en-US" sz="1100" b="1">
                          <a:effectLst/>
                        </a:rPr>
                        <a:t>2.772797e+07</a:t>
                      </a:r>
                    </a:p>
                  </a:txBody>
                  <a:tcPr marL="32232" marR="32232" marT="16116" marB="16116" anchor="ctr"/>
                </a:tc>
                <a:tc>
                  <a:txBody>
                    <a:bodyPr/>
                    <a:lstStyle/>
                    <a:p>
                      <a:pPr algn="r" fontAlgn="ctr"/>
                      <a:r>
                        <a:rPr lang="en-US" sz="1100" b="1">
                          <a:effectLst/>
                        </a:rPr>
                        <a:t>2.866892e+06</a:t>
                      </a:r>
                    </a:p>
                  </a:txBody>
                  <a:tcPr marL="32232" marR="32232" marT="16116" marB="16116" anchor="ctr"/>
                </a:tc>
                <a:tc>
                  <a:txBody>
                    <a:bodyPr/>
                    <a:lstStyle/>
                    <a:p>
                      <a:pPr algn="r" fontAlgn="ctr"/>
                      <a:r>
                        <a:rPr lang="en-US" sz="1100" b="1">
                          <a:effectLst/>
                        </a:rPr>
                        <a:t>3.041749e+07</a:t>
                      </a:r>
                    </a:p>
                  </a:txBody>
                  <a:tcPr marL="32232" marR="32232" marT="16116" marB="16116" anchor="ctr"/>
                </a:tc>
                <a:extLst>
                  <a:ext uri="{0D108BD9-81ED-4DB2-BD59-A6C34878D82A}">
                    <a16:rowId xmlns:a16="http://schemas.microsoft.com/office/drawing/2014/main" val="3376217003"/>
                  </a:ext>
                </a:extLst>
              </a:tr>
              <a:tr h="168118">
                <a:tc vMerge="1">
                  <a:txBody>
                    <a:bodyPr/>
                    <a:lstStyle/>
                    <a:p>
                      <a:endParaRPr lang="en-US"/>
                    </a:p>
                  </a:txBody>
                  <a:tcPr/>
                </a:tc>
                <a:tc>
                  <a:txBody>
                    <a:bodyPr/>
                    <a:lstStyle/>
                    <a:p>
                      <a:pPr algn="r" fontAlgn="ctr"/>
                      <a:r>
                        <a:rPr lang="en-US" sz="1100" b="1">
                          <a:effectLst/>
                        </a:rPr>
                        <a:t>25%</a:t>
                      </a:r>
                    </a:p>
                  </a:txBody>
                  <a:tcPr marL="32232" marR="32232" marT="16116" marB="16116" anchor="ctr"/>
                </a:tc>
                <a:tc>
                  <a:txBody>
                    <a:bodyPr/>
                    <a:lstStyle/>
                    <a:p>
                      <a:pPr algn="r" fontAlgn="ctr"/>
                      <a:r>
                        <a:rPr lang="en-US" sz="1100" b="1">
                          <a:effectLst/>
                        </a:rPr>
                        <a:t>4.010406e+07</a:t>
                      </a:r>
                    </a:p>
                  </a:txBody>
                  <a:tcPr marL="32232" marR="32232" marT="16116" marB="16116" anchor="ctr"/>
                </a:tc>
                <a:tc>
                  <a:txBody>
                    <a:bodyPr/>
                    <a:lstStyle/>
                    <a:p>
                      <a:pPr algn="r" fontAlgn="ctr"/>
                      <a:r>
                        <a:rPr lang="en-US" sz="1100" b="1">
                          <a:effectLst/>
                        </a:rPr>
                        <a:t>2.476369e+07</a:t>
                      </a:r>
                    </a:p>
                  </a:txBody>
                  <a:tcPr marL="32232" marR="32232" marT="16116" marB="16116" anchor="ctr"/>
                </a:tc>
                <a:tc>
                  <a:txBody>
                    <a:bodyPr/>
                    <a:lstStyle/>
                    <a:p>
                      <a:pPr algn="r" fontAlgn="ctr"/>
                      <a:r>
                        <a:rPr lang="en-US" sz="1100" b="1">
                          <a:effectLst/>
                        </a:rPr>
                        <a:t>4.106433e+07</a:t>
                      </a:r>
                    </a:p>
                  </a:txBody>
                  <a:tcPr marL="32232" marR="32232" marT="16116" marB="16116" anchor="ctr"/>
                </a:tc>
                <a:extLst>
                  <a:ext uri="{0D108BD9-81ED-4DB2-BD59-A6C34878D82A}">
                    <a16:rowId xmlns:a16="http://schemas.microsoft.com/office/drawing/2014/main" val="96940231"/>
                  </a:ext>
                </a:extLst>
              </a:tr>
              <a:tr h="168118">
                <a:tc vMerge="1">
                  <a:txBody>
                    <a:bodyPr/>
                    <a:lstStyle/>
                    <a:p>
                      <a:endParaRPr lang="en-US"/>
                    </a:p>
                  </a:txBody>
                  <a:tcPr/>
                </a:tc>
                <a:tc>
                  <a:txBody>
                    <a:bodyPr/>
                    <a:lstStyle/>
                    <a:p>
                      <a:pPr algn="r" fontAlgn="ctr"/>
                      <a:r>
                        <a:rPr lang="en-US" sz="1100" b="1">
                          <a:effectLst/>
                        </a:rPr>
                        <a:t>50%</a:t>
                      </a:r>
                    </a:p>
                  </a:txBody>
                  <a:tcPr marL="32232" marR="32232" marT="16116" marB="16116" anchor="ctr"/>
                </a:tc>
                <a:tc>
                  <a:txBody>
                    <a:bodyPr/>
                    <a:lstStyle/>
                    <a:p>
                      <a:pPr algn="r" fontAlgn="ctr"/>
                      <a:r>
                        <a:rPr lang="en-US" sz="1100" b="1">
                          <a:effectLst/>
                        </a:rPr>
                        <a:t>4.533603e+07</a:t>
                      </a:r>
                    </a:p>
                  </a:txBody>
                  <a:tcPr marL="32232" marR="32232" marT="16116" marB="16116" anchor="ctr"/>
                </a:tc>
                <a:tc>
                  <a:txBody>
                    <a:bodyPr/>
                    <a:lstStyle/>
                    <a:p>
                      <a:pPr algn="r" fontAlgn="ctr"/>
                      <a:r>
                        <a:rPr lang="en-US" sz="1100" b="1">
                          <a:effectLst/>
                        </a:rPr>
                        <a:t>2.932294e+07</a:t>
                      </a:r>
                    </a:p>
                  </a:txBody>
                  <a:tcPr marL="32232" marR="32232" marT="16116" marB="16116" anchor="ctr"/>
                </a:tc>
                <a:tc>
                  <a:txBody>
                    <a:bodyPr/>
                    <a:lstStyle/>
                    <a:p>
                      <a:pPr algn="r" fontAlgn="ctr"/>
                      <a:r>
                        <a:rPr lang="en-US" sz="1100" b="1">
                          <a:effectLst/>
                        </a:rPr>
                        <a:t>4.625589e+07</a:t>
                      </a:r>
                    </a:p>
                  </a:txBody>
                  <a:tcPr marL="32232" marR="32232" marT="16116" marB="16116" anchor="ctr"/>
                </a:tc>
                <a:extLst>
                  <a:ext uri="{0D108BD9-81ED-4DB2-BD59-A6C34878D82A}">
                    <a16:rowId xmlns:a16="http://schemas.microsoft.com/office/drawing/2014/main" val="1321903824"/>
                  </a:ext>
                </a:extLst>
              </a:tr>
              <a:tr h="168118">
                <a:tc vMerge="1">
                  <a:txBody>
                    <a:bodyPr/>
                    <a:lstStyle/>
                    <a:p>
                      <a:endParaRPr lang="en-US"/>
                    </a:p>
                  </a:txBody>
                  <a:tcPr/>
                </a:tc>
                <a:tc>
                  <a:txBody>
                    <a:bodyPr/>
                    <a:lstStyle/>
                    <a:p>
                      <a:pPr algn="r" fontAlgn="ctr"/>
                      <a:r>
                        <a:rPr lang="en-US" sz="1100" b="1">
                          <a:effectLst/>
                        </a:rPr>
                        <a:t>75%</a:t>
                      </a:r>
                    </a:p>
                  </a:txBody>
                  <a:tcPr marL="32232" marR="32232" marT="16116" marB="16116" anchor="ctr"/>
                </a:tc>
                <a:tc>
                  <a:txBody>
                    <a:bodyPr/>
                    <a:lstStyle/>
                    <a:p>
                      <a:pPr algn="r" fontAlgn="ctr"/>
                      <a:r>
                        <a:rPr lang="en-US" sz="1100" b="1">
                          <a:effectLst/>
                        </a:rPr>
                        <a:t>5.173488e+07</a:t>
                      </a:r>
                    </a:p>
                  </a:txBody>
                  <a:tcPr marL="32232" marR="32232" marT="16116" marB="16116" anchor="ctr"/>
                </a:tc>
                <a:tc>
                  <a:txBody>
                    <a:bodyPr/>
                    <a:lstStyle/>
                    <a:p>
                      <a:pPr algn="r" fontAlgn="ctr"/>
                      <a:r>
                        <a:rPr lang="en-US" sz="1100" b="1">
                          <a:effectLst/>
                        </a:rPr>
                        <a:t>3.315592e+07</a:t>
                      </a:r>
                    </a:p>
                  </a:txBody>
                  <a:tcPr marL="32232" marR="32232" marT="16116" marB="16116" anchor="ctr"/>
                </a:tc>
                <a:tc>
                  <a:txBody>
                    <a:bodyPr/>
                    <a:lstStyle/>
                    <a:p>
                      <a:pPr algn="r" fontAlgn="ctr"/>
                      <a:r>
                        <a:rPr lang="en-US" sz="1100" b="1">
                          <a:effectLst/>
                        </a:rPr>
                        <a:t>5.242006e+07</a:t>
                      </a:r>
                    </a:p>
                  </a:txBody>
                  <a:tcPr marL="32232" marR="32232" marT="16116" marB="16116" anchor="ctr"/>
                </a:tc>
                <a:extLst>
                  <a:ext uri="{0D108BD9-81ED-4DB2-BD59-A6C34878D82A}">
                    <a16:rowId xmlns:a16="http://schemas.microsoft.com/office/drawing/2014/main" val="1687058119"/>
                  </a:ext>
                </a:extLst>
              </a:tr>
              <a:tr h="168118">
                <a:tc vMerge="1">
                  <a:txBody>
                    <a:bodyPr/>
                    <a:lstStyle/>
                    <a:p>
                      <a:endParaRPr lang="en-US"/>
                    </a:p>
                  </a:txBody>
                  <a:tcPr/>
                </a:tc>
                <a:tc>
                  <a:txBody>
                    <a:bodyPr/>
                    <a:lstStyle/>
                    <a:p>
                      <a:pPr algn="r" fontAlgn="ctr"/>
                      <a:r>
                        <a:rPr lang="en-US" sz="1100" b="1">
                          <a:effectLst/>
                        </a:rPr>
                        <a:t>max</a:t>
                      </a:r>
                    </a:p>
                  </a:txBody>
                  <a:tcPr marL="32232" marR="32232" marT="16116" marB="16116" anchor="ctr"/>
                </a:tc>
                <a:tc>
                  <a:txBody>
                    <a:bodyPr/>
                    <a:lstStyle/>
                    <a:p>
                      <a:pPr algn="r" fontAlgn="ctr"/>
                      <a:r>
                        <a:rPr lang="en-US" sz="1100" b="1">
                          <a:effectLst/>
                        </a:rPr>
                        <a:t>7.833131e+07</a:t>
                      </a:r>
                    </a:p>
                  </a:txBody>
                  <a:tcPr marL="32232" marR="32232" marT="16116" marB="16116" anchor="ctr"/>
                </a:tc>
                <a:tc>
                  <a:txBody>
                    <a:bodyPr/>
                    <a:lstStyle/>
                    <a:p>
                      <a:pPr algn="r" fontAlgn="ctr"/>
                      <a:r>
                        <a:rPr lang="en-US" sz="1100" b="1">
                          <a:effectLst/>
                        </a:rPr>
                        <a:t>4.060125e+07</a:t>
                      </a:r>
                    </a:p>
                  </a:txBody>
                  <a:tcPr marL="32232" marR="32232" marT="16116" marB="16116" anchor="ctr"/>
                </a:tc>
                <a:tc>
                  <a:txBody>
                    <a:bodyPr/>
                    <a:lstStyle/>
                    <a:p>
                      <a:pPr algn="r" fontAlgn="ctr"/>
                      <a:r>
                        <a:rPr lang="en-US" sz="1100" b="1" dirty="0">
                          <a:effectLst/>
                        </a:rPr>
                        <a:t>7.745813e+07</a:t>
                      </a:r>
                    </a:p>
                  </a:txBody>
                  <a:tcPr marL="32232" marR="32232" marT="16116" marB="16116" anchor="ctr"/>
                </a:tc>
                <a:extLst>
                  <a:ext uri="{0D108BD9-81ED-4DB2-BD59-A6C34878D82A}">
                    <a16:rowId xmlns:a16="http://schemas.microsoft.com/office/drawing/2014/main" val="3187471440"/>
                  </a:ext>
                </a:extLst>
              </a:tr>
            </a:tbl>
          </a:graphicData>
        </a:graphic>
      </p:graphicFrame>
      <p:sp>
        <p:nvSpPr>
          <p:cNvPr id="5" name="Rectangle 4">
            <a:extLst>
              <a:ext uri="{FF2B5EF4-FFF2-40B4-BE49-F238E27FC236}">
                <a16:creationId xmlns:a16="http://schemas.microsoft.com/office/drawing/2014/main" id="{1630D4A8-9A24-4655-BFE6-68D6DEE87850}"/>
              </a:ext>
            </a:extLst>
          </p:cNvPr>
          <p:cNvSpPr/>
          <p:nvPr/>
        </p:nvSpPr>
        <p:spPr>
          <a:xfrm>
            <a:off x="135924" y="1887829"/>
            <a:ext cx="3311610" cy="3046988"/>
          </a:xfrm>
          <a:prstGeom prst="rect">
            <a:avLst/>
          </a:prstGeom>
        </p:spPr>
        <p:txBody>
          <a:bodyPr wrap="square">
            <a:spAutoFit/>
          </a:bodyPr>
          <a:lstStyle/>
          <a:p>
            <a:pPr algn="ctr"/>
            <a:r>
              <a:rPr lang="en-US" sz="3200" dirty="0">
                <a:latin typeface="-apple-system"/>
              </a:rPr>
              <a:t>Minimum, Maximum, Average &amp; Total non- normalized metrics for each cluster</a:t>
            </a:r>
            <a:endParaRPr lang="en-US" sz="3200" i="0" dirty="0">
              <a:effectLst/>
              <a:latin typeface="-apple-system"/>
            </a:endParaRPr>
          </a:p>
        </p:txBody>
      </p:sp>
    </p:spTree>
    <p:extLst>
      <p:ext uri="{BB962C8B-B14F-4D97-AF65-F5344CB8AC3E}">
        <p14:creationId xmlns:p14="http://schemas.microsoft.com/office/powerpoint/2010/main" val="108436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8AE9A2-7016-49DE-AB81-E0B57C28BBE1}"/>
              </a:ext>
            </a:extLst>
          </p:cNvPr>
          <p:cNvPicPr>
            <a:picLocks noChangeAspect="1"/>
          </p:cNvPicPr>
          <p:nvPr/>
        </p:nvPicPr>
        <p:blipFill>
          <a:blip r:embed="rId2"/>
          <a:stretch>
            <a:fillRect/>
          </a:stretch>
        </p:blipFill>
        <p:spPr>
          <a:xfrm>
            <a:off x="2870886" y="1002812"/>
            <a:ext cx="6450227" cy="4852375"/>
          </a:xfrm>
          <a:prstGeom prst="rect">
            <a:avLst/>
          </a:prstGeom>
        </p:spPr>
      </p:pic>
    </p:spTree>
    <p:extLst>
      <p:ext uri="{BB962C8B-B14F-4D97-AF65-F5344CB8AC3E}">
        <p14:creationId xmlns:p14="http://schemas.microsoft.com/office/powerpoint/2010/main" val="1988423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D0EEF2-5B98-4FA5-9CFB-2A290D136051}"/>
              </a:ext>
            </a:extLst>
          </p:cNvPr>
          <p:cNvPicPr>
            <a:picLocks noChangeAspect="1"/>
          </p:cNvPicPr>
          <p:nvPr/>
        </p:nvPicPr>
        <p:blipFill>
          <a:blip r:embed="rId2"/>
          <a:stretch>
            <a:fillRect/>
          </a:stretch>
        </p:blipFill>
        <p:spPr>
          <a:xfrm>
            <a:off x="3283349" y="1397407"/>
            <a:ext cx="5424303" cy="4063186"/>
          </a:xfrm>
          <a:prstGeom prst="rect">
            <a:avLst/>
          </a:prstGeom>
        </p:spPr>
      </p:pic>
      <p:sp>
        <p:nvSpPr>
          <p:cNvPr id="5" name="TextBox 4">
            <a:extLst>
              <a:ext uri="{FF2B5EF4-FFF2-40B4-BE49-F238E27FC236}">
                <a16:creationId xmlns:a16="http://schemas.microsoft.com/office/drawing/2014/main" id="{BC5F3889-0DF6-4732-A5EB-2EA63AB4D465}"/>
              </a:ext>
            </a:extLst>
          </p:cNvPr>
          <p:cNvSpPr txBox="1"/>
          <p:nvPr/>
        </p:nvSpPr>
        <p:spPr>
          <a:xfrm>
            <a:off x="2953264" y="531335"/>
            <a:ext cx="5927385" cy="646331"/>
          </a:xfrm>
          <a:prstGeom prst="rect">
            <a:avLst/>
          </a:prstGeom>
          <a:noFill/>
        </p:spPr>
        <p:txBody>
          <a:bodyPr wrap="square" rtlCol="0">
            <a:spAutoFit/>
          </a:bodyPr>
          <a:lstStyle/>
          <a:p>
            <a:pPr algn="ctr"/>
            <a:r>
              <a:rPr lang="en-US" dirty="0">
                <a:ln w="0"/>
                <a:solidFill>
                  <a:schemeClr val="accent1"/>
                </a:solidFill>
                <a:effectLst>
                  <a:outerShdw blurRad="38100" dist="25400" dir="5400000" algn="ctr" rotWithShape="0">
                    <a:srgbClr val="6E747A">
                      <a:alpha val="43000"/>
                    </a:srgbClr>
                  </a:outerShdw>
                </a:effectLst>
              </a:rPr>
              <a:t>Using the elbow method to determine the Optimal K value for the clusters</a:t>
            </a:r>
          </a:p>
        </p:txBody>
      </p:sp>
      <p:sp>
        <p:nvSpPr>
          <p:cNvPr id="7" name="TextBox 6">
            <a:extLst>
              <a:ext uri="{FF2B5EF4-FFF2-40B4-BE49-F238E27FC236}">
                <a16:creationId xmlns:a16="http://schemas.microsoft.com/office/drawing/2014/main" id="{1A4A0EDC-DF5C-44C7-9D7C-799352117D97}"/>
              </a:ext>
            </a:extLst>
          </p:cNvPr>
          <p:cNvSpPr txBox="1"/>
          <p:nvPr/>
        </p:nvSpPr>
        <p:spPr>
          <a:xfrm>
            <a:off x="9136763" y="2983468"/>
            <a:ext cx="1804087" cy="369332"/>
          </a:xfrm>
          <a:prstGeom prst="rect">
            <a:avLst/>
          </a:prstGeom>
          <a:noFill/>
        </p:spPr>
        <p:txBody>
          <a:bodyPr wrap="square" rtlCol="0">
            <a:spAutoFit/>
          </a:bodyPr>
          <a:lstStyle/>
          <a:p>
            <a:r>
              <a:rPr lang="en-US" dirty="0"/>
              <a:t>K= 5</a:t>
            </a:r>
          </a:p>
        </p:txBody>
      </p:sp>
      <p:sp>
        <p:nvSpPr>
          <p:cNvPr id="8" name="TextBox 7">
            <a:extLst>
              <a:ext uri="{FF2B5EF4-FFF2-40B4-BE49-F238E27FC236}">
                <a16:creationId xmlns:a16="http://schemas.microsoft.com/office/drawing/2014/main" id="{EA75CB8A-4E02-496B-8832-DAC6A2E56A64}"/>
              </a:ext>
            </a:extLst>
          </p:cNvPr>
          <p:cNvSpPr txBox="1"/>
          <p:nvPr/>
        </p:nvSpPr>
        <p:spPr>
          <a:xfrm>
            <a:off x="8609544" y="2612082"/>
            <a:ext cx="1804087" cy="369332"/>
          </a:xfrm>
          <a:prstGeom prst="rect">
            <a:avLst/>
          </a:prstGeom>
          <a:noFill/>
        </p:spPr>
        <p:txBody>
          <a:bodyPr wrap="square" rtlCol="0">
            <a:spAutoFit/>
          </a:bodyPr>
          <a:lstStyle/>
          <a:p>
            <a:r>
              <a:rPr lang="en-US" dirty="0"/>
              <a:t>Optimal value</a:t>
            </a:r>
          </a:p>
        </p:txBody>
      </p:sp>
    </p:spTree>
    <p:extLst>
      <p:ext uri="{BB962C8B-B14F-4D97-AF65-F5344CB8AC3E}">
        <p14:creationId xmlns:p14="http://schemas.microsoft.com/office/powerpoint/2010/main" val="60311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6B7F-0A5B-4943-B5AC-33FC864C1CBE}"/>
              </a:ext>
            </a:extLst>
          </p:cNvPr>
          <p:cNvSpPr>
            <a:spLocks noGrp="1"/>
          </p:cNvSpPr>
          <p:nvPr>
            <p:ph type="title"/>
          </p:nvPr>
        </p:nvSpPr>
        <p:spPr>
          <a:xfrm>
            <a:off x="838200" y="681037"/>
            <a:ext cx="10515600" cy="1325563"/>
          </a:xfrm>
        </p:spPr>
        <p:txBody>
          <a:bodyPr/>
          <a:lstStyle/>
          <a:p>
            <a:pPr algn="ctr"/>
            <a:r>
              <a:rPr lang="en-US" dirty="0"/>
              <a:t>Summary</a:t>
            </a:r>
          </a:p>
        </p:txBody>
      </p:sp>
      <p:sp>
        <p:nvSpPr>
          <p:cNvPr id="3" name="Content Placeholder 2">
            <a:extLst>
              <a:ext uri="{FF2B5EF4-FFF2-40B4-BE49-F238E27FC236}">
                <a16:creationId xmlns:a16="http://schemas.microsoft.com/office/drawing/2014/main" id="{A45071B1-3598-4D13-A51E-AA979B46887C}"/>
              </a:ext>
            </a:extLst>
          </p:cNvPr>
          <p:cNvSpPr>
            <a:spLocks noGrp="1"/>
          </p:cNvSpPr>
          <p:nvPr>
            <p:ph idx="1"/>
          </p:nvPr>
        </p:nvSpPr>
        <p:spPr/>
        <p:txBody>
          <a:bodyPr/>
          <a:lstStyle/>
          <a:p>
            <a:r>
              <a:rPr lang="en-US" dirty="0"/>
              <a:t>The Data were grouped using the MSISDN/Number in order to find the Total sessions traffic.</a:t>
            </a:r>
          </a:p>
          <a:p>
            <a:r>
              <a:rPr lang="en-US" dirty="0"/>
              <a:t>Using </a:t>
            </a:r>
            <a:r>
              <a:rPr lang="en-US" dirty="0" err="1"/>
              <a:t>Sklearn</a:t>
            </a:r>
            <a:r>
              <a:rPr lang="en-US" dirty="0"/>
              <a:t> (</a:t>
            </a:r>
            <a:r>
              <a:rPr lang="en-US" dirty="0" err="1"/>
              <a:t>scikit</a:t>
            </a:r>
            <a:r>
              <a:rPr lang="en-US" dirty="0"/>
              <a:t> learn) library in Python, the data were grouped into three cluster.</a:t>
            </a:r>
          </a:p>
          <a:p>
            <a:r>
              <a:rPr lang="en-US" dirty="0"/>
              <a:t>By finding the optimal k values using the elbow method, it can be noticed that k= 5 is said to group the clusters equally. </a:t>
            </a:r>
          </a:p>
          <a:p>
            <a:endParaRPr lang="en-US" dirty="0"/>
          </a:p>
        </p:txBody>
      </p:sp>
    </p:spTree>
    <p:extLst>
      <p:ext uri="{BB962C8B-B14F-4D97-AF65-F5344CB8AC3E}">
        <p14:creationId xmlns:p14="http://schemas.microsoft.com/office/powerpoint/2010/main" val="379549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CFB2-7EAA-48E0-8430-589F5D3B525B}"/>
              </a:ext>
            </a:extLst>
          </p:cNvPr>
          <p:cNvSpPr>
            <a:spLocks noGrp="1"/>
          </p:cNvSpPr>
          <p:nvPr>
            <p:ph type="title"/>
          </p:nvPr>
        </p:nvSpPr>
        <p:spPr/>
        <p:txBody>
          <a:bodyPr/>
          <a:lstStyle/>
          <a:p>
            <a:pPr algn="ctr"/>
            <a:r>
              <a:rPr lang="en-US" dirty="0"/>
              <a:t>Experience Analytics</a:t>
            </a:r>
          </a:p>
        </p:txBody>
      </p:sp>
      <p:sp>
        <p:nvSpPr>
          <p:cNvPr id="3" name="Content Placeholder 2">
            <a:extLst>
              <a:ext uri="{FF2B5EF4-FFF2-40B4-BE49-F238E27FC236}">
                <a16:creationId xmlns:a16="http://schemas.microsoft.com/office/drawing/2014/main" id="{4BE687D7-B1D2-4E5C-A6E5-473FE9F865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3107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56C8403-CDFB-4F3D-8738-8B4B4F2BA5C2}"/>
              </a:ext>
            </a:extLst>
          </p:cNvPr>
          <p:cNvGraphicFramePr>
            <a:graphicFrameLocks noGrp="1"/>
          </p:cNvGraphicFramePr>
          <p:nvPr>
            <p:extLst>
              <p:ext uri="{D42A27DB-BD31-4B8C-83A1-F6EECF244321}">
                <p14:modId xmlns:p14="http://schemas.microsoft.com/office/powerpoint/2010/main" val="3534770170"/>
              </p:ext>
            </p:extLst>
          </p:nvPr>
        </p:nvGraphicFramePr>
        <p:xfrm>
          <a:off x="565482" y="2562726"/>
          <a:ext cx="11165292" cy="4090737"/>
        </p:xfrm>
        <a:graphic>
          <a:graphicData uri="http://schemas.openxmlformats.org/drawingml/2006/table">
            <a:tbl>
              <a:tblPr>
                <a:tableStyleId>{327F97BB-C833-4FB7-BDE5-3F7075034690}</a:tableStyleId>
              </a:tblPr>
              <a:tblGrid>
                <a:gridCol w="457200">
                  <a:extLst>
                    <a:ext uri="{9D8B030D-6E8A-4147-A177-3AD203B41FA5}">
                      <a16:colId xmlns:a16="http://schemas.microsoft.com/office/drawing/2014/main" val="2908066548"/>
                    </a:ext>
                  </a:extLst>
                </a:gridCol>
                <a:gridCol w="783388">
                  <a:extLst>
                    <a:ext uri="{9D8B030D-6E8A-4147-A177-3AD203B41FA5}">
                      <a16:colId xmlns:a16="http://schemas.microsoft.com/office/drawing/2014/main" val="2403935161"/>
                    </a:ext>
                  </a:extLst>
                </a:gridCol>
                <a:gridCol w="620294">
                  <a:extLst>
                    <a:ext uri="{9D8B030D-6E8A-4147-A177-3AD203B41FA5}">
                      <a16:colId xmlns:a16="http://schemas.microsoft.com/office/drawing/2014/main" val="416587294"/>
                    </a:ext>
                  </a:extLst>
                </a:gridCol>
                <a:gridCol w="620294">
                  <a:extLst>
                    <a:ext uri="{9D8B030D-6E8A-4147-A177-3AD203B41FA5}">
                      <a16:colId xmlns:a16="http://schemas.microsoft.com/office/drawing/2014/main" val="2805001829"/>
                    </a:ext>
                  </a:extLst>
                </a:gridCol>
                <a:gridCol w="620294">
                  <a:extLst>
                    <a:ext uri="{9D8B030D-6E8A-4147-A177-3AD203B41FA5}">
                      <a16:colId xmlns:a16="http://schemas.microsoft.com/office/drawing/2014/main" val="209993205"/>
                    </a:ext>
                  </a:extLst>
                </a:gridCol>
                <a:gridCol w="620294">
                  <a:extLst>
                    <a:ext uri="{9D8B030D-6E8A-4147-A177-3AD203B41FA5}">
                      <a16:colId xmlns:a16="http://schemas.microsoft.com/office/drawing/2014/main" val="1748814349"/>
                    </a:ext>
                  </a:extLst>
                </a:gridCol>
                <a:gridCol w="620294">
                  <a:extLst>
                    <a:ext uri="{9D8B030D-6E8A-4147-A177-3AD203B41FA5}">
                      <a16:colId xmlns:a16="http://schemas.microsoft.com/office/drawing/2014/main" val="877484624"/>
                    </a:ext>
                  </a:extLst>
                </a:gridCol>
                <a:gridCol w="620294">
                  <a:extLst>
                    <a:ext uri="{9D8B030D-6E8A-4147-A177-3AD203B41FA5}">
                      <a16:colId xmlns:a16="http://schemas.microsoft.com/office/drawing/2014/main" val="2687352438"/>
                    </a:ext>
                  </a:extLst>
                </a:gridCol>
                <a:gridCol w="620294">
                  <a:extLst>
                    <a:ext uri="{9D8B030D-6E8A-4147-A177-3AD203B41FA5}">
                      <a16:colId xmlns:a16="http://schemas.microsoft.com/office/drawing/2014/main" val="3108832291"/>
                    </a:ext>
                  </a:extLst>
                </a:gridCol>
                <a:gridCol w="620294">
                  <a:extLst>
                    <a:ext uri="{9D8B030D-6E8A-4147-A177-3AD203B41FA5}">
                      <a16:colId xmlns:a16="http://schemas.microsoft.com/office/drawing/2014/main" val="1063532250"/>
                    </a:ext>
                  </a:extLst>
                </a:gridCol>
                <a:gridCol w="620294">
                  <a:extLst>
                    <a:ext uri="{9D8B030D-6E8A-4147-A177-3AD203B41FA5}">
                      <a16:colId xmlns:a16="http://schemas.microsoft.com/office/drawing/2014/main" val="549173268"/>
                    </a:ext>
                  </a:extLst>
                </a:gridCol>
                <a:gridCol w="620294">
                  <a:extLst>
                    <a:ext uri="{9D8B030D-6E8A-4147-A177-3AD203B41FA5}">
                      <a16:colId xmlns:a16="http://schemas.microsoft.com/office/drawing/2014/main" val="2173128104"/>
                    </a:ext>
                  </a:extLst>
                </a:gridCol>
                <a:gridCol w="620294">
                  <a:extLst>
                    <a:ext uri="{9D8B030D-6E8A-4147-A177-3AD203B41FA5}">
                      <a16:colId xmlns:a16="http://schemas.microsoft.com/office/drawing/2014/main" val="1179226054"/>
                    </a:ext>
                  </a:extLst>
                </a:gridCol>
                <a:gridCol w="620294">
                  <a:extLst>
                    <a:ext uri="{9D8B030D-6E8A-4147-A177-3AD203B41FA5}">
                      <a16:colId xmlns:a16="http://schemas.microsoft.com/office/drawing/2014/main" val="1640410684"/>
                    </a:ext>
                  </a:extLst>
                </a:gridCol>
                <a:gridCol w="620294">
                  <a:extLst>
                    <a:ext uri="{9D8B030D-6E8A-4147-A177-3AD203B41FA5}">
                      <a16:colId xmlns:a16="http://schemas.microsoft.com/office/drawing/2014/main" val="1222436976"/>
                    </a:ext>
                  </a:extLst>
                </a:gridCol>
                <a:gridCol w="620294">
                  <a:extLst>
                    <a:ext uri="{9D8B030D-6E8A-4147-A177-3AD203B41FA5}">
                      <a16:colId xmlns:a16="http://schemas.microsoft.com/office/drawing/2014/main" val="2786991261"/>
                    </a:ext>
                  </a:extLst>
                </a:gridCol>
                <a:gridCol w="620294">
                  <a:extLst>
                    <a:ext uri="{9D8B030D-6E8A-4147-A177-3AD203B41FA5}">
                      <a16:colId xmlns:a16="http://schemas.microsoft.com/office/drawing/2014/main" val="710793910"/>
                    </a:ext>
                  </a:extLst>
                </a:gridCol>
                <a:gridCol w="620294">
                  <a:extLst>
                    <a:ext uri="{9D8B030D-6E8A-4147-A177-3AD203B41FA5}">
                      <a16:colId xmlns:a16="http://schemas.microsoft.com/office/drawing/2014/main" val="2016760966"/>
                    </a:ext>
                  </a:extLst>
                </a:gridCol>
              </a:tblGrid>
              <a:tr h="1637897">
                <a:tc>
                  <a:txBody>
                    <a:bodyPr/>
                    <a:lstStyle/>
                    <a:p>
                      <a:pPr algn="r" fontAlgn="ctr"/>
                      <a:r>
                        <a:rPr lang="en-US" sz="1100" dirty="0">
                          <a:effectLst/>
                        </a:rPr>
                        <a:t>std</a:t>
                      </a:r>
                      <a:endParaRPr lang="en-US" sz="1100" b="1" dirty="0">
                        <a:effectLst/>
                      </a:endParaRPr>
                    </a:p>
                  </a:txBody>
                  <a:tcPr marL="33731" marR="33731" marT="16866" marB="16866" anchor="ctr"/>
                </a:tc>
                <a:tc>
                  <a:txBody>
                    <a:bodyPr/>
                    <a:lstStyle/>
                    <a:p>
                      <a:pPr algn="r" fontAlgn="ctr"/>
                      <a:r>
                        <a:rPr lang="en-US" sz="1100" dirty="0">
                          <a:effectLst/>
                        </a:rPr>
                        <a:t>2.729197e+07</a:t>
                      </a:r>
                    </a:p>
                  </a:txBody>
                  <a:tcPr marL="33731" marR="33731" marT="16866" marB="16866" anchor="ctr"/>
                </a:tc>
                <a:tc>
                  <a:txBody>
                    <a:bodyPr/>
                    <a:lstStyle/>
                    <a:p>
                      <a:pPr algn="r" fontAlgn="ctr"/>
                      <a:r>
                        <a:rPr lang="en-US" sz="1100">
                          <a:effectLst/>
                        </a:rPr>
                        <a:t>5.069829e+05</a:t>
                      </a:r>
                    </a:p>
                  </a:txBody>
                  <a:tcPr marL="33731" marR="33731" marT="16866" marB="16866" anchor="ctr"/>
                </a:tc>
                <a:tc>
                  <a:txBody>
                    <a:bodyPr/>
                    <a:lstStyle/>
                    <a:p>
                      <a:pPr algn="r" fontAlgn="ctr"/>
                      <a:r>
                        <a:rPr lang="en-US" sz="1100" dirty="0">
                          <a:effectLst/>
                        </a:rPr>
                        <a:t>8.797113e+07</a:t>
                      </a:r>
                    </a:p>
                  </a:txBody>
                  <a:tcPr marL="33731" marR="33731" marT="16866" marB="16866" anchor="ctr"/>
                </a:tc>
                <a:tc>
                  <a:txBody>
                    <a:bodyPr/>
                    <a:lstStyle/>
                    <a:p>
                      <a:pPr algn="r" fontAlgn="ctr"/>
                      <a:r>
                        <a:rPr lang="en-US" sz="1100">
                          <a:effectLst/>
                        </a:rPr>
                        <a:t>3.129402e+07</a:t>
                      </a:r>
                    </a:p>
                  </a:txBody>
                  <a:tcPr marL="33731" marR="33731" marT="16866" marB="16866" anchor="ctr"/>
                </a:tc>
                <a:tc>
                  <a:txBody>
                    <a:bodyPr/>
                    <a:lstStyle/>
                    <a:p>
                      <a:pPr algn="r" fontAlgn="ctr"/>
                      <a:r>
                        <a:rPr lang="en-US" sz="1100">
                          <a:effectLst/>
                        </a:rPr>
                        <a:t>2.706187e+07</a:t>
                      </a:r>
                    </a:p>
                  </a:txBody>
                  <a:tcPr marL="33731" marR="33731" marT="16866" marB="16866" anchor="ctr"/>
                </a:tc>
                <a:tc>
                  <a:txBody>
                    <a:bodyPr/>
                    <a:lstStyle/>
                    <a:p>
                      <a:pPr algn="r" fontAlgn="ctr"/>
                      <a:r>
                        <a:rPr lang="en-US" sz="1100" dirty="0">
                          <a:effectLst/>
                        </a:rPr>
                        <a:t>7.012487e+06</a:t>
                      </a:r>
                    </a:p>
                  </a:txBody>
                  <a:tcPr marL="33731" marR="33731" marT="16866" marB="16866" anchor="ctr"/>
                </a:tc>
                <a:tc>
                  <a:txBody>
                    <a:bodyPr/>
                    <a:lstStyle/>
                    <a:p>
                      <a:pPr algn="r" fontAlgn="ctr"/>
                      <a:r>
                        <a:rPr lang="en-US" sz="1100" dirty="0">
                          <a:effectLst/>
                        </a:rPr>
                        <a:t>1.764844e+08</a:t>
                      </a:r>
                    </a:p>
                  </a:txBody>
                  <a:tcPr marL="33731" marR="33731" marT="16866" marB="16866" anchor="ctr"/>
                </a:tc>
                <a:tc>
                  <a:txBody>
                    <a:bodyPr/>
                    <a:lstStyle/>
                    <a:p>
                      <a:pPr algn="r" fontAlgn="ctr"/>
                      <a:r>
                        <a:rPr lang="en-US" sz="1100" dirty="0">
                          <a:effectLst/>
                        </a:rPr>
                        <a:t>1.677726e+08</a:t>
                      </a:r>
                    </a:p>
                  </a:txBody>
                  <a:tcPr marL="33731" marR="33731" marT="16866" marB="16866" anchor="ctr"/>
                </a:tc>
                <a:tc>
                  <a:txBody>
                    <a:bodyPr/>
                    <a:lstStyle/>
                    <a:p>
                      <a:pPr algn="r" fontAlgn="ctr"/>
                      <a:r>
                        <a:rPr lang="en-US" sz="1100" dirty="0">
                          <a:effectLst/>
                        </a:rPr>
                        <a:t>1.763205e+08</a:t>
                      </a:r>
                    </a:p>
                  </a:txBody>
                  <a:tcPr marL="33731" marR="33731" marT="16866" marB="16866" anchor="ctr"/>
                </a:tc>
                <a:tc>
                  <a:txBody>
                    <a:bodyPr/>
                    <a:lstStyle/>
                    <a:p>
                      <a:pPr algn="r" fontAlgn="ctr"/>
                      <a:r>
                        <a:rPr lang="en-US" sz="1100" dirty="0">
                          <a:effectLst/>
                        </a:rPr>
                        <a:t>1.683193e+08</a:t>
                      </a:r>
                    </a:p>
                  </a:txBody>
                  <a:tcPr marL="33731" marR="33731" marT="16866" marB="16866" anchor="ctr"/>
                </a:tc>
                <a:tc>
                  <a:txBody>
                    <a:bodyPr/>
                    <a:lstStyle/>
                    <a:p>
                      <a:pPr algn="r" fontAlgn="ctr"/>
                      <a:r>
                        <a:rPr lang="en-US" sz="1100">
                          <a:effectLst/>
                        </a:rPr>
                        <a:t>6.405815e+09</a:t>
                      </a:r>
                    </a:p>
                  </a:txBody>
                  <a:tcPr marL="33731" marR="33731" marT="16866" marB="16866" anchor="ctr"/>
                </a:tc>
                <a:tc>
                  <a:txBody>
                    <a:bodyPr/>
                    <a:lstStyle/>
                    <a:p>
                      <a:pPr algn="r" fontAlgn="ctr"/>
                      <a:r>
                        <a:rPr lang="en-US" sz="1100" dirty="0">
                          <a:effectLst/>
                        </a:rPr>
                        <a:t>1.253698e+08</a:t>
                      </a:r>
                    </a:p>
                  </a:txBody>
                  <a:tcPr marL="33731" marR="33731" marT="16866" marB="16866" anchor="ctr"/>
                </a:tc>
                <a:tc>
                  <a:txBody>
                    <a:bodyPr/>
                    <a:lstStyle/>
                    <a:p>
                      <a:pPr algn="r" fontAlgn="ctr"/>
                      <a:r>
                        <a:rPr lang="en-US" sz="1100" dirty="0">
                          <a:effectLst/>
                        </a:rPr>
                        <a:t>6.388329e+09</a:t>
                      </a:r>
                    </a:p>
                  </a:txBody>
                  <a:tcPr marL="33731" marR="33731" marT="16866" marB="16866" anchor="ctr"/>
                </a:tc>
                <a:tc>
                  <a:txBody>
                    <a:bodyPr/>
                    <a:lstStyle/>
                    <a:p>
                      <a:pPr algn="r" fontAlgn="ctr"/>
                      <a:r>
                        <a:rPr lang="en-US" sz="1100" dirty="0">
                          <a:effectLst/>
                        </a:rPr>
                        <a:t>1.267844e+08</a:t>
                      </a:r>
                    </a:p>
                  </a:txBody>
                  <a:tcPr marL="33731" marR="33731" marT="16866" marB="16866" anchor="ctr"/>
                </a:tc>
                <a:tc>
                  <a:txBody>
                    <a:bodyPr/>
                    <a:lstStyle/>
                    <a:p>
                      <a:pPr algn="r" fontAlgn="ctr"/>
                      <a:r>
                        <a:rPr lang="en-US" sz="1100" dirty="0">
                          <a:effectLst/>
                        </a:rPr>
                        <a:t>8.103762e+04</a:t>
                      </a:r>
                    </a:p>
                  </a:txBody>
                  <a:tcPr marL="33731" marR="33731" marT="16866" marB="16866" anchor="ctr"/>
                </a:tc>
                <a:tc>
                  <a:txBody>
                    <a:bodyPr/>
                    <a:lstStyle/>
                    <a:p>
                      <a:pPr algn="r" fontAlgn="ctr"/>
                      <a:r>
                        <a:rPr lang="en-US" sz="1100" dirty="0">
                          <a:effectLst/>
                        </a:rPr>
                        <a:t>1.127639e+07</a:t>
                      </a:r>
                    </a:p>
                  </a:txBody>
                  <a:tcPr marL="33731" marR="33731" marT="16866" marB="16866" anchor="ctr"/>
                </a:tc>
                <a:tc>
                  <a:txBody>
                    <a:bodyPr/>
                    <a:lstStyle/>
                    <a:p>
                      <a:pPr algn="r" fontAlgn="ctr"/>
                      <a:r>
                        <a:rPr lang="en-US" sz="1100" dirty="0">
                          <a:effectLst/>
                        </a:rPr>
                        <a:t>6.900283e+09</a:t>
                      </a:r>
                    </a:p>
                  </a:txBody>
                  <a:tcPr marL="33731" marR="33731" marT="16866" marB="16866" anchor="ctr"/>
                </a:tc>
                <a:extLst>
                  <a:ext uri="{0D108BD9-81ED-4DB2-BD59-A6C34878D82A}">
                    <a16:rowId xmlns:a16="http://schemas.microsoft.com/office/drawing/2014/main" val="937839375"/>
                  </a:ext>
                </a:extLst>
              </a:tr>
              <a:tr h="1226420">
                <a:tc>
                  <a:txBody>
                    <a:bodyPr/>
                    <a:lstStyle/>
                    <a:p>
                      <a:pPr algn="r" fontAlgn="ctr"/>
                      <a:r>
                        <a:rPr lang="en-US" sz="1100">
                          <a:effectLst/>
                        </a:rPr>
                        <a:t>min</a:t>
                      </a:r>
                      <a:endParaRPr lang="en-US" sz="1100" b="1">
                        <a:effectLst/>
                      </a:endParaRPr>
                    </a:p>
                  </a:txBody>
                  <a:tcPr marL="33731" marR="33731" marT="16866" marB="16866" anchor="ctr"/>
                </a:tc>
                <a:tc>
                  <a:txBody>
                    <a:bodyPr/>
                    <a:lstStyle/>
                    <a:p>
                      <a:pPr algn="r" fontAlgn="ctr"/>
                      <a:r>
                        <a:rPr lang="en-US" sz="1100" dirty="0">
                          <a:effectLst/>
                        </a:rPr>
                        <a:t>1.200000e+01</a:t>
                      </a:r>
                    </a:p>
                  </a:txBody>
                  <a:tcPr marL="33731" marR="33731" marT="16866" marB="16866" anchor="ctr"/>
                </a:tc>
                <a:tc>
                  <a:txBody>
                    <a:bodyPr/>
                    <a:lstStyle/>
                    <a:p>
                      <a:pPr algn="r" fontAlgn="ctr"/>
                      <a:r>
                        <a:rPr lang="en-US" sz="1100" dirty="0">
                          <a:effectLst/>
                        </a:rPr>
                        <a:t>0.000000e+00</a:t>
                      </a:r>
                    </a:p>
                  </a:txBody>
                  <a:tcPr marL="33731" marR="33731" marT="16866" marB="16866" anchor="ctr"/>
                </a:tc>
                <a:tc>
                  <a:txBody>
                    <a:bodyPr/>
                    <a:lstStyle/>
                    <a:p>
                      <a:pPr algn="r" fontAlgn="ctr"/>
                      <a:r>
                        <a:rPr lang="en-US" sz="1100">
                          <a:effectLst/>
                        </a:rPr>
                        <a:t>2.070000e+02</a:t>
                      </a:r>
                    </a:p>
                  </a:txBody>
                  <a:tcPr marL="33731" marR="33731" marT="16866" marB="16866" anchor="ctr"/>
                </a:tc>
                <a:tc>
                  <a:txBody>
                    <a:bodyPr/>
                    <a:lstStyle/>
                    <a:p>
                      <a:pPr algn="r" fontAlgn="ctr"/>
                      <a:r>
                        <a:rPr lang="en-US" sz="1100">
                          <a:effectLst/>
                        </a:rPr>
                        <a:t>3.000000e+00</a:t>
                      </a:r>
                    </a:p>
                  </a:txBody>
                  <a:tcPr marL="33731" marR="33731" marT="16866" marB="16866" anchor="ctr"/>
                </a:tc>
                <a:tc>
                  <a:txBody>
                    <a:bodyPr/>
                    <a:lstStyle/>
                    <a:p>
                      <a:pPr algn="r" fontAlgn="ctr"/>
                      <a:r>
                        <a:rPr lang="en-US" sz="1100">
                          <a:effectLst/>
                        </a:rPr>
                        <a:t>1.400000e+01</a:t>
                      </a:r>
                    </a:p>
                  </a:txBody>
                  <a:tcPr marL="33731" marR="33731" marT="16866" marB="16866" anchor="ctr"/>
                </a:tc>
                <a:tc>
                  <a:txBody>
                    <a:bodyPr/>
                    <a:lstStyle/>
                    <a:p>
                      <a:pPr algn="r" fontAlgn="ctr"/>
                      <a:r>
                        <a:rPr lang="en-US" sz="1100" dirty="0">
                          <a:effectLst/>
                        </a:rPr>
                        <a:t>2.000000e+00</a:t>
                      </a:r>
                    </a:p>
                  </a:txBody>
                  <a:tcPr marL="33731" marR="33731" marT="16866" marB="16866" anchor="ctr"/>
                </a:tc>
                <a:tc>
                  <a:txBody>
                    <a:bodyPr/>
                    <a:lstStyle/>
                    <a:p>
                      <a:pPr algn="r" fontAlgn="ctr"/>
                      <a:r>
                        <a:rPr lang="en-US" sz="1100" dirty="0">
                          <a:effectLst/>
                        </a:rPr>
                        <a:t>5.300000e+01</a:t>
                      </a:r>
                    </a:p>
                  </a:txBody>
                  <a:tcPr marL="33731" marR="33731" marT="16866" marB="16866" anchor="ctr"/>
                </a:tc>
                <a:tc>
                  <a:txBody>
                    <a:bodyPr/>
                    <a:lstStyle/>
                    <a:p>
                      <a:pPr algn="r" fontAlgn="ctr"/>
                      <a:r>
                        <a:rPr lang="en-US" sz="1100" dirty="0">
                          <a:effectLst/>
                        </a:rPr>
                        <a:t>1.050000e+02</a:t>
                      </a:r>
                    </a:p>
                  </a:txBody>
                  <a:tcPr marL="33731" marR="33731" marT="16866" marB="16866" anchor="ctr"/>
                </a:tc>
                <a:tc>
                  <a:txBody>
                    <a:bodyPr/>
                    <a:lstStyle/>
                    <a:p>
                      <a:pPr algn="r" fontAlgn="ctr"/>
                      <a:r>
                        <a:rPr lang="en-US" sz="1100">
                          <a:effectLst/>
                        </a:rPr>
                        <a:t>4.200000e+01</a:t>
                      </a:r>
                    </a:p>
                  </a:txBody>
                  <a:tcPr marL="33731" marR="33731" marT="16866" marB="16866" anchor="ctr"/>
                </a:tc>
                <a:tc>
                  <a:txBody>
                    <a:bodyPr/>
                    <a:lstStyle/>
                    <a:p>
                      <a:pPr algn="r" fontAlgn="ctr"/>
                      <a:r>
                        <a:rPr lang="en-US" sz="1100">
                          <a:effectLst/>
                        </a:rPr>
                        <a:t>3.500000e+01</a:t>
                      </a:r>
                    </a:p>
                  </a:txBody>
                  <a:tcPr marL="33731" marR="33731" marT="16866" marB="16866" anchor="ctr"/>
                </a:tc>
                <a:tc>
                  <a:txBody>
                    <a:bodyPr/>
                    <a:lstStyle/>
                    <a:p>
                      <a:pPr algn="r" fontAlgn="ctr"/>
                      <a:r>
                        <a:rPr lang="en-US" sz="1100" dirty="0">
                          <a:effectLst/>
                        </a:rPr>
                        <a:t>2.516000e+03</a:t>
                      </a:r>
                    </a:p>
                  </a:txBody>
                  <a:tcPr marL="33731" marR="33731" marT="16866" marB="16866" anchor="ctr"/>
                </a:tc>
                <a:tc>
                  <a:txBody>
                    <a:bodyPr/>
                    <a:lstStyle/>
                    <a:p>
                      <a:pPr algn="r" fontAlgn="ctr"/>
                      <a:r>
                        <a:rPr lang="en-US" sz="1100" dirty="0">
                          <a:effectLst/>
                        </a:rPr>
                        <a:t>5.900000e+01</a:t>
                      </a:r>
                    </a:p>
                  </a:txBody>
                  <a:tcPr marL="33731" marR="33731" marT="16866" marB="16866" anchor="ctr"/>
                </a:tc>
                <a:tc>
                  <a:txBody>
                    <a:bodyPr/>
                    <a:lstStyle/>
                    <a:p>
                      <a:pPr algn="r" fontAlgn="ctr"/>
                      <a:r>
                        <a:rPr lang="en-US" sz="1100">
                          <a:effectLst/>
                        </a:rPr>
                        <a:t>3.290000e+03</a:t>
                      </a:r>
                    </a:p>
                  </a:txBody>
                  <a:tcPr marL="33731" marR="33731" marT="16866" marB="16866" anchor="ctr"/>
                </a:tc>
                <a:tc>
                  <a:txBody>
                    <a:bodyPr/>
                    <a:lstStyle/>
                    <a:p>
                      <a:pPr algn="r" fontAlgn="ctr"/>
                      <a:r>
                        <a:rPr lang="en-US" sz="1100">
                          <a:effectLst/>
                        </a:rPr>
                        <a:t>1.480000e+02</a:t>
                      </a:r>
                    </a:p>
                  </a:txBody>
                  <a:tcPr marL="33731" marR="33731" marT="16866" marB="16866" anchor="ctr"/>
                </a:tc>
                <a:tc>
                  <a:txBody>
                    <a:bodyPr/>
                    <a:lstStyle/>
                    <a:p>
                      <a:pPr algn="r" fontAlgn="ctr"/>
                      <a:r>
                        <a:rPr lang="en-US" sz="1100">
                          <a:effectLst/>
                        </a:rPr>
                        <a:t>7.142000e+03</a:t>
                      </a:r>
                    </a:p>
                  </a:txBody>
                  <a:tcPr marL="33731" marR="33731" marT="16866" marB="16866" anchor="ctr"/>
                </a:tc>
                <a:tc>
                  <a:txBody>
                    <a:bodyPr/>
                    <a:lstStyle/>
                    <a:p>
                      <a:pPr algn="r" fontAlgn="ctr"/>
                      <a:r>
                        <a:rPr lang="en-US" sz="1100">
                          <a:effectLst/>
                        </a:rPr>
                        <a:t>2.866892e+06</a:t>
                      </a:r>
                    </a:p>
                  </a:txBody>
                  <a:tcPr marL="33731" marR="33731" marT="16866" marB="16866" anchor="ctr"/>
                </a:tc>
                <a:tc>
                  <a:txBody>
                    <a:bodyPr/>
                    <a:lstStyle/>
                    <a:p>
                      <a:pPr algn="r" fontAlgn="ctr"/>
                      <a:r>
                        <a:rPr lang="en-US" sz="1100" dirty="0">
                          <a:effectLst/>
                        </a:rPr>
                        <a:t>7.114041e+06</a:t>
                      </a:r>
                    </a:p>
                  </a:txBody>
                  <a:tcPr marL="33731" marR="33731" marT="16866" marB="16866" anchor="ctr"/>
                </a:tc>
                <a:extLst>
                  <a:ext uri="{0D108BD9-81ED-4DB2-BD59-A6C34878D82A}">
                    <a16:rowId xmlns:a16="http://schemas.microsoft.com/office/drawing/2014/main" val="1194164716"/>
                  </a:ext>
                </a:extLst>
              </a:tr>
              <a:tr h="1226420">
                <a:tc>
                  <a:txBody>
                    <a:bodyPr/>
                    <a:lstStyle/>
                    <a:p>
                      <a:pPr algn="r" fontAlgn="ctr"/>
                      <a:r>
                        <a:rPr lang="en-US" sz="1100">
                          <a:effectLst/>
                        </a:rPr>
                        <a:t>25%</a:t>
                      </a:r>
                      <a:endParaRPr lang="en-US" sz="1100" b="1">
                        <a:effectLst/>
                      </a:endParaRPr>
                    </a:p>
                  </a:txBody>
                  <a:tcPr marL="33731" marR="33731" marT="16866" marB="16866" anchor="ctr"/>
                </a:tc>
                <a:tc>
                  <a:txBody>
                    <a:bodyPr/>
                    <a:lstStyle/>
                    <a:p>
                      <a:pPr algn="r" fontAlgn="ctr"/>
                      <a:r>
                        <a:rPr lang="en-US" sz="1100">
                          <a:effectLst/>
                        </a:rPr>
                        <a:t>8.991550e+05</a:t>
                      </a:r>
                    </a:p>
                  </a:txBody>
                  <a:tcPr marL="33731" marR="33731" marT="16866" marB="16866" anchor="ctr"/>
                </a:tc>
                <a:tc>
                  <a:txBody>
                    <a:bodyPr/>
                    <a:lstStyle/>
                    <a:p>
                      <a:pPr algn="r" fontAlgn="ctr"/>
                      <a:r>
                        <a:rPr lang="en-US" sz="1100">
                          <a:effectLst/>
                        </a:rPr>
                        <a:t>1.644825e+04</a:t>
                      </a:r>
                    </a:p>
                  </a:txBody>
                  <a:tcPr marL="33731" marR="33731" marT="16866" marB="16866" anchor="ctr"/>
                </a:tc>
                <a:tc>
                  <a:txBody>
                    <a:bodyPr/>
                    <a:lstStyle/>
                    <a:p>
                      <a:pPr algn="r" fontAlgn="ctr"/>
                      <a:r>
                        <a:rPr lang="en-US" sz="1100" dirty="0">
                          <a:effectLst/>
                        </a:rPr>
                        <a:t>2.882394e+06</a:t>
                      </a:r>
                    </a:p>
                  </a:txBody>
                  <a:tcPr marL="33731" marR="33731" marT="16866" marB="16866" anchor="ctr"/>
                </a:tc>
                <a:tc>
                  <a:txBody>
                    <a:bodyPr/>
                    <a:lstStyle/>
                    <a:p>
                      <a:pPr algn="r" fontAlgn="ctr"/>
                      <a:r>
                        <a:rPr lang="en-US" sz="1100" dirty="0">
                          <a:effectLst/>
                        </a:rPr>
                        <a:t>1.024286e+06</a:t>
                      </a:r>
                    </a:p>
                  </a:txBody>
                  <a:tcPr marL="33731" marR="33731" marT="16866" marB="16866" anchor="ctr"/>
                </a:tc>
                <a:tc>
                  <a:txBody>
                    <a:bodyPr/>
                    <a:lstStyle/>
                    <a:p>
                      <a:pPr algn="r" fontAlgn="ctr"/>
                      <a:r>
                        <a:rPr lang="en-US" sz="1100" dirty="0">
                          <a:effectLst/>
                        </a:rPr>
                        <a:t>8.927942e+05</a:t>
                      </a:r>
                    </a:p>
                  </a:txBody>
                  <a:tcPr marL="33731" marR="33731" marT="16866" marB="16866" anchor="ctr"/>
                </a:tc>
                <a:tc>
                  <a:txBody>
                    <a:bodyPr/>
                    <a:lstStyle/>
                    <a:p>
                      <a:pPr algn="r" fontAlgn="ctr"/>
                      <a:r>
                        <a:rPr lang="en-US" sz="1100" dirty="0">
                          <a:effectLst/>
                        </a:rPr>
                        <a:t>2.333838e+05</a:t>
                      </a:r>
                    </a:p>
                  </a:txBody>
                  <a:tcPr marL="33731" marR="33731" marT="16866" marB="16866" anchor="ctr"/>
                </a:tc>
                <a:tc>
                  <a:txBody>
                    <a:bodyPr/>
                    <a:lstStyle/>
                    <a:p>
                      <a:pPr algn="r" fontAlgn="ctr"/>
                      <a:r>
                        <a:rPr lang="en-US" sz="1100" dirty="0">
                          <a:effectLst/>
                        </a:rPr>
                        <a:t>5.833507e+06</a:t>
                      </a:r>
                    </a:p>
                  </a:txBody>
                  <a:tcPr marL="33731" marR="33731" marT="16866" marB="16866" anchor="ctr"/>
                </a:tc>
                <a:tc>
                  <a:txBody>
                    <a:bodyPr/>
                    <a:lstStyle/>
                    <a:p>
                      <a:pPr algn="r" fontAlgn="ctr"/>
                      <a:r>
                        <a:rPr lang="en-US" sz="1100" dirty="0">
                          <a:effectLst/>
                        </a:rPr>
                        <a:t>5.517982e+06</a:t>
                      </a:r>
                    </a:p>
                  </a:txBody>
                  <a:tcPr marL="33731" marR="33731" marT="16866" marB="16866" anchor="ctr"/>
                </a:tc>
                <a:tc>
                  <a:txBody>
                    <a:bodyPr/>
                    <a:lstStyle/>
                    <a:p>
                      <a:pPr algn="r" fontAlgn="ctr"/>
                      <a:r>
                        <a:rPr lang="en-US" sz="1100">
                          <a:effectLst/>
                        </a:rPr>
                        <a:t>5.777156e+06</a:t>
                      </a:r>
                    </a:p>
                  </a:txBody>
                  <a:tcPr marL="33731" marR="33731" marT="16866" marB="16866" anchor="ctr"/>
                </a:tc>
                <a:tc>
                  <a:txBody>
                    <a:bodyPr/>
                    <a:lstStyle/>
                    <a:p>
                      <a:pPr algn="r" fontAlgn="ctr"/>
                      <a:r>
                        <a:rPr lang="en-US" sz="1100">
                          <a:effectLst/>
                        </a:rPr>
                        <a:t>5.476024e+06</a:t>
                      </a:r>
                    </a:p>
                  </a:txBody>
                  <a:tcPr marL="33731" marR="33731" marT="16866" marB="16866" anchor="ctr"/>
                </a:tc>
                <a:tc>
                  <a:txBody>
                    <a:bodyPr/>
                    <a:lstStyle/>
                    <a:p>
                      <a:pPr algn="r" fontAlgn="ctr"/>
                      <a:r>
                        <a:rPr lang="en-US" sz="1100">
                          <a:effectLst/>
                        </a:rPr>
                        <a:t>2.104765e+08</a:t>
                      </a:r>
                    </a:p>
                  </a:txBody>
                  <a:tcPr marL="33731" marR="33731" marT="16866" marB="16866" anchor="ctr"/>
                </a:tc>
                <a:tc>
                  <a:txBody>
                    <a:bodyPr/>
                    <a:lstStyle/>
                    <a:p>
                      <a:pPr algn="r" fontAlgn="ctr"/>
                      <a:r>
                        <a:rPr lang="en-US" sz="1100">
                          <a:effectLst/>
                        </a:rPr>
                        <a:t>4.128503e+06</a:t>
                      </a:r>
                    </a:p>
                  </a:txBody>
                  <a:tcPr marL="33731" marR="33731" marT="16866" marB="16866" anchor="ctr"/>
                </a:tc>
                <a:tc>
                  <a:txBody>
                    <a:bodyPr/>
                    <a:lstStyle/>
                    <a:p>
                      <a:pPr algn="r" fontAlgn="ctr"/>
                      <a:r>
                        <a:rPr lang="en-US" sz="1100">
                          <a:effectLst/>
                        </a:rPr>
                        <a:t>2.101870e+08</a:t>
                      </a:r>
                    </a:p>
                  </a:txBody>
                  <a:tcPr marL="33731" marR="33731" marT="16866" marB="16866" anchor="ctr"/>
                </a:tc>
                <a:tc>
                  <a:txBody>
                    <a:bodyPr/>
                    <a:lstStyle/>
                    <a:p>
                      <a:pPr algn="r" fontAlgn="ctr"/>
                      <a:r>
                        <a:rPr lang="en-US" sz="1100" dirty="0">
                          <a:effectLst/>
                        </a:rPr>
                        <a:t>4.145949e+06</a:t>
                      </a:r>
                    </a:p>
                  </a:txBody>
                  <a:tcPr marL="33731" marR="33731" marT="16866" marB="16866" anchor="ctr"/>
                </a:tc>
                <a:tc>
                  <a:txBody>
                    <a:bodyPr/>
                    <a:lstStyle/>
                    <a:p>
                      <a:pPr algn="r" fontAlgn="ctr"/>
                      <a:r>
                        <a:rPr lang="en-US" sz="1100" dirty="0">
                          <a:effectLst/>
                        </a:rPr>
                        <a:t>5.744050e+04</a:t>
                      </a:r>
                    </a:p>
                  </a:txBody>
                  <a:tcPr marL="33731" marR="33731" marT="16866" marB="16866" anchor="ctr"/>
                </a:tc>
                <a:tc>
                  <a:txBody>
                    <a:bodyPr/>
                    <a:lstStyle/>
                    <a:p>
                      <a:pPr algn="r" fontAlgn="ctr"/>
                      <a:r>
                        <a:rPr lang="en-US" sz="1100" dirty="0">
                          <a:effectLst/>
                        </a:rPr>
                        <a:t>3.322201e+07</a:t>
                      </a:r>
                    </a:p>
                  </a:txBody>
                  <a:tcPr marL="33731" marR="33731" marT="16866" marB="16866" anchor="ctr"/>
                </a:tc>
                <a:tc>
                  <a:txBody>
                    <a:bodyPr/>
                    <a:lstStyle/>
                    <a:p>
                      <a:pPr algn="r" fontAlgn="ctr"/>
                      <a:r>
                        <a:rPr lang="en-US" sz="1100" dirty="0">
                          <a:effectLst/>
                        </a:rPr>
                        <a:t>2.431072e+08</a:t>
                      </a:r>
                    </a:p>
                  </a:txBody>
                  <a:tcPr marL="33731" marR="33731" marT="16866" marB="16866" anchor="ctr"/>
                </a:tc>
                <a:extLst>
                  <a:ext uri="{0D108BD9-81ED-4DB2-BD59-A6C34878D82A}">
                    <a16:rowId xmlns:a16="http://schemas.microsoft.com/office/drawing/2014/main" val="2471969263"/>
                  </a:ext>
                </a:extLst>
              </a:tr>
            </a:tbl>
          </a:graphicData>
        </a:graphic>
      </p:graphicFrame>
      <p:graphicFrame>
        <p:nvGraphicFramePr>
          <p:cNvPr id="7" name="Table 6">
            <a:extLst>
              <a:ext uri="{FF2B5EF4-FFF2-40B4-BE49-F238E27FC236}">
                <a16:creationId xmlns:a16="http://schemas.microsoft.com/office/drawing/2014/main" id="{509EDAA1-F848-4F35-BBEA-6283BB8C40BB}"/>
              </a:ext>
            </a:extLst>
          </p:cNvPr>
          <p:cNvGraphicFramePr>
            <a:graphicFrameLocks noGrp="1"/>
          </p:cNvGraphicFramePr>
          <p:nvPr>
            <p:extLst>
              <p:ext uri="{D42A27DB-BD31-4B8C-83A1-F6EECF244321}">
                <p14:modId xmlns:p14="http://schemas.microsoft.com/office/powerpoint/2010/main" val="2011407527"/>
              </p:ext>
            </p:extLst>
          </p:nvPr>
        </p:nvGraphicFramePr>
        <p:xfrm>
          <a:off x="549444" y="1490970"/>
          <a:ext cx="11165294" cy="1035663"/>
        </p:xfrm>
        <a:graphic>
          <a:graphicData uri="http://schemas.openxmlformats.org/drawingml/2006/table">
            <a:tbl>
              <a:tblPr>
                <a:tableStyleId>{D113A9D2-9D6B-4929-AA2D-F23B5EE8CBE7}</a:tableStyleId>
              </a:tblPr>
              <a:tblGrid>
                <a:gridCol w="608106">
                  <a:extLst>
                    <a:ext uri="{9D8B030D-6E8A-4147-A177-3AD203B41FA5}">
                      <a16:colId xmlns:a16="http://schemas.microsoft.com/office/drawing/2014/main" val="3072725680"/>
                    </a:ext>
                  </a:extLst>
                </a:gridCol>
                <a:gridCol w="608106">
                  <a:extLst>
                    <a:ext uri="{9D8B030D-6E8A-4147-A177-3AD203B41FA5}">
                      <a16:colId xmlns:a16="http://schemas.microsoft.com/office/drawing/2014/main" val="2043854602"/>
                    </a:ext>
                  </a:extLst>
                </a:gridCol>
                <a:gridCol w="596567">
                  <a:extLst>
                    <a:ext uri="{9D8B030D-6E8A-4147-A177-3AD203B41FA5}">
                      <a16:colId xmlns:a16="http://schemas.microsoft.com/office/drawing/2014/main" val="1042222064"/>
                    </a:ext>
                  </a:extLst>
                </a:gridCol>
                <a:gridCol w="619647">
                  <a:extLst>
                    <a:ext uri="{9D8B030D-6E8A-4147-A177-3AD203B41FA5}">
                      <a16:colId xmlns:a16="http://schemas.microsoft.com/office/drawing/2014/main" val="3046818399"/>
                    </a:ext>
                  </a:extLst>
                </a:gridCol>
                <a:gridCol w="608106">
                  <a:extLst>
                    <a:ext uri="{9D8B030D-6E8A-4147-A177-3AD203B41FA5}">
                      <a16:colId xmlns:a16="http://schemas.microsoft.com/office/drawing/2014/main" val="3764645604"/>
                    </a:ext>
                  </a:extLst>
                </a:gridCol>
                <a:gridCol w="608106">
                  <a:extLst>
                    <a:ext uri="{9D8B030D-6E8A-4147-A177-3AD203B41FA5}">
                      <a16:colId xmlns:a16="http://schemas.microsoft.com/office/drawing/2014/main" val="3225139457"/>
                    </a:ext>
                  </a:extLst>
                </a:gridCol>
                <a:gridCol w="608106">
                  <a:extLst>
                    <a:ext uri="{9D8B030D-6E8A-4147-A177-3AD203B41FA5}">
                      <a16:colId xmlns:a16="http://schemas.microsoft.com/office/drawing/2014/main" val="3950903827"/>
                    </a:ext>
                  </a:extLst>
                </a:gridCol>
                <a:gridCol w="608106">
                  <a:extLst>
                    <a:ext uri="{9D8B030D-6E8A-4147-A177-3AD203B41FA5}">
                      <a16:colId xmlns:a16="http://schemas.microsoft.com/office/drawing/2014/main" val="2130207703"/>
                    </a:ext>
                  </a:extLst>
                </a:gridCol>
                <a:gridCol w="608106">
                  <a:extLst>
                    <a:ext uri="{9D8B030D-6E8A-4147-A177-3AD203B41FA5}">
                      <a16:colId xmlns:a16="http://schemas.microsoft.com/office/drawing/2014/main" val="2898096952"/>
                    </a:ext>
                  </a:extLst>
                </a:gridCol>
                <a:gridCol w="608106">
                  <a:extLst>
                    <a:ext uri="{9D8B030D-6E8A-4147-A177-3AD203B41FA5}">
                      <a16:colId xmlns:a16="http://schemas.microsoft.com/office/drawing/2014/main" val="2818145997"/>
                    </a:ext>
                  </a:extLst>
                </a:gridCol>
                <a:gridCol w="608106">
                  <a:extLst>
                    <a:ext uri="{9D8B030D-6E8A-4147-A177-3AD203B41FA5}">
                      <a16:colId xmlns:a16="http://schemas.microsoft.com/office/drawing/2014/main" val="3284476562"/>
                    </a:ext>
                  </a:extLst>
                </a:gridCol>
                <a:gridCol w="608106">
                  <a:extLst>
                    <a:ext uri="{9D8B030D-6E8A-4147-A177-3AD203B41FA5}">
                      <a16:colId xmlns:a16="http://schemas.microsoft.com/office/drawing/2014/main" val="4267975484"/>
                    </a:ext>
                  </a:extLst>
                </a:gridCol>
                <a:gridCol w="608106">
                  <a:extLst>
                    <a:ext uri="{9D8B030D-6E8A-4147-A177-3AD203B41FA5}">
                      <a16:colId xmlns:a16="http://schemas.microsoft.com/office/drawing/2014/main" val="535491836"/>
                    </a:ext>
                  </a:extLst>
                </a:gridCol>
                <a:gridCol w="608106">
                  <a:extLst>
                    <a:ext uri="{9D8B030D-6E8A-4147-A177-3AD203B41FA5}">
                      <a16:colId xmlns:a16="http://schemas.microsoft.com/office/drawing/2014/main" val="365146347"/>
                    </a:ext>
                  </a:extLst>
                </a:gridCol>
                <a:gridCol w="608106">
                  <a:extLst>
                    <a:ext uri="{9D8B030D-6E8A-4147-A177-3AD203B41FA5}">
                      <a16:colId xmlns:a16="http://schemas.microsoft.com/office/drawing/2014/main" val="1618713650"/>
                    </a:ext>
                  </a:extLst>
                </a:gridCol>
                <a:gridCol w="608106">
                  <a:extLst>
                    <a:ext uri="{9D8B030D-6E8A-4147-A177-3AD203B41FA5}">
                      <a16:colId xmlns:a16="http://schemas.microsoft.com/office/drawing/2014/main" val="481903566"/>
                    </a:ext>
                  </a:extLst>
                </a:gridCol>
                <a:gridCol w="608106">
                  <a:extLst>
                    <a:ext uri="{9D8B030D-6E8A-4147-A177-3AD203B41FA5}">
                      <a16:colId xmlns:a16="http://schemas.microsoft.com/office/drawing/2014/main" val="436411688"/>
                    </a:ext>
                  </a:extLst>
                </a:gridCol>
                <a:gridCol w="827490">
                  <a:extLst>
                    <a:ext uri="{9D8B030D-6E8A-4147-A177-3AD203B41FA5}">
                      <a16:colId xmlns:a16="http://schemas.microsoft.com/office/drawing/2014/main" val="559418917"/>
                    </a:ext>
                  </a:extLst>
                </a:gridCol>
              </a:tblGrid>
              <a:tr h="1035663">
                <a:tc>
                  <a:txBody>
                    <a:bodyPr/>
                    <a:lstStyle/>
                    <a:p>
                      <a:pPr algn="r" fontAlgn="ctr"/>
                      <a:br>
                        <a:rPr lang="en-US" sz="1100" dirty="0">
                          <a:effectLst/>
                        </a:rPr>
                      </a:br>
                      <a:r>
                        <a:rPr lang="en-US" sz="1100" dirty="0">
                          <a:effectLst/>
                        </a:rPr>
                        <a:t>Social Media DL (Bytes)</a:t>
                      </a:r>
                      <a:endParaRPr lang="en-US" sz="1100" b="1" dirty="0">
                        <a:effectLst/>
                      </a:endParaRPr>
                    </a:p>
                  </a:txBody>
                  <a:tcPr marL="33731" marR="33731" marT="16866" marB="16866" anchor="ctr"/>
                </a:tc>
                <a:tc>
                  <a:txBody>
                    <a:bodyPr/>
                    <a:lstStyle/>
                    <a:p>
                      <a:pPr algn="r" fontAlgn="ctr"/>
                      <a:r>
                        <a:rPr lang="en-US" sz="1100" dirty="0">
                          <a:effectLst/>
                        </a:rPr>
                        <a:t>Social Media UL (Bytes)</a:t>
                      </a:r>
                      <a:endParaRPr lang="en-US" sz="1100" b="1" dirty="0">
                        <a:effectLst/>
                      </a:endParaRPr>
                    </a:p>
                  </a:txBody>
                  <a:tcPr marL="33731" marR="33731" marT="16866" marB="16866" anchor="ctr"/>
                </a:tc>
                <a:tc>
                  <a:txBody>
                    <a:bodyPr/>
                    <a:lstStyle/>
                    <a:p>
                      <a:pPr algn="r" fontAlgn="ctr"/>
                      <a:r>
                        <a:rPr lang="en-US" sz="1100" dirty="0">
                          <a:effectLst/>
                        </a:rPr>
                        <a:t>Google DL (Bytes)</a:t>
                      </a:r>
                      <a:endParaRPr lang="en-US" sz="1100" b="1" dirty="0">
                        <a:effectLst/>
                      </a:endParaRPr>
                    </a:p>
                  </a:txBody>
                  <a:tcPr marL="33731" marR="33731" marT="16866" marB="16866" anchor="ctr"/>
                </a:tc>
                <a:tc>
                  <a:txBody>
                    <a:bodyPr/>
                    <a:lstStyle/>
                    <a:p>
                      <a:pPr algn="r" fontAlgn="ctr"/>
                      <a:r>
                        <a:rPr lang="en-US" sz="1100" dirty="0">
                          <a:effectLst/>
                        </a:rPr>
                        <a:t>Google UL (Bytes)</a:t>
                      </a:r>
                      <a:endParaRPr lang="en-US" sz="1100" b="1" dirty="0">
                        <a:effectLst/>
                      </a:endParaRPr>
                    </a:p>
                  </a:txBody>
                  <a:tcPr marL="33731" marR="33731" marT="16866" marB="16866" anchor="ctr"/>
                </a:tc>
                <a:tc>
                  <a:txBody>
                    <a:bodyPr/>
                    <a:lstStyle/>
                    <a:p>
                      <a:pPr algn="r" fontAlgn="ctr"/>
                      <a:r>
                        <a:rPr lang="en-US" sz="1100" dirty="0">
                          <a:effectLst/>
                        </a:rPr>
                        <a:t>Email DL (Bytes)</a:t>
                      </a:r>
                      <a:endParaRPr lang="en-US" sz="1100" b="1" dirty="0">
                        <a:effectLst/>
                      </a:endParaRPr>
                    </a:p>
                  </a:txBody>
                  <a:tcPr marL="33731" marR="33731" marT="16866" marB="16866" anchor="ctr"/>
                </a:tc>
                <a:tc>
                  <a:txBody>
                    <a:bodyPr/>
                    <a:lstStyle/>
                    <a:p>
                      <a:pPr algn="r" fontAlgn="ctr"/>
                      <a:r>
                        <a:rPr lang="en-US" sz="1100">
                          <a:effectLst/>
                        </a:rPr>
                        <a:t>Email UL (Bytes)</a:t>
                      </a:r>
                      <a:endParaRPr lang="en-US" sz="1100" b="1">
                        <a:effectLst/>
                      </a:endParaRPr>
                    </a:p>
                  </a:txBody>
                  <a:tcPr marL="33731" marR="33731" marT="16866" marB="16866" anchor="ctr"/>
                </a:tc>
                <a:tc>
                  <a:txBody>
                    <a:bodyPr/>
                    <a:lstStyle/>
                    <a:p>
                      <a:pPr algn="r" fontAlgn="ctr"/>
                      <a:r>
                        <a:rPr lang="en-US" sz="1100" dirty="0" err="1">
                          <a:effectLst/>
                        </a:rPr>
                        <a:t>Youtube</a:t>
                      </a:r>
                      <a:r>
                        <a:rPr lang="en-US" sz="1100" dirty="0">
                          <a:effectLst/>
                        </a:rPr>
                        <a:t> DL (Bytes)</a:t>
                      </a:r>
                      <a:endParaRPr lang="en-US" sz="1100" b="1" dirty="0">
                        <a:effectLst/>
                      </a:endParaRPr>
                    </a:p>
                  </a:txBody>
                  <a:tcPr marL="33731" marR="33731" marT="16866" marB="16866" anchor="ctr"/>
                </a:tc>
                <a:tc>
                  <a:txBody>
                    <a:bodyPr/>
                    <a:lstStyle/>
                    <a:p>
                      <a:pPr algn="r" fontAlgn="ctr"/>
                      <a:r>
                        <a:rPr lang="en-US" sz="1100">
                          <a:effectLst/>
                        </a:rPr>
                        <a:t>Youtube UL (Bytes)</a:t>
                      </a:r>
                      <a:endParaRPr lang="en-US" sz="1100" b="1">
                        <a:effectLst/>
                      </a:endParaRPr>
                    </a:p>
                  </a:txBody>
                  <a:tcPr marL="33731" marR="33731" marT="16866" marB="16866" anchor="ctr"/>
                </a:tc>
                <a:tc>
                  <a:txBody>
                    <a:bodyPr/>
                    <a:lstStyle/>
                    <a:p>
                      <a:pPr algn="r" fontAlgn="ctr"/>
                      <a:r>
                        <a:rPr lang="en-US" sz="1100">
                          <a:effectLst/>
                        </a:rPr>
                        <a:t>Netflix DL (Bytes)</a:t>
                      </a:r>
                      <a:endParaRPr lang="en-US" sz="1100" b="1">
                        <a:effectLst/>
                      </a:endParaRPr>
                    </a:p>
                  </a:txBody>
                  <a:tcPr marL="33731" marR="33731" marT="16866" marB="16866" anchor="ctr"/>
                </a:tc>
                <a:tc>
                  <a:txBody>
                    <a:bodyPr/>
                    <a:lstStyle/>
                    <a:p>
                      <a:pPr algn="r" fontAlgn="ctr"/>
                      <a:r>
                        <a:rPr lang="en-US" sz="1100">
                          <a:effectLst/>
                        </a:rPr>
                        <a:t>Netflix UL (Bytes)</a:t>
                      </a:r>
                      <a:endParaRPr lang="en-US" sz="1100" b="1">
                        <a:effectLst/>
                      </a:endParaRPr>
                    </a:p>
                  </a:txBody>
                  <a:tcPr marL="33731" marR="33731" marT="16866" marB="16866" anchor="ctr"/>
                </a:tc>
                <a:tc>
                  <a:txBody>
                    <a:bodyPr/>
                    <a:lstStyle/>
                    <a:p>
                      <a:pPr algn="r" fontAlgn="ctr"/>
                      <a:r>
                        <a:rPr lang="en-US" sz="1100">
                          <a:effectLst/>
                        </a:rPr>
                        <a:t>Gaming DL (Bytes)</a:t>
                      </a:r>
                      <a:endParaRPr lang="en-US" sz="1100" b="1">
                        <a:effectLst/>
                      </a:endParaRPr>
                    </a:p>
                  </a:txBody>
                  <a:tcPr marL="33731" marR="33731" marT="16866" marB="16866" anchor="ctr"/>
                </a:tc>
                <a:tc>
                  <a:txBody>
                    <a:bodyPr/>
                    <a:lstStyle/>
                    <a:p>
                      <a:pPr algn="r" fontAlgn="ctr"/>
                      <a:r>
                        <a:rPr lang="en-US" sz="1100">
                          <a:effectLst/>
                        </a:rPr>
                        <a:t>Gaming UL (Bytes)</a:t>
                      </a:r>
                      <a:endParaRPr lang="en-US" sz="1100" b="1">
                        <a:effectLst/>
                      </a:endParaRPr>
                    </a:p>
                  </a:txBody>
                  <a:tcPr marL="33731" marR="33731" marT="16866" marB="16866" anchor="ctr"/>
                </a:tc>
                <a:tc>
                  <a:txBody>
                    <a:bodyPr/>
                    <a:lstStyle/>
                    <a:p>
                      <a:pPr algn="r" fontAlgn="ctr"/>
                      <a:r>
                        <a:rPr lang="en-US" sz="1100" dirty="0">
                          <a:effectLst/>
                        </a:rPr>
                        <a:t>Other DL (Bytes)</a:t>
                      </a:r>
                      <a:endParaRPr lang="en-US" sz="1100" b="1" dirty="0">
                        <a:effectLst/>
                      </a:endParaRPr>
                    </a:p>
                  </a:txBody>
                  <a:tcPr marL="33731" marR="33731" marT="16866" marB="16866" anchor="ctr"/>
                </a:tc>
                <a:tc>
                  <a:txBody>
                    <a:bodyPr/>
                    <a:lstStyle/>
                    <a:p>
                      <a:pPr algn="r" fontAlgn="ctr"/>
                      <a:r>
                        <a:rPr lang="en-US" sz="1100">
                          <a:effectLst/>
                        </a:rPr>
                        <a:t>Other UL (Bytes)</a:t>
                      </a:r>
                      <a:endParaRPr lang="en-US" sz="1100" b="1">
                        <a:effectLst/>
                      </a:endParaRPr>
                    </a:p>
                  </a:txBody>
                  <a:tcPr marL="33731" marR="33731" marT="16866" marB="16866" anchor="ctr"/>
                </a:tc>
                <a:tc>
                  <a:txBody>
                    <a:bodyPr/>
                    <a:lstStyle/>
                    <a:p>
                      <a:pPr algn="r" fontAlgn="ctr"/>
                      <a:r>
                        <a:rPr lang="en-US" sz="1100">
                          <a:effectLst/>
                        </a:rPr>
                        <a:t>Dur. (ms)</a:t>
                      </a:r>
                      <a:endParaRPr lang="en-US" sz="1100" b="1">
                        <a:effectLst/>
                      </a:endParaRPr>
                    </a:p>
                  </a:txBody>
                  <a:tcPr marL="33731" marR="33731" marT="16866" marB="16866" anchor="ctr"/>
                </a:tc>
                <a:tc>
                  <a:txBody>
                    <a:bodyPr/>
                    <a:lstStyle/>
                    <a:p>
                      <a:pPr algn="r" fontAlgn="ctr"/>
                      <a:r>
                        <a:rPr lang="en-US" sz="1100">
                          <a:effectLst/>
                        </a:rPr>
                        <a:t>Total UL (Bytes)</a:t>
                      </a:r>
                      <a:endParaRPr lang="en-US" sz="1100" b="1">
                        <a:effectLst/>
                      </a:endParaRPr>
                    </a:p>
                  </a:txBody>
                  <a:tcPr marL="33731" marR="33731" marT="16866" marB="16866" anchor="ctr"/>
                </a:tc>
                <a:tc>
                  <a:txBody>
                    <a:bodyPr/>
                    <a:lstStyle/>
                    <a:p>
                      <a:pPr algn="r" fontAlgn="ctr"/>
                      <a:r>
                        <a:rPr lang="en-US" sz="1100" dirty="0">
                          <a:effectLst/>
                        </a:rPr>
                        <a:t>Total DL (Bytes)</a:t>
                      </a:r>
                      <a:endParaRPr lang="en-US" sz="1100" b="1" dirty="0">
                        <a:effectLst/>
                      </a:endParaRPr>
                    </a:p>
                  </a:txBody>
                  <a:tcPr marL="33731" marR="33731" marT="16866" marB="16866" anchor="ctr"/>
                </a:tc>
                <a:tc>
                  <a:txBody>
                    <a:bodyPr/>
                    <a:lstStyle/>
                    <a:p>
                      <a:endParaRPr lang="en-US" sz="1100" dirty="0"/>
                    </a:p>
                  </a:txBody>
                  <a:tcPr marL="33731" marR="33731" marT="16866" marB="16866"/>
                </a:tc>
                <a:extLst>
                  <a:ext uri="{0D108BD9-81ED-4DB2-BD59-A6C34878D82A}">
                    <a16:rowId xmlns:a16="http://schemas.microsoft.com/office/drawing/2014/main" val="3336814319"/>
                  </a:ext>
                </a:extLst>
              </a:tr>
            </a:tbl>
          </a:graphicData>
        </a:graphic>
      </p:graphicFrame>
      <p:cxnSp>
        <p:nvCxnSpPr>
          <p:cNvPr id="9" name="Straight Connector 8">
            <a:extLst>
              <a:ext uri="{FF2B5EF4-FFF2-40B4-BE49-F238E27FC236}">
                <a16:creationId xmlns:a16="http://schemas.microsoft.com/office/drawing/2014/main" id="{CC73801E-EB45-4DE3-B797-44E0582342E1}"/>
              </a:ext>
            </a:extLst>
          </p:cNvPr>
          <p:cNvCxnSpPr/>
          <p:nvPr/>
        </p:nvCxnSpPr>
        <p:spPr>
          <a:xfrm>
            <a:off x="549444" y="2538665"/>
            <a:ext cx="11181330" cy="0"/>
          </a:xfrm>
          <a:prstGeom prst="line">
            <a:avLst/>
          </a:prstGeom>
          <a:ln w="44450" cmpd="sng"/>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7749808-8A2B-4FD0-8118-2A383CCC476B}"/>
              </a:ext>
            </a:extLst>
          </p:cNvPr>
          <p:cNvCxnSpPr>
            <a:cxnSpLocks/>
          </p:cNvCxnSpPr>
          <p:nvPr/>
        </p:nvCxnSpPr>
        <p:spPr>
          <a:xfrm>
            <a:off x="1064522" y="2562726"/>
            <a:ext cx="0" cy="4090737"/>
          </a:xfrm>
          <a:prstGeom prst="line">
            <a:avLst/>
          </a:prstGeom>
          <a:ln w="25400"/>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19904B38-AB59-4FB6-9ED2-7F81E86798A6}"/>
              </a:ext>
            </a:extLst>
          </p:cNvPr>
          <p:cNvSpPr/>
          <p:nvPr/>
        </p:nvSpPr>
        <p:spPr>
          <a:xfrm>
            <a:off x="1665913" y="542378"/>
            <a:ext cx="921502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Standard deviation &amp; minimum</a:t>
            </a:r>
          </a:p>
        </p:txBody>
      </p:sp>
    </p:spTree>
    <p:extLst>
      <p:ext uri="{BB962C8B-B14F-4D97-AF65-F5344CB8AC3E}">
        <p14:creationId xmlns:p14="http://schemas.microsoft.com/office/powerpoint/2010/main" val="426390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97B7-4368-4411-BC7F-4EC0A0EE8E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4F90BB-E0E1-4F20-8387-9107B1107D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559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3036-885D-4D47-AC0A-9354244B7266}"/>
              </a:ext>
            </a:extLst>
          </p:cNvPr>
          <p:cNvSpPr>
            <a:spLocks noGrp="1"/>
          </p:cNvSpPr>
          <p:nvPr>
            <p:ph type="title"/>
          </p:nvPr>
        </p:nvSpPr>
        <p:spPr>
          <a:xfrm>
            <a:off x="838200" y="0"/>
            <a:ext cx="10515600" cy="1325563"/>
          </a:xfrm>
        </p:spPr>
        <p:txBody>
          <a:bodyPr/>
          <a:lstStyle/>
          <a:p>
            <a:pPr algn="ctr"/>
            <a:r>
              <a:rPr lang="en-US" b="1" dirty="0"/>
              <a:t>Top 10 frequent used Handset</a:t>
            </a:r>
            <a:endParaRPr lang="en-US" dirty="0"/>
          </a:p>
        </p:txBody>
      </p:sp>
      <p:graphicFrame>
        <p:nvGraphicFramePr>
          <p:cNvPr id="4" name="Table 3">
            <a:extLst>
              <a:ext uri="{FF2B5EF4-FFF2-40B4-BE49-F238E27FC236}">
                <a16:creationId xmlns:a16="http://schemas.microsoft.com/office/drawing/2014/main" id="{EEE07757-1D3D-4684-B9F4-E17B031D99A6}"/>
              </a:ext>
            </a:extLst>
          </p:cNvPr>
          <p:cNvGraphicFramePr>
            <a:graphicFrameLocks noGrp="1"/>
          </p:cNvGraphicFramePr>
          <p:nvPr>
            <p:extLst>
              <p:ext uri="{D42A27DB-BD31-4B8C-83A1-F6EECF244321}">
                <p14:modId xmlns:p14="http://schemas.microsoft.com/office/powerpoint/2010/main" val="3266809190"/>
              </p:ext>
            </p:extLst>
          </p:nvPr>
        </p:nvGraphicFramePr>
        <p:xfrm>
          <a:off x="980015" y="1325563"/>
          <a:ext cx="9811839" cy="4514118"/>
        </p:xfrm>
        <a:graphic>
          <a:graphicData uri="http://schemas.openxmlformats.org/drawingml/2006/table">
            <a:tbl>
              <a:tblPr/>
              <a:tblGrid>
                <a:gridCol w="3270613">
                  <a:extLst>
                    <a:ext uri="{9D8B030D-6E8A-4147-A177-3AD203B41FA5}">
                      <a16:colId xmlns:a16="http://schemas.microsoft.com/office/drawing/2014/main" val="2867652022"/>
                    </a:ext>
                  </a:extLst>
                </a:gridCol>
                <a:gridCol w="3270613">
                  <a:extLst>
                    <a:ext uri="{9D8B030D-6E8A-4147-A177-3AD203B41FA5}">
                      <a16:colId xmlns:a16="http://schemas.microsoft.com/office/drawing/2014/main" val="2131341548"/>
                    </a:ext>
                  </a:extLst>
                </a:gridCol>
                <a:gridCol w="3270613">
                  <a:extLst>
                    <a:ext uri="{9D8B030D-6E8A-4147-A177-3AD203B41FA5}">
                      <a16:colId xmlns:a16="http://schemas.microsoft.com/office/drawing/2014/main" val="1888924024"/>
                    </a:ext>
                  </a:extLst>
                </a:gridCol>
              </a:tblGrid>
              <a:tr h="597242">
                <a:tc>
                  <a:txBody>
                    <a:bodyPr/>
                    <a:lstStyle/>
                    <a:p>
                      <a:pPr algn="r" fontAlgn="ctr"/>
                      <a:endParaRPr lang="sv-SE" sz="1700" b="1" dirty="0">
                        <a:effectLst/>
                      </a:endParaRPr>
                    </a:p>
                  </a:txBody>
                  <a:tcPr marL="85320" marR="85320" marT="42660" marB="42660" anchor="ctr"/>
                </a:tc>
                <a:tc>
                  <a:txBody>
                    <a:bodyPr/>
                    <a:lstStyle/>
                    <a:p>
                      <a:pPr algn="r" fontAlgn="ctr"/>
                      <a:br>
                        <a:rPr lang="sv-SE" sz="1700" dirty="0">
                          <a:effectLst/>
                        </a:rPr>
                      </a:br>
                      <a:r>
                        <a:rPr lang="sv-SE" sz="1700" dirty="0">
                          <a:effectLst/>
                        </a:rPr>
                        <a:t>Avg TCP Retrans. Vol (Bytes)</a:t>
                      </a:r>
                      <a:endParaRPr lang="sv-SE" sz="1700" b="1" dirty="0">
                        <a:effectLst/>
                      </a:endParaRPr>
                    </a:p>
                  </a:txBody>
                  <a:tcPr marL="85320" marR="85320" marT="42660" marB="42660" anchor="ctr"/>
                </a:tc>
                <a:tc>
                  <a:txBody>
                    <a:bodyPr/>
                    <a:lstStyle/>
                    <a:p>
                      <a:pPr algn="r" fontAlgn="ctr"/>
                      <a:r>
                        <a:rPr lang="en-US" sz="1700" dirty="0">
                          <a:effectLst/>
                        </a:rPr>
                        <a:t>Avg RTT (</a:t>
                      </a:r>
                      <a:r>
                        <a:rPr lang="en-US" sz="1700" dirty="0" err="1">
                          <a:effectLst/>
                        </a:rPr>
                        <a:t>ms</a:t>
                      </a:r>
                      <a:r>
                        <a:rPr lang="en-US" sz="1700" dirty="0">
                          <a:effectLst/>
                        </a:rPr>
                        <a:t>)</a:t>
                      </a:r>
                      <a:endParaRPr lang="en-US" sz="1700" b="1" dirty="0">
                        <a:effectLst/>
                      </a:endParaRPr>
                    </a:p>
                  </a:txBody>
                  <a:tcPr marL="85320" marR="85320" marT="42660" marB="42660" anchor="ctr"/>
                </a:tc>
                <a:extLst>
                  <a:ext uri="{0D108BD9-81ED-4DB2-BD59-A6C34878D82A}">
                    <a16:rowId xmlns:a16="http://schemas.microsoft.com/office/drawing/2014/main" val="3312373138"/>
                  </a:ext>
                </a:extLst>
              </a:tr>
              <a:tr h="341281">
                <a:tc>
                  <a:txBody>
                    <a:bodyPr/>
                    <a:lstStyle/>
                    <a:p>
                      <a:pPr algn="r" fontAlgn="ctr"/>
                      <a:r>
                        <a:rPr lang="en-US" sz="1700" strike="noStrike" dirty="0">
                          <a:effectLst/>
                        </a:rPr>
                        <a:t>Handset Type</a:t>
                      </a:r>
                      <a:endParaRPr lang="en-US" sz="1700" b="1" strike="noStrike" dirty="0">
                        <a:effectLst/>
                      </a:endParaRPr>
                    </a:p>
                  </a:txBody>
                  <a:tcPr marL="85320" marR="85320" marT="42660" marB="42660" anchor="ctr"/>
                </a:tc>
                <a:tc>
                  <a:txBody>
                    <a:bodyPr/>
                    <a:lstStyle/>
                    <a:p>
                      <a:pPr algn="r" fontAlgn="ctr"/>
                      <a:endParaRPr lang="en-US" sz="1700" b="1">
                        <a:effectLst/>
                      </a:endParaRPr>
                    </a:p>
                  </a:txBody>
                  <a:tcPr marL="85320" marR="85320" marT="42660" marB="42660" anchor="ctr"/>
                </a:tc>
                <a:tc>
                  <a:txBody>
                    <a:bodyPr/>
                    <a:lstStyle/>
                    <a:p>
                      <a:pPr algn="r" fontAlgn="ctr"/>
                      <a:endParaRPr lang="en-US" sz="1700" b="1" dirty="0">
                        <a:effectLst/>
                      </a:endParaRPr>
                    </a:p>
                  </a:txBody>
                  <a:tcPr marL="85320" marR="85320" marT="42660" marB="42660" anchor="ctr"/>
                </a:tc>
                <a:extLst>
                  <a:ext uri="{0D108BD9-81ED-4DB2-BD59-A6C34878D82A}">
                    <a16:rowId xmlns:a16="http://schemas.microsoft.com/office/drawing/2014/main" val="2264973478"/>
                  </a:ext>
                </a:extLst>
              </a:tr>
              <a:tr h="466638">
                <a:tc>
                  <a:txBody>
                    <a:bodyPr/>
                    <a:lstStyle/>
                    <a:p>
                      <a:pPr algn="r" fontAlgn="ctr"/>
                      <a:r>
                        <a:rPr lang="en-US" sz="1700" dirty="0">
                          <a:effectLst/>
                        </a:rPr>
                        <a:t>Huawei B528S-23A</a:t>
                      </a:r>
                      <a:endParaRPr lang="en-US" sz="1700" b="1" dirty="0">
                        <a:effectLst/>
                      </a:endParaRPr>
                    </a:p>
                  </a:txBody>
                  <a:tcPr marL="85320" marR="85320" marT="42660" marB="42660" anchor="ctr"/>
                </a:tc>
                <a:tc>
                  <a:txBody>
                    <a:bodyPr/>
                    <a:lstStyle/>
                    <a:p>
                      <a:pPr algn="r" fontAlgn="ctr"/>
                      <a:r>
                        <a:rPr lang="en-US" sz="1700">
                          <a:effectLst/>
                        </a:rPr>
                        <a:t>2104948706428</a:t>
                      </a:r>
                    </a:p>
                  </a:txBody>
                  <a:tcPr marL="85320" marR="85320" marT="42660" marB="42660" anchor="ctr"/>
                </a:tc>
                <a:tc>
                  <a:txBody>
                    <a:bodyPr/>
                    <a:lstStyle/>
                    <a:p>
                      <a:pPr algn="r" fontAlgn="ctr"/>
                      <a:r>
                        <a:rPr lang="en-US" sz="1700">
                          <a:effectLst/>
                        </a:rPr>
                        <a:t>3032785</a:t>
                      </a:r>
                    </a:p>
                  </a:txBody>
                  <a:tcPr marL="85320" marR="85320" marT="42660" marB="42660" anchor="ctr"/>
                </a:tc>
                <a:extLst>
                  <a:ext uri="{0D108BD9-81ED-4DB2-BD59-A6C34878D82A}">
                    <a16:rowId xmlns:a16="http://schemas.microsoft.com/office/drawing/2014/main" val="2343287237"/>
                  </a:ext>
                </a:extLst>
              </a:tr>
              <a:tr h="341281">
                <a:tc>
                  <a:txBody>
                    <a:bodyPr/>
                    <a:lstStyle/>
                    <a:p>
                      <a:pPr algn="r" fontAlgn="ctr"/>
                      <a:r>
                        <a:rPr lang="en-US" sz="1700">
                          <a:effectLst/>
                        </a:rPr>
                        <a:t>Apple iPhone 6S (A1688)</a:t>
                      </a:r>
                      <a:endParaRPr lang="en-US" sz="1700" b="1">
                        <a:effectLst/>
                      </a:endParaRPr>
                    </a:p>
                  </a:txBody>
                  <a:tcPr marL="85320" marR="85320" marT="42660" marB="42660" anchor="ctr"/>
                </a:tc>
                <a:tc>
                  <a:txBody>
                    <a:bodyPr/>
                    <a:lstStyle/>
                    <a:p>
                      <a:pPr algn="r" fontAlgn="ctr"/>
                      <a:r>
                        <a:rPr lang="en-US" sz="1700" dirty="0">
                          <a:effectLst/>
                        </a:rPr>
                        <a:t>333848166839</a:t>
                      </a:r>
                    </a:p>
                  </a:txBody>
                  <a:tcPr marL="85320" marR="85320" marT="42660" marB="42660" anchor="ctr"/>
                </a:tc>
                <a:tc>
                  <a:txBody>
                    <a:bodyPr/>
                    <a:lstStyle/>
                    <a:p>
                      <a:pPr algn="r" fontAlgn="ctr"/>
                      <a:r>
                        <a:rPr lang="en-US" sz="1700">
                          <a:effectLst/>
                        </a:rPr>
                        <a:t>735620</a:t>
                      </a:r>
                    </a:p>
                  </a:txBody>
                  <a:tcPr marL="85320" marR="85320" marT="42660" marB="42660" anchor="ctr"/>
                </a:tc>
                <a:extLst>
                  <a:ext uri="{0D108BD9-81ED-4DB2-BD59-A6C34878D82A}">
                    <a16:rowId xmlns:a16="http://schemas.microsoft.com/office/drawing/2014/main" val="1603306402"/>
                  </a:ext>
                </a:extLst>
              </a:tr>
              <a:tr h="341281">
                <a:tc>
                  <a:txBody>
                    <a:bodyPr/>
                    <a:lstStyle/>
                    <a:p>
                      <a:pPr algn="r" fontAlgn="ctr"/>
                      <a:r>
                        <a:rPr lang="en-US" sz="1700">
                          <a:effectLst/>
                        </a:rPr>
                        <a:t>Apple iPhone 6 (A1586)</a:t>
                      </a:r>
                      <a:endParaRPr lang="en-US" sz="1700" b="1">
                        <a:effectLst/>
                      </a:endParaRPr>
                    </a:p>
                  </a:txBody>
                  <a:tcPr marL="85320" marR="85320" marT="42660" marB="42660" anchor="ctr"/>
                </a:tc>
                <a:tc>
                  <a:txBody>
                    <a:bodyPr/>
                    <a:lstStyle/>
                    <a:p>
                      <a:pPr algn="r" fontAlgn="ctr"/>
                      <a:r>
                        <a:rPr lang="en-US" sz="1700">
                          <a:effectLst/>
                        </a:rPr>
                        <a:t>295766715135</a:t>
                      </a:r>
                    </a:p>
                  </a:txBody>
                  <a:tcPr marL="85320" marR="85320" marT="42660" marB="42660" anchor="ctr"/>
                </a:tc>
                <a:tc>
                  <a:txBody>
                    <a:bodyPr/>
                    <a:lstStyle/>
                    <a:p>
                      <a:pPr algn="r" fontAlgn="ctr"/>
                      <a:r>
                        <a:rPr lang="en-US" sz="1700">
                          <a:effectLst/>
                        </a:rPr>
                        <a:t>913033</a:t>
                      </a:r>
                    </a:p>
                  </a:txBody>
                  <a:tcPr marL="85320" marR="85320" marT="42660" marB="42660" anchor="ctr"/>
                </a:tc>
                <a:extLst>
                  <a:ext uri="{0D108BD9-81ED-4DB2-BD59-A6C34878D82A}">
                    <a16:rowId xmlns:a16="http://schemas.microsoft.com/office/drawing/2014/main" val="4012399655"/>
                  </a:ext>
                </a:extLst>
              </a:tr>
              <a:tr h="341281">
                <a:tc>
                  <a:txBody>
                    <a:bodyPr/>
                    <a:lstStyle/>
                    <a:p>
                      <a:pPr algn="r" fontAlgn="ctr"/>
                      <a:r>
                        <a:rPr lang="en-US" sz="1700">
                          <a:effectLst/>
                        </a:rPr>
                        <a:t>undefined</a:t>
                      </a:r>
                      <a:endParaRPr lang="en-US" sz="1700" b="1">
                        <a:effectLst/>
                      </a:endParaRPr>
                    </a:p>
                  </a:txBody>
                  <a:tcPr marL="85320" marR="85320" marT="42660" marB="42660" anchor="ctr"/>
                </a:tc>
                <a:tc>
                  <a:txBody>
                    <a:bodyPr/>
                    <a:lstStyle/>
                    <a:p>
                      <a:pPr algn="r" fontAlgn="ctr"/>
                      <a:r>
                        <a:rPr lang="en-US" sz="1700">
                          <a:effectLst/>
                        </a:rPr>
                        <a:t>283764722445</a:t>
                      </a:r>
                    </a:p>
                  </a:txBody>
                  <a:tcPr marL="85320" marR="85320" marT="42660" marB="42660" anchor="ctr"/>
                </a:tc>
                <a:tc>
                  <a:txBody>
                    <a:bodyPr/>
                    <a:lstStyle/>
                    <a:p>
                      <a:pPr algn="r" fontAlgn="ctr"/>
                      <a:r>
                        <a:rPr lang="en-US" sz="1700">
                          <a:effectLst/>
                        </a:rPr>
                        <a:t>1035696</a:t>
                      </a:r>
                    </a:p>
                  </a:txBody>
                  <a:tcPr marL="85320" marR="85320" marT="42660" marB="42660" anchor="ctr"/>
                </a:tc>
                <a:extLst>
                  <a:ext uri="{0D108BD9-81ED-4DB2-BD59-A6C34878D82A}">
                    <a16:rowId xmlns:a16="http://schemas.microsoft.com/office/drawing/2014/main" val="340687416"/>
                  </a:ext>
                </a:extLst>
              </a:tr>
              <a:tr h="341281">
                <a:tc>
                  <a:txBody>
                    <a:bodyPr/>
                    <a:lstStyle/>
                    <a:p>
                      <a:pPr algn="r" fontAlgn="ctr"/>
                      <a:r>
                        <a:rPr lang="en-US" sz="1700">
                          <a:effectLst/>
                        </a:rPr>
                        <a:t>Apple iPhone 7 (A1778)</a:t>
                      </a:r>
                      <a:endParaRPr lang="en-US" sz="1700" b="1">
                        <a:effectLst/>
                      </a:endParaRPr>
                    </a:p>
                  </a:txBody>
                  <a:tcPr marL="85320" marR="85320" marT="42660" marB="42660" anchor="ctr"/>
                </a:tc>
                <a:tc>
                  <a:txBody>
                    <a:bodyPr/>
                    <a:lstStyle/>
                    <a:p>
                      <a:pPr algn="r" fontAlgn="ctr"/>
                      <a:r>
                        <a:rPr lang="en-US" sz="1700">
                          <a:effectLst/>
                        </a:rPr>
                        <a:t>204236858350</a:t>
                      </a:r>
                    </a:p>
                  </a:txBody>
                  <a:tcPr marL="85320" marR="85320" marT="42660" marB="42660" anchor="ctr"/>
                </a:tc>
                <a:tc>
                  <a:txBody>
                    <a:bodyPr/>
                    <a:lstStyle/>
                    <a:p>
                      <a:pPr algn="r" fontAlgn="ctr"/>
                      <a:r>
                        <a:rPr lang="en-US" sz="1700">
                          <a:effectLst/>
                        </a:rPr>
                        <a:t>702272</a:t>
                      </a:r>
                    </a:p>
                  </a:txBody>
                  <a:tcPr marL="85320" marR="85320" marT="42660" marB="42660" anchor="ctr"/>
                </a:tc>
                <a:extLst>
                  <a:ext uri="{0D108BD9-81ED-4DB2-BD59-A6C34878D82A}">
                    <a16:rowId xmlns:a16="http://schemas.microsoft.com/office/drawing/2014/main" val="181499344"/>
                  </a:ext>
                </a:extLst>
              </a:tr>
              <a:tr h="341281">
                <a:tc>
                  <a:txBody>
                    <a:bodyPr/>
                    <a:lstStyle/>
                    <a:p>
                      <a:pPr algn="r" fontAlgn="ctr"/>
                      <a:r>
                        <a:rPr lang="en-US" sz="1700">
                          <a:effectLst/>
                        </a:rPr>
                        <a:t>Apple iPhone Se (A1723)</a:t>
                      </a:r>
                      <a:endParaRPr lang="en-US" sz="1700" b="1">
                        <a:effectLst/>
                      </a:endParaRPr>
                    </a:p>
                  </a:txBody>
                  <a:tcPr marL="85320" marR="85320" marT="42660" marB="42660" anchor="ctr"/>
                </a:tc>
                <a:tc>
                  <a:txBody>
                    <a:bodyPr/>
                    <a:lstStyle/>
                    <a:p>
                      <a:pPr algn="r" fontAlgn="ctr"/>
                      <a:r>
                        <a:rPr lang="en-US" sz="1700">
                          <a:effectLst/>
                        </a:rPr>
                        <a:t>178893900463</a:t>
                      </a:r>
                    </a:p>
                  </a:txBody>
                  <a:tcPr marL="85320" marR="85320" marT="42660" marB="42660" anchor="ctr"/>
                </a:tc>
                <a:tc>
                  <a:txBody>
                    <a:bodyPr/>
                    <a:lstStyle/>
                    <a:p>
                      <a:pPr algn="r" fontAlgn="ctr"/>
                      <a:r>
                        <a:rPr lang="en-US" sz="1700">
                          <a:effectLst/>
                        </a:rPr>
                        <a:t>427718</a:t>
                      </a:r>
                    </a:p>
                  </a:txBody>
                  <a:tcPr marL="85320" marR="85320" marT="42660" marB="42660" anchor="ctr"/>
                </a:tc>
                <a:extLst>
                  <a:ext uri="{0D108BD9-81ED-4DB2-BD59-A6C34878D82A}">
                    <a16:rowId xmlns:a16="http://schemas.microsoft.com/office/drawing/2014/main" val="3835373531"/>
                  </a:ext>
                </a:extLst>
              </a:tr>
              <a:tr h="341281">
                <a:tc>
                  <a:txBody>
                    <a:bodyPr/>
                    <a:lstStyle/>
                    <a:p>
                      <a:pPr algn="r" fontAlgn="ctr"/>
                      <a:r>
                        <a:rPr lang="en-US" sz="1700">
                          <a:effectLst/>
                        </a:rPr>
                        <a:t>Apple iPhone 8 (A1905)</a:t>
                      </a:r>
                      <a:endParaRPr lang="en-US" sz="1700" b="1">
                        <a:effectLst/>
                      </a:endParaRPr>
                    </a:p>
                  </a:txBody>
                  <a:tcPr marL="85320" marR="85320" marT="42660" marB="42660" anchor="ctr"/>
                </a:tc>
                <a:tc>
                  <a:txBody>
                    <a:bodyPr/>
                    <a:lstStyle/>
                    <a:p>
                      <a:pPr algn="r" fontAlgn="ctr"/>
                      <a:r>
                        <a:rPr lang="en-US" sz="1700">
                          <a:effectLst/>
                        </a:rPr>
                        <a:t>168983865375</a:t>
                      </a:r>
                    </a:p>
                  </a:txBody>
                  <a:tcPr marL="85320" marR="85320" marT="42660" marB="42660" anchor="ctr"/>
                </a:tc>
                <a:tc>
                  <a:txBody>
                    <a:bodyPr/>
                    <a:lstStyle/>
                    <a:p>
                      <a:pPr algn="r" fontAlgn="ctr"/>
                      <a:r>
                        <a:rPr lang="en-US" sz="1700">
                          <a:effectLst/>
                        </a:rPr>
                        <a:t>504782</a:t>
                      </a:r>
                    </a:p>
                  </a:txBody>
                  <a:tcPr marL="85320" marR="85320" marT="42660" marB="42660" anchor="ctr"/>
                </a:tc>
                <a:extLst>
                  <a:ext uri="{0D108BD9-81ED-4DB2-BD59-A6C34878D82A}">
                    <a16:rowId xmlns:a16="http://schemas.microsoft.com/office/drawing/2014/main" val="2119124842"/>
                  </a:ext>
                </a:extLst>
              </a:tr>
              <a:tr h="341281">
                <a:tc>
                  <a:txBody>
                    <a:bodyPr/>
                    <a:lstStyle/>
                    <a:p>
                      <a:pPr algn="r" fontAlgn="ctr"/>
                      <a:r>
                        <a:rPr lang="en-US" sz="1700">
                          <a:effectLst/>
                        </a:rPr>
                        <a:t>Apple iPhone Xr (A2105)</a:t>
                      </a:r>
                      <a:endParaRPr lang="en-US" sz="1700" b="1">
                        <a:effectLst/>
                      </a:endParaRPr>
                    </a:p>
                  </a:txBody>
                  <a:tcPr marL="85320" marR="85320" marT="42660" marB="42660" anchor="ctr"/>
                </a:tc>
                <a:tc>
                  <a:txBody>
                    <a:bodyPr/>
                    <a:lstStyle/>
                    <a:p>
                      <a:pPr algn="r" fontAlgn="ctr"/>
                      <a:r>
                        <a:rPr lang="en-US" sz="1700">
                          <a:effectLst/>
                        </a:rPr>
                        <a:t>163834766921</a:t>
                      </a:r>
                    </a:p>
                  </a:txBody>
                  <a:tcPr marL="85320" marR="85320" marT="42660" marB="42660" anchor="ctr"/>
                </a:tc>
                <a:tc>
                  <a:txBody>
                    <a:bodyPr/>
                    <a:lstStyle/>
                    <a:p>
                      <a:pPr algn="r" fontAlgn="ctr"/>
                      <a:r>
                        <a:rPr lang="en-US" sz="1700">
                          <a:effectLst/>
                        </a:rPr>
                        <a:t>311811</a:t>
                      </a:r>
                    </a:p>
                  </a:txBody>
                  <a:tcPr marL="85320" marR="85320" marT="42660" marB="42660" anchor="ctr"/>
                </a:tc>
                <a:extLst>
                  <a:ext uri="{0D108BD9-81ED-4DB2-BD59-A6C34878D82A}">
                    <a16:rowId xmlns:a16="http://schemas.microsoft.com/office/drawing/2014/main" val="3203991859"/>
                  </a:ext>
                </a:extLst>
              </a:tr>
              <a:tr h="341281">
                <a:tc>
                  <a:txBody>
                    <a:bodyPr/>
                    <a:lstStyle/>
                    <a:p>
                      <a:pPr algn="r" fontAlgn="ctr"/>
                      <a:r>
                        <a:rPr lang="en-US" sz="1700">
                          <a:effectLst/>
                        </a:rPr>
                        <a:t>Samsung Galaxy S8 (Sm-G950F)</a:t>
                      </a:r>
                      <a:endParaRPr lang="en-US" sz="1700" b="1">
                        <a:effectLst/>
                      </a:endParaRPr>
                    </a:p>
                  </a:txBody>
                  <a:tcPr marL="85320" marR="85320" marT="42660" marB="42660" anchor="ctr"/>
                </a:tc>
                <a:tc>
                  <a:txBody>
                    <a:bodyPr/>
                    <a:lstStyle/>
                    <a:p>
                      <a:pPr algn="r" fontAlgn="ctr"/>
                      <a:r>
                        <a:rPr lang="en-US" sz="1700">
                          <a:effectLst/>
                        </a:rPr>
                        <a:t>134220880553</a:t>
                      </a:r>
                    </a:p>
                  </a:txBody>
                  <a:tcPr marL="85320" marR="85320" marT="42660" marB="42660" anchor="ctr"/>
                </a:tc>
                <a:tc>
                  <a:txBody>
                    <a:bodyPr/>
                    <a:lstStyle/>
                    <a:p>
                      <a:pPr algn="r" fontAlgn="ctr"/>
                      <a:r>
                        <a:rPr lang="en-US" sz="1700">
                          <a:effectLst/>
                        </a:rPr>
                        <a:t>550637</a:t>
                      </a:r>
                    </a:p>
                  </a:txBody>
                  <a:tcPr marL="85320" marR="85320" marT="42660" marB="42660" anchor="ctr"/>
                </a:tc>
                <a:extLst>
                  <a:ext uri="{0D108BD9-81ED-4DB2-BD59-A6C34878D82A}">
                    <a16:rowId xmlns:a16="http://schemas.microsoft.com/office/drawing/2014/main" val="3611980740"/>
                  </a:ext>
                </a:extLst>
              </a:tr>
              <a:tr h="341281">
                <a:tc>
                  <a:txBody>
                    <a:bodyPr/>
                    <a:lstStyle/>
                    <a:p>
                      <a:pPr algn="r" fontAlgn="ctr"/>
                      <a:r>
                        <a:rPr lang="en-US" sz="1700">
                          <a:effectLst/>
                        </a:rPr>
                        <a:t>Huawei E5180</a:t>
                      </a:r>
                      <a:endParaRPr lang="en-US" sz="1700" b="1">
                        <a:effectLst/>
                      </a:endParaRPr>
                    </a:p>
                  </a:txBody>
                  <a:tcPr marL="85320" marR="85320" marT="42660" marB="42660" anchor="ctr"/>
                </a:tc>
                <a:tc>
                  <a:txBody>
                    <a:bodyPr/>
                    <a:lstStyle/>
                    <a:p>
                      <a:pPr algn="r" fontAlgn="ctr"/>
                      <a:r>
                        <a:rPr lang="en-US" sz="1700">
                          <a:effectLst/>
                        </a:rPr>
                        <a:t>131161287951</a:t>
                      </a:r>
                    </a:p>
                  </a:txBody>
                  <a:tcPr marL="85320" marR="85320" marT="42660" marB="42660" anchor="ctr"/>
                </a:tc>
                <a:tc>
                  <a:txBody>
                    <a:bodyPr/>
                    <a:lstStyle/>
                    <a:p>
                      <a:pPr algn="r" fontAlgn="ctr"/>
                      <a:r>
                        <a:rPr lang="en-US" sz="1700" dirty="0">
                          <a:effectLst/>
                        </a:rPr>
                        <a:t>343046</a:t>
                      </a:r>
                    </a:p>
                  </a:txBody>
                  <a:tcPr marL="85320" marR="85320" marT="42660" marB="42660" anchor="ctr"/>
                </a:tc>
                <a:extLst>
                  <a:ext uri="{0D108BD9-81ED-4DB2-BD59-A6C34878D82A}">
                    <a16:rowId xmlns:a16="http://schemas.microsoft.com/office/drawing/2014/main" val="412736420"/>
                  </a:ext>
                </a:extLst>
              </a:tr>
            </a:tbl>
          </a:graphicData>
        </a:graphic>
      </p:graphicFrame>
    </p:spTree>
    <p:extLst>
      <p:ext uri="{BB962C8B-B14F-4D97-AF65-F5344CB8AC3E}">
        <p14:creationId xmlns:p14="http://schemas.microsoft.com/office/powerpoint/2010/main" val="246857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6B76103-112C-4E7F-A00D-1682133C2E27}"/>
              </a:ext>
            </a:extLst>
          </p:cNvPr>
          <p:cNvGraphicFramePr>
            <a:graphicFrameLocks noGrp="1"/>
          </p:cNvGraphicFramePr>
          <p:nvPr>
            <p:extLst>
              <p:ext uri="{D42A27DB-BD31-4B8C-83A1-F6EECF244321}">
                <p14:modId xmlns:p14="http://schemas.microsoft.com/office/powerpoint/2010/main" val="2589784207"/>
              </p:ext>
            </p:extLst>
          </p:nvPr>
        </p:nvGraphicFramePr>
        <p:xfrm>
          <a:off x="312821" y="2483888"/>
          <a:ext cx="11622492" cy="3982458"/>
        </p:xfrm>
        <a:graphic>
          <a:graphicData uri="http://schemas.openxmlformats.org/drawingml/2006/table">
            <a:tbl>
              <a:tblPr>
                <a:tableStyleId>{D113A9D2-9D6B-4929-AA2D-F23B5EE8CBE7}</a:tableStyleId>
              </a:tblPr>
              <a:tblGrid>
                <a:gridCol w="645694">
                  <a:extLst>
                    <a:ext uri="{9D8B030D-6E8A-4147-A177-3AD203B41FA5}">
                      <a16:colId xmlns:a16="http://schemas.microsoft.com/office/drawing/2014/main" val="3617018504"/>
                    </a:ext>
                  </a:extLst>
                </a:gridCol>
                <a:gridCol w="645694">
                  <a:extLst>
                    <a:ext uri="{9D8B030D-6E8A-4147-A177-3AD203B41FA5}">
                      <a16:colId xmlns:a16="http://schemas.microsoft.com/office/drawing/2014/main" val="2215119861"/>
                    </a:ext>
                  </a:extLst>
                </a:gridCol>
                <a:gridCol w="645694">
                  <a:extLst>
                    <a:ext uri="{9D8B030D-6E8A-4147-A177-3AD203B41FA5}">
                      <a16:colId xmlns:a16="http://schemas.microsoft.com/office/drawing/2014/main" val="2849770760"/>
                    </a:ext>
                  </a:extLst>
                </a:gridCol>
                <a:gridCol w="645694">
                  <a:extLst>
                    <a:ext uri="{9D8B030D-6E8A-4147-A177-3AD203B41FA5}">
                      <a16:colId xmlns:a16="http://schemas.microsoft.com/office/drawing/2014/main" val="2517038120"/>
                    </a:ext>
                  </a:extLst>
                </a:gridCol>
                <a:gridCol w="645694">
                  <a:extLst>
                    <a:ext uri="{9D8B030D-6E8A-4147-A177-3AD203B41FA5}">
                      <a16:colId xmlns:a16="http://schemas.microsoft.com/office/drawing/2014/main" val="3731513157"/>
                    </a:ext>
                  </a:extLst>
                </a:gridCol>
                <a:gridCol w="645694">
                  <a:extLst>
                    <a:ext uri="{9D8B030D-6E8A-4147-A177-3AD203B41FA5}">
                      <a16:colId xmlns:a16="http://schemas.microsoft.com/office/drawing/2014/main" val="1449578386"/>
                    </a:ext>
                  </a:extLst>
                </a:gridCol>
                <a:gridCol w="645694">
                  <a:extLst>
                    <a:ext uri="{9D8B030D-6E8A-4147-A177-3AD203B41FA5}">
                      <a16:colId xmlns:a16="http://schemas.microsoft.com/office/drawing/2014/main" val="3027164666"/>
                    </a:ext>
                  </a:extLst>
                </a:gridCol>
                <a:gridCol w="645694">
                  <a:extLst>
                    <a:ext uri="{9D8B030D-6E8A-4147-A177-3AD203B41FA5}">
                      <a16:colId xmlns:a16="http://schemas.microsoft.com/office/drawing/2014/main" val="4105025525"/>
                    </a:ext>
                  </a:extLst>
                </a:gridCol>
                <a:gridCol w="645694">
                  <a:extLst>
                    <a:ext uri="{9D8B030D-6E8A-4147-A177-3AD203B41FA5}">
                      <a16:colId xmlns:a16="http://schemas.microsoft.com/office/drawing/2014/main" val="603297744"/>
                    </a:ext>
                  </a:extLst>
                </a:gridCol>
                <a:gridCol w="645694">
                  <a:extLst>
                    <a:ext uri="{9D8B030D-6E8A-4147-A177-3AD203B41FA5}">
                      <a16:colId xmlns:a16="http://schemas.microsoft.com/office/drawing/2014/main" val="3065723671"/>
                    </a:ext>
                  </a:extLst>
                </a:gridCol>
                <a:gridCol w="645694">
                  <a:extLst>
                    <a:ext uri="{9D8B030D-6E8A-4147-A177-3AD203B41FA5}">
                      <a16:colId xmlns:a16="http://schemas.microsoft.com/office/drawing/2014/main" val="127574780"/>
                    </a:ext>
                  </a:extLst>
                </a:gridCol>
                <a:gridCol w="645694">
                  <a:extLst>
                    <a:ext uri="{9D8B030D-6E8A-4147-A177-3AD203B41FA5}">
                      <a16:colId xmlns:a16="http://schemas.microsoft.com/office/drawing/2014/main" val="3154261371"/>
                    </a:ext>
                  </a:extLst>
                </a:gridCol>
                <a:gridCol w="645694">
                  <a:extLst>
                    <a:ext uri="{9D8B030D-6E8A-4147-A177-3AD203B41FA5}">
                      <a16:colId xmlns:a16="http://schemas.microsoft.com/office/drawing/2014/main" val="3525517232"/>
                    </a:ext>
                  </a:extLst>
                </a:gridCol>
                <a:gridCol w="645694">
                  <a:extLst>
                    <a:ext uri="{9D8B030D-6E8A-4147-A177-3AD203B41FA5}">
                      <a16:colId xmlns:a16="http://schemas.microsoft.com/office/drawing/2014/main" val="3537484732"/>
                    </a:ext>
                  </a:extLst>
                </a:gridCol>
                <a:gridCol w="645694">
                  <a:extLst>
                    <a:ext uri="{9D8B030D-6E8A-4147-A177-3AD203B41FA5}">
                      <a16:colId xmlns:a16="http://schemas.microsoft.com/office/drawing/2014/main" val="913634406"/>
                    </a:ext>
                  </a:extLst>
                </a:gridCol>
                <a:gridCol w="645694">
                  <a:extLst>
                    <a:ext uri="{9D8B030D-6E8A-4147-A177-3AD203B41FA5}">
                      <a16:colId xmlns:a16="http://schemas.microsoft.com/office/drawing/2014/main" val="2440991792"/>
                    </a:ext>
                  </a:extLst>
                </a:gridCol>
                <a:gridCol w="645694">
                  <a:extLst>
                    <a:ext uri="{9D8B030D-6E8A-4147-A177-3AD203B41FA5}">
                      <a16:colId xmlns:a16="http://schemas.microsoft.com/office/drawing/2014/main" val="436087038"/>
                    </a:ext>
                  </a:extLst>
                </a:gridCol>
                <a:gridCol w="645694">
                  <a:extLst>
                    <a:ext uri="{9D8B030D-6E8A-4147-A177-3AD203B41FA5}">
                      <a16:colId xmlns:a16="http://schemas.microsoft.com/office/drawing/2014/main" val="2350792569"/>
                    </a:ext>
                  </a:extLst>
                </a:gridCol>
              </a:tblGrid>
              <a:tr h="1327486">
                <a:tc>
                  <a:txBody>
                    <a:bodyPr/>
                    <a:lstStyle/>
                    <a:p>
                      <a:pPr marL="0" algn="r" defTabSz="914400" rtl="0" eaLnBrk="1" fontAlgn="ctr" latinLnBrk="0" hangingPunct="1"/>
                      <a:r>
                        <a:rPr lang="en-US" sz="1100" kern="1200" dirty="0">
                          <a:solidFill>
                            <a:schemeClr val="lt1"/>
                          </a:solidFill>
                          <a:effectLst/>
                          <a:latin typeface="+mn-lt"/>
                          <a:ea typeface="+mn-ea"/>
                          <a:cs typeface="+mn-cs"/>
                        </a:rPr>
                        <a:t>50%</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1.794372e+06</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3.292000e+04</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5.765857e+06</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2.054590e+06</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1.793534e+06</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4.662520e+05</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1.161618e+07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1.101348e+07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1.164222e+07</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1.099640e+07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4.234082e+08</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8.291215e+06</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4.218057e+08</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8.267086e+06</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8.639900e+04</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4.114331e+07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4.558412e+08</a:t>
                      </a:r>
                    </a:p>
                  </a:txBody>
                  <a:tcPr marL="33731" marR="33731" marT="16866" marB="16866" anchor="ctr"/>
                </a:tc>
                <a:extLst>
                  <a:ext uri="{0D108BD9-81ED-4DB2-BD59-A6C34878D82A}">
                    <a16:rowId xmlns:a16="http://schemas.microsoft.com/office/drawing/2014/main" val="873237055"/>
                  </a:ext>
                </a:extLst>
              </a:tr>
              <a:tr h="1327486">
                <a:tc>
                  <a:txBody>
                    <a:bodyPr/>
                    <a:lstStyle/>
                    <a:p>
                      <a:pPr marL="0" algn="r" defTabSz="914400" rtl="0" eaLnBrk="1" fontAlgn="ctr" latinLnBrk="0" hangingPunct="1"/>
                      <a:r>
                        <a:rPr lang="en-US" sz="1100" kern="1200" dirty="0">
                          <a:solidFill>
                            <a:schemeClr val="lt1"/>
                          </a:solidFill>
                          <a:effectLst/>
                          <a:latin typeface="+mn-lt"/>
                          <a:ea typeface="+mn-ea"/>
                          <a:cs typeface="+mn-cs"/>
                        </a:rPr>
                        <a:t>75%</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2.694940e+06</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4.933400e+04</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8.623632e+06</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3.088455e+06</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2.689332e+06</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7.004445e+05</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1.744860e+07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1.651565e+07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1.747056e+07</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1.650733e+07</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6.331756e+08</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1.243164e+07</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6.317015e+08</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1.238430e+07</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1.324302e+05</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4.903424e+07</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6.657068e+08</a:t>
                      </a:r>
                    </a:p>
                  </a:txBody>
                  <a:tcPr marL="33731" marR="33731" marT="16866" marB="16866" anchor="ctr"/>
                </a:tc>
                <a:extLst>
                  <a:ext uri="{0D108BD9-81ED-4DB2-BD59-A6C34878D82A}">
                    <a16:rowId xmlns:a16="http://schemas.microsoft.com/office/drawing/2014/main" val="1292330439"/>
                  </a:ext>
                </a:extLst>
              </a:tr>
              <a:tr h="1327486">
                <a:tc>
                  <a:txBody>
                    <a:bodyPr/>
                    <a:lstStyle/>
                    <a:p>
                      <a:pPr marL="0" algn="r" defTabSz="914400" rtl="0" eaLnBrk="1" fontAlgn="ctr" latinLnBrk="0" hangingPunct="1"/>
                      <a:r>
                        <a:rPr lang="en-US" sz="1100" kern="1200" dirty="0">
                          <a:solidFill>
                            <a:schemeClr val="lt1"/>
                          </a:solidFill>
                          <a:effectLst/>
                          <a:latin typeface="+mn-lt"/>
                          <a:ea typeface="+mn-ea"/>
                          <a:cs typeface="+mn-cs"/>
                        </a:rPr>
                        <a:t>max</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1.056439e+10</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1.962499e+08</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3.405294e+10</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1.211349e+10</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1.047520e+10</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2.714397e+09</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6.831479e+10</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6.494299e+10</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6.825102e+10</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6.515467e+10</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2.479600e+12</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4.852877e+10</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2.472833e+12</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4.907724e+10</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1.859336e+06</a:t>
                      </a:r>
                    </a:p>
                  </a:txBody>
                  <a:tcPr marL="33731" marR="33731" marT="16866" marB="16866" anchor="ctr"/>
                </a:tc>
                <a:tc>
                  <a:txBody>
                    <a:bodyPr/>
                    <a:lstStyle/>
                    <a:p>
                      <a:pPr marL="0" algn="r" defTabSz="914400" rtl="0" eaLnBrk="1" fontAlgn="ctr" latinLnBrk="0" hangingPunct="1"/>
                      <a:r>
                        <a:rPr lang="en-US" sz="1100" kern="1200">
                          <a:solidFill>
                            <a:schemeClr val="lt1"/>
                          </a:solidFill>
                          <a:effectLst/>
                          <a:latin typeface="+mn-lt"/>
                          <a:ea typeface="+mn-ea"/>
                          <a:cs typeface="+mn-cs"/>
                        </a:rPr>
                        <a:t>7.833131e+07</a:t>
                      </a:r>
                    </a:p>
                  </a:txBody>
                  <a:tcPr marL="33731" marR="33731" marT="16866" marB="16866" anchor="ctr"/>
                </a:tc>
                <a:tc>
                  <a:txBody>
                    <a:bodyPr/>
                    <a:lstStyle/>
                    <a:p>
                      <a:pPr marL="0" algn="r" defTabSz="914400" rtl="0" eaLnBrk="1" fontAlgn="ctr" latinLnBrk="0" hangingPunct="1"/>
                      <a:r>
                        <a:rPr lang="en-US" sz="1100" kern="1200" dirty="0">
                          <a:solidFill>
                            <a:schemeClr val="lt1"/>
                          </a:solidFill>
                          <a:effectLst/>
                          <a:latin typeface="+mn-lt"/>
                          <a:ea typeface="+mn-ea"/>
                          <a:cs typeface="+mn-cs"/>
                        </a:rPr>
                        <a:t>2.671258e+12</a:t>
                      </a:r>
                    </a:p>
                  </a:txBody>
                  <a:tcPr marL="33731" marR="33731" marT="16866" marB="16866" anchor="ctr"/>
                </a:tc>
                <a:extLst>
                  <a:ext uri="{0D108BD9-81ED-4DB2-BD59-A6C34878D82A}">
                    <a16:rowId xmlns:a16="http://schemas.microsoft.com/office/drawing/2014/main" val="3162563446"/>
                  </a:ext>
                </a:extLst>
              </a:tr>
            </a:tbl>
          </a:graphicData>
        </a:graphic>
      </p:graphicFrame>
      <p:graphicFrame>
        <p:nvGraphicFramePr>
          <p:cNvPr id="5" name="Table 4">
            <a:extLst>
              <a:ext uri="{FF2B5EF4-FFF2-40B4-BE49-F238E27FC236}">
                <a16:creationId xmlns:a16="http://schemas.microsoft.com/office/drawing/2014/main" id="{9FA583FF-9220-4508-A401-489FF2AFBE0C}"/>
              </a:ext>
            </a:extLst>
          </p:cNvPr>
          <p:cNvGraphicFramePr>
            <a:graphicFrameLocks noGrp="1"/>
          </p:cNvGraphicFramePr>
          <p:nvPr>
            <p:extLst>
              <p:ext uri="{D42A27DB-BD31-4B8C-83A1-F6EECF244321}">
                <p14:modId xmlns:p14="http://schemas.microsoft.com/office/powerpoint/2010/main" val="3347783241"/>
              </p:ext>
            </p:extLst>
          </p:nvPr>
        </p:nvGraphicFramePr>
        <p:xfrm>
          <a:off x="312821" y="1448225"/>
          <a:ext cx="11622494" cy="1035663"/>
        </p:xfrm>
        <a:graphic>
          <a:graphicData uri="http://schemas.openxmlformats.org/drawingml/2006/table">
            <a:tbl>
              <a:tblPr>
                <a:tableStyleId>{D113A9D2-9D6B-4929-AA2D-F23B5EE8CBE7}</a:tableStyleId>
              </a:tblPr>
              <a:tblGrid>
                <a:gridCol w="633007">
                  <a:extLst>
                    <a:ext uri="{9D8B030D-6E8A-4147-A177-3AD203B41FA5}">
                      <a16:colId xmlns:a16="http://schemas.microsoft.com/office/drawing/2014/main" val="3072725680"/>
                    </a:ext>
                  </a:extLst>
                </a:gridCol>
                <a:gridCol w="633007">
                  <a:extLst>
                    <a:ext uri="{9D8B030D-6E8A-4147-A177-3AD203B41FA5}">
                      <a16:colId xmlns:a16="http://schemas.microsoft.com/office/drawing/2014/main" val="2043854602"/>
                    </a:ext>
                  </a:extLst>
                </a:gridCol>
                <a:gridCol w="620995">
                  <a:extLst>
                    <a:ext uri="{9D8B030D-6E8A-4147-A177-3AD203B41FA5}">
                      <a16:colId xmlns:a16="http://schemas.microsoft.com/office/drawing/2014/main" val="1042222064"/>
                    </a:ext>
                  </a:extLst>
                </a:gridCol>
                <a:gridCol w="645020">
                  <a:extLst>
                    <a:ext uri="{9D8B030D-6E8A-4147-A177-3AD203B41FA5}">
                      <a16:colId xmlns:a16="http://schemas.microsoft.com/office/drawing/2014/main" val="3046818399"/>
                    </a:ext>
                  </a:extLst>
                </a:gridCol>
                <a:gridCol w="633007">
                  <a:extLst>
                    <a:ext uri="{9D8B030D-6E8A-4147-A177-3AD203B41FA5}">
                      <a16:colId xmlns:a16="http://schemas.microsoft.com/office/drawing/2014/main" val="3764645604"/>
                    </a:ext>
                  </a:extLst>
                </a:gridCol>
                <a:gridCol w="633007">
                  <a:extLst>
                    <a:ext uri="{9D8B030D-6E8A-4147-A177-3AD203B41FA5}">
                      <a16:colId xmlns:a16="http://schemas.microsoft.com/office/drawing/2014/main" val="3225139457"/>
                    </a:ext>
                  </a:extLst>
                </a:gridCol>
                <a:gridCol w="633007">
                  <a:extLst>
                    <a:ext uri="{9D8B030D-6E8A-4147-A177-3AD203B41FA5}">
                      <a16:colId xmlns:a16="http://schemas.microsoft.com/office/drawing/2014/main" val="3950903827"/>
                    </a:ext>
                  </a:extLst>
                </a:gridCol>
                <a:gridCol w="633007">
                  <a:extLst>
                    <a:ext uri="{9D8B030D-6E8A-4147-A177-3AD203B41FA5}">
                      <a16:colId xmlns:a16="http://schemas.microsoft.com/office/drawing/2014/main" val="2130207703"/>
                    </a:ext>
                  </a:extLst>
                </a:gridCol>
                <a:gridCol w="633007">
                  <a:extLst>
                    <a:ext uri="{9D8B030D-6E8A-4147-A177-3AD203B41FA5}">
                      <a16:colId xmlns:a16="http://schemas.microsoft.com/office/drawing/2014/main" val="2898096952"/>
                    </a:ext>
                  </a:extLst>
                </a:gridCol>
                <a:gridCol w="633007">
                  <a:extLst>
                    <a:ext uri="{9D8B030D-6E8A-4147-A177-3AD203B41FA5}">
                      <a16:colId xmlns:a16="http://schemas.microsoft.com/office/drawing/2014/main" val="2818145997"/>
                    </a:ext>
                  </a:extLst>
                </a:gridCol>
                <a:gridCol w="633007">
                  <a:extLst>
                    <a:ext uri="{9D8B030D-6E8A-4147-A177-3AD203B41FA5}">
                      <a16:colId xmlns:a16="http://schemas.microsoft.com/office/drawing/2014/main" val="3284476562"/>
                    </a:ext>
                  </a:extLst>
                </a:gridCol>
                <a:gridCol w="633007">
                  <a:extLst>
                    <a:ext uri="{9D8B030D-6E8A-4147-A177-3AD203B41FA5}">
                      <a16:colId xmlns:a16="http://schemas.microsoft.com/office/drawing/2014/main" val="4267975484"/>
                    </a:ext>
                  </a:extLst>
                </a:gridCol>
                <a:gridCol w="633007">
                  <a:extLst>
                    <a:ext uri="{9D8B030D-6E8A-4147-A177-3AD203B41FA5}">
                      <a16:colId xmlns:a16="http://schemas.microsoft.com/office/drawing/2014/main" val="535491836"/>
                    </a:ext>
                  </a:extLst>
                </a:gridCol>
                <a:gridCol w="633007">
                  <a:extLst>
                    <a:ext uri="{9D8B030D-6E8A-4147-A177-3AD203B41FA5}">
                      <a16:colId xmlns:a16="http://schemas.microsoft.com/office/drawing/2014/main" val="365146347"/>
                    </a:ext>
                  </a:extLst>
                </a:gridCol>
                <a:gridCol w="633007">
                  <a:extLst>
                    <a:ext uri="{9D8B030D-6E8A-4147-A177-3AD203B41FA5}">
                      <a16:colId xmlns:a16="http://schemas.microsoft.com/office/drawing/2014/main" val="1618713650"/>
                    </a:ext>
                  </a:extLst>
                </a:gridCol>
                <a:gridCol w="633007">
                  <a:extLst>
                    <a:ext uri="{9D8B030D-6E8A-4147-A177-3AD203B41FA5}">
                      <a16:colId xmlns:a16="http://schemas.microsoft.com/office/drawing/2014/main" val="481903566"/>
                    </a:ext>
                  </a:extLst>
                </a:gridCol>
                <a:gridCol w="633007">
                  <a:extLst>
                    <a:ext uri="{9D8B030D-6E8A-4147-A177-3AD203B41FA5}">
                      <a16:colId xmlns:a16="http://schemas.microsoft.com/office/drawing/2014/main" val="436411688"/>
                    </a:ext>
                  </a:extLst>
                </a:gridCol>
                <a:gridCol w="861374">
                  <a:extLst>
                    <a:ext uri="{9D8B030D-6E8A-4147-A177-3AD203B41FA5}">
                      <a16:colId xmlns:a16="http://schemas.microsoft.com/office/drawing/2014/main" val="559418917"/>
                    </a:ext>
                  </a:extLst>
                </a:gridCol>
              </a:tblGrid>
              <a:tr h="1035663">
                <a:tc>
                  <a:txBody>
                    <a:bodyPr/>
                    <a:lstStyle/>
                    <a:p>
                      <a:pPr algn="r" fontAlgn="ctr"/>
                      <a:br>
                        <a:rPr lang="en-US" sz="1100" dirty="0">
                          <a:effectLst/>
                        </a:rPr>
                      </a:br>
                      <a:r>
                        <a:rPr lang="en-US" sz="1100" dirty="0">
                          <a:effectLst/>
                        </a:rPr>
                        <a:t>Social Media DL (Bytes)</a:t>
                      </a:r>
                      <a:endParaRPr lang="en-US" sz="1100" b="1" dirty="0">
                        <a:effectLst/>
                      </a:endParaRPr>
                    </a:p>
                  </a:txBody>
                  <a:tcPr marL="33731" marR="33731" marT="16866" marB="16866" anchor="ctr"/>
                </a:tc>
                <a:tc>
                  <a:txBody>
                    <a:bodyPr/>
                    <a:lstStyle/>
                    <a:p>
                      <a:pPr algn="r" fontAlgn="ctr"/>
                      <a:r>
                        <a:rPr lang="en-US" sz="1100" dirty="0">
                          <a:effectLst/>
                        </a:rPr>
                        <a:t>Social Media UL (Bytes)</a:t>
                      </a:r>
                      <a:endParaRPr lang="en-US" sz="1100" b="1" dirty="0">
                        <a:effectLst/>
                      </a:endParaRPr>
                    </a:p>
                  </a:txBody>
                  <a:tcPr marL="33731" marR="33731" marT="16866" marB="16866" anchor="ctr"/>
                </a:tc>
                <a:tc>
                  <a:txBody>
                    <a:bodyPr/>
                    <a:lstStyle/>
                    <a:p>
                      <a:pPr algn="r" fontAlgn="ctr"/>
                      <a:r>
                        <a:rPr lang="en-US" sz="1100" dirty="0">
                          <a:effectLst/>
                        </a:rPr>
                        <a:t>Google DL (Bytes)</a:t>
                      </a:r>
                      <a:endParaRPr lang="en-US" sz="1100" b="1" dirty="0">
                        <a:effectLst/>
                      </a:endParaRPr>
                    </a:p>
                  </a:txBody>
                  <a:tcPr marL="33731" marR="33731" marT="16866" marB="16866" anchor="ctr"/>
                </a:tc>
                <a:tc>
                  <a:txBody>
                    <a:bodyPr/>
                    <a:lstStyle/>
                    <a:p>
                      <a:pPr algn="r" fontAlgn="ctr"/>
                      <a:r>
                        <a:rPr lang="en-US" sz="1100" dirty="0">
                          <a:effectLst/>
                        </a:rPr>
                        <a:t>Google UL (Bytes)</a:t>
                      </a:r>
                      <a:endParaRPr lang="en-US" sz="1100" b="1" dirty="0">
                        <a:effectLst/>
                      </a:endParaRPr>
                    </a:p>
                  </a:txBody>
                  <a:tcPr marL="33731" marR="33731" marT="16866" marB="16866" anchor="ctr"/>
                </a:tc>
                <a:tc>
                  <a:txBody>
                    <a:bodyPr/>
                    <a:lstStyle/>
                    <a:p>
                      <a:pPr algn="r" fontAlgn="ctr"/>
                      <a:r>
                        <a:rPr lang="en-US" sz="1100" dirty="0">
                          <a:effectLst/>
                        </a:rPr>
                        <a:t>Email DL (Bytes)</a:t>
                      </a:r>
                      <a:endParaRPr lang="en-US" sz="1100" b="1" dirty="0">
                        <a:effectLst/>
                      </a:endParaRPr>
                    </a:p>
                  </a:txBody>
                  <a:tcPr marL="33731" marR="33731" marT="16866" marB="16866" anchor="ctr"/>
                </a:tc>
                <a:tc>
                  <a:txBody>
                    <a:bodyPr/>
                    <a:lstStyle/>
                    <a:p>
                      <a:pPr algn="r" fontAlgn="ctr"/>
                      <a:r>
                        <a:rPr lang="en-US" sz="1100">
                          <a:effectLst/>
                        </a:rPr>
                        <a:t>Email UL (Bytes)</a:t>
                      </a:r>
                      <a:endParaRPr lang="en-US" sz="1100" b="1">
                        <a:effectLst/>
                      </a:endParaRPr>
                    </a:p>
                  </a:txBody>
                  <a:tcPr marL="33731" marR="33731" marT="16866" marB="16866" anchor="ctr"/>
                </a:tc>
                <a:tc>
                  <a:txBody>
                    <a:bodyPr/>
                    <a:lstStyle/>
                    <a:p>
                      <a:pPr algn="r" fontAlgn="ctr"/>
                      <a:r>
                        <a:rPr lang="en-US" sz="1100" dirty="0" err="1">
                          <a:effectLst/>
                        </a:rPr>
                        <a:t>Youtube</a:t>
                      </a:r>
                      <a:r>
                        <a:rPr lang="en-US" sz="1100" dirty="0">
                          <a:effectLst/>
                        </a:rPr>
                        <a:t> DL (Bytes)</a:t>
                      </a:r>
                      <a:endParaRPr lang="en-US" sz="1100" b="1" dirty="0">
                        <a:effectLst/>
                      </a:endParaRPr>
                    </a:p>
                  </a:txBody>
                  <a:tcPr marL="33731" marR="33731" marT="16866" marB="16866" anchor="ctr"/>
                </a:tc>
                <a:tc>
                  <a:txBody>
                    <a:bodyPr/>
                    <a:lstStyle/>
                    <a:p>
                      <a:pPr algn="r" fontAlgn="ctr"/>
                      <a:r>
                        <a:rPr lang="en-US" sz="1100">
                          <a:effectLst/>
                        </a:rPr>
                        <a:t>Youtube UL (Bytes)</a:t>
                      </a:r>
                      <a:endParaRPr lang="en-US" sz="1100" b="1">
                        <a:effectLst/>
                      </a:endParaRPr>
                    </a:p>
                  </a:txBody>
                  <a:tcPr marL="33731" marR="33731" marT="16866" marB="16866" anchor="ctr"/>
                </a:tc>
                <a:tc>
                  <a:txBody>
                    <a:bodyPr/>
                    <a:lstStyle/>
                    <a:p>
                      <a:pPr algn="r" fontAlgn="ctr"/>
                      <a:r>
                        <a:rPr lang="en-US" sz="1100">
                          <a:effectLst/>
                        </a:rPr>
                        <a:t>Netflix DL (Bytes)</a:t>
                      </a:r>
                      <a:endParaRPr lang="en-US" sz="1100" b="1">
                        <a:effectLst/>
                      </a:endParaRPr>
                    </a:p>
                  </a:txBody>
                  <a:tcPr marL="33731" marR="33731" marT="16866" marB="16866" anchor="ctr"/>
                </a:tc>
                <a:tc>
                  <a:txBody>
                    <a:bodyPr/>
                    <a:lstStyle/>
                    <a:p>
                      <a:pPr algn="r" fontAlgn="ctr"/>
                      <a:r>
                        <a:rPr lang="en-US" sz="1100">
                          <a:effectLst/>
                        </a:rPr>
                        <a:t>Netflix UL (Bytes)</a:t>
                      </a:r>
                      <a:endParaRPr lang="en-US" sz="1100" b="1">
                        <a:effectLst/>
                      </a:endParaRPr>
                    </a:p>
                  </a:txBody>
                  <a:tcPr marL="33731" marR="33731" marT="16866" marB="16866" anchor="ctr"/>
                </a:tc>
                <a:tc>
                  <a:txBody>
                    <a:bodyPr/>
                    <a:lstStyle/>
                    <a:p>
                      <a:pPr algn="r" fontAlgn="ctr"/>
                      <a:r>
                        <a:rPr lang="en-US" sz="1100">
                          <a:effectLst/>
                        </a:rPr>
                        <a:t>Gaming DL (Bytes)</a:t>
                      </a:r>
                      <a:endParaRPr lang="en-US" sz="1100" b="1">
                        <a:effectLst/>
                      </a:endParaRPr>
                    </a:p>
                  </a:txBody>
                  <a:tcPr marL="33731" marR="33731" marT="16866" marB="16866" anchor="ctr"/>
                </a:tc>
                <a:tc>
                  <a:txBody>
                    <a:bodyPr/>
                    <a:lstStyle/>
                    <a:p>
                      <a:pPr algn="r" fontAlgn="ctr"/>
                      <a:r>
                        <a:rPr lang="en-US" sz="1100">
                          <a:effectLst/>
                        </a:rPr>
                        <a:t>Gaming UL (Bytes)</a:t>
                      </a:r>
                      <a:endParaRPr lang="en-US" sz="1100" b="1">
                        <a:effectLst/>
                      </a:endParaRPr>
                    </a:p>
                  </a:txBody>
                  <a:tcPr marL="33731" marR="33731" marT="16866" marB="16866" anchor="ctr"/>
                </a:tc>
                <a:tc>
                  <a:txBody>
                    <a:bodyPr/>
                    <a:lstStyle/>
                    <a:p>
                      <a:pPr algn="r" fontAlgn="ctr"/>
                      <a:r>
                        <a:rPr lang="en-US" sz="1100" dirty="0">
                          <a:effectLst/>
                        </a:rPr>
                        <a:t>Other DL (Bytes)</a:t>
                      </a:r>
                      <a:endParaRPr lang="en-US" sz="1100" b="1" dirty="0">
                        <a:effectLst/>
                      </a:endParaRPr>
                    </a:p>
                  </a:txBody>
                  <a:tcPr marL="33731" marR="33731" marT="16866" marB="16866" anchor="ctr"/>
                </a:tc>
                <a:tc>
                  <a:txBody>
                    <a:bodyPr/>
                    <a:lstStyle/>
                    <a:p>
                      <a:pPr algn="r" fontAlgn="ctr"/>
                      <a:r>
                        <a:rPr lang="en-US" sz="1100">
                          <a:effectLst/>
                        </a:rPr>
                        <a:t>Other UL (Bytes)</a:t>
                      </a:r>
                      <a:endParaRPr lang="en-US" sz="1100" b="1">
                        <a:effectLst/>
                      </a:endParaRPr>
                    </a:p>
                  </a:txBody>
                  <a:tcPr marL="33731" marR="33731" marT="16866" marB="16866" anchor="ctr"/>
                </a:tc>
                <a:tc>
                  <a:txBody>
                    <a:bodyPr/>
                    <a:lstStyle/>
                    <a:p>
                      <a:pPr algn="r" fontAlgn="ctr"/>
                      <a:r>
                        <a:rPr lang="en-US" sz="1100">
                          <a:effectLst/>
                        </a:rPr>
                        <a:t>Dur. (ms)</a:t>
                      </a:r>
                      <a:endParaRPr lang="en-US" sz="1100" b="1">
                        <a:effectLst/>
                      </a:endParaRPr>
                    </a:p>
                  </a:txBody>
                  <a:tcPr marL="33731" marR="33731" marT="16866" marB="16866" anchor="ctr"/>
                </a:tc>
                <a:tc>
                  <a:txBody>
                    <a:bodyPr/>
                    <a:lstStyle/>
                    <a:p>
                      <a:pPr algn="r" fontAlgn="ctr"/>
                      <a:r>
                        <a:rPr lang="en-US" sz="1100">
                          <a:effectLst/>
                        </a:rPr>
                        <a:t>Total UL (Bytes)</a:t>
                      </a:r>
                      <a:endParaRPr lang="en-US" sz="1100" b="1">
                        <a:effectLst/>
                      </a:endParaRPr>
                    </a:p>
                  </a:txBody>
                  <a:tcPr marL="33731" marR="33731" marT="16866" marB="16866" anchor="ctr"/>
                </a:tc>
                <a:tc>
                  <a:txBody>
                    <a:bodyPr/>
                    <a:lstStyle/>
                    <a:p>
                      <a:pPr algn="r" fontAlgn="ctr"/>
                      <a:r>
                        <a:rPr lang="en-US" sz="1100" dirty="0">
                          <a:effectLst/>
                        </a:rPr>
                        <a:t>Total DL (Bytes)</a:t>
                      </a:r>
                      <a:endParaRPr lang="en-US" sz="1100" b="1" dirty="0">
                        <a:effectLst/>
                      </a:endParaRPr>
                    </a:p>
                  </a:txBody>
                  <a:tcPr marL="33731" marR="33731" marT="16866" marB="16866" anchor="ctr"/>
                </a:tc>
                <a:tc>
                  <a:txBody>
                    <a:bodyPr/>
                    <a:lstStyle/>
                    <a:p>
                      <a:endParaRPr lang="en-US" sz="1100" dirty="0"/>
                    </a:p>
                  </a:txBody>
                  <a:tcPr marL="33731" marR="33731" marT="16866" marB="16866"/>
                </a:tc>
                <a:extLst>
                  <a:ext uri="{0D108BD9-81ED-4DB2-BD59-A6C34878D82A}">
                    <a16:rowId xmlns:a16="http://schemas.microsoft.com/office/drawing/2014/main" val="3336814319"/>
                  </a:ext>
                </a:extLst>
              </a:tr>
            </a:tbl>
          </a:graphicData>
        </a:graphic>
      </p:graphicFrame>
      <p:cxnSp>
        <p:nvCxnSpPr>
          <p:cNvPr id="6" name="Straight Connector 5">
            <a:extLst>
              <a:ext uri="{FF2B5EF4-FFF2-40B4-BE49-F238E27FC236}">
                <a16:creationId xmlns:a16="http://schemas.microsoft.com/office/drawing/2014/main" id="{2C38D274-3DDF-4B23-8CEC-FE1B4905A106}"/>
              </a:ext>
            </a:extLst>
          </p:cNvPr>
          <p:cNvCxnSpPr>
            <a:cxnSpLocks/>
          </p:cNvCxnSpPr>
          <p:nvPr/>
        </p:nvCxnSpPr>
        <p:spPr>
          <a:xfrm>
            <a:off x="290133" y="2525013"/>
            <a:ext cx="11645180" cy="0"/>
          </a:xfrm>
          <a:prstGeom prst="line">
            <a:avLst/>
          </a:prstGeom>
          <a:ln w="44450" cmpd="sng"/>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B1103A1-276F-4B89-BEA8-CFF56E5A2DCC}"/>
              </a:ext>
            </a:extLst>
          </p:cNvPr>
          <p:cNvCxnSpPr>
            <a:cxnSpLocks/>
          </p:cNvCxnSpPr>
          <p:nvPr/>
        </p:nvCxnSpPr>
        <p:spPr>
          <a:xfrm>
            <a:off x="982639" y="2483888"/>
            <a:ext cx="0" cy="3996106"/>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CAF0DD7-5DC5-440A-8F13-08CDA1161BB0}"/>
              </a:ext>
            </a:extLst>
          </p:cNvPr>
          <p:cNvSpPr/>
          <p:nvPr/>
        </p:nvSpPr>
        <p:spPr>
          <a:xfrm>
            <a:off x="1179468" y="542378"/>
            <a:ext cx="1018791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Median, Interquartile range &amp; Max</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36243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0B65E-EF18-4616-A64B-64D3548E3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992" y="325665"/>
            <a:ext cx="6720015" cy="4401566"/>
          </a:xfrm>
          <a:prstGeom prst="rect">
            <a:avLst/>
          </a:prstGeom>
        </p:spPr>
      </p:pic>
      <p:sp>
        <p:nvSpPr>
          <p:cNvPr id="4" name="Rectangle 3">
            <a:extLst>
              <a:ext uri="{FF2B5EF4-FFF2-40B4-BE49-F238E27FC236}">
                <a16:creationId xmlns:a16="http://schemas.microsoft.com/office/drawing/2014/main" id="{CFA44BF7-E8F0-4936-B498-40F22EB1DFE6}"/>
              </a:ext>
            </a:extLst>
          </p:cNvPr>
          <p:cNvSpPr/>
          <p:nvPr/>
        </p:nvSpPr>
        <p:spPr>
          <a:xfrm>
            <a:off x="3047999" y="4973761"/>
            <a:ext cx="6096000" cy="1477328"/>
          </a:xfrm>
          <a:prstGeom prst="rect">
            <a:avLst/>
          </a:prstGeom>
        </p:spPr>
        <p:txBody>
          <a:bodyPr>
            <a:spAutoFit/>
          </a:bodyPr>
          <a:lstStyle/>
          <a:p>
            <a:r>
              <a:rPr lang="en-US" dirty="0">
                <a:solidFill>
                  <a:srgbClr val="000000"/>
                </a:solidFill>
                <a:latin typeface="Calibri" panose="020F0502020204030204" pitchFamily="34" charset="0"/>
              </a:rPr>
              <a:t>It can be noticed from the visual that most of the data were received from Gaming MS during this session compare to data received. And there tends to be no outlier in the dataset after cleaning.</a:t>
            </a:r>
            <a:r>
              <a:rPr lang="en-US" dirty="0"/>
              <a:t> </a:t>
            </a:r>
            <a:br>
              <a:rPr lang="en-US" dirty="0"/>
            </a:br>
            <a:endParaRPr lang="en-US" dirty="0"/>
          </a:p>
        </p:txBody>
      </p:sp>
    </p:spTree>
    <p:extLst>
      <p:ext uri="{BB962C8B-B14F-4D97-AF65-F5344CB8AC3E}">
        <p14:creationId xmlns:p14="http://schemas.microsoft.com/office/powerpoint/2010/main" val="156928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6D3194-8FEA-4D2B-801F-33D69BC1F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73" y="421654"/>
            <a:ext cx="6306193" cy="4421008"/>
          </a:xfrm>
          <a:prstGeom prst="rect">
            <a:avLst/>
          </a:prstGeom>
        </p:spPr>
      </p:pic>
      <p:sp>
        <p:nvSpPr>
          <p:cNvPr id="6" name="Rectangle 5">
            <a:extLst>
              <a:ext uri="{FF2B5EF4-FFF2-40B4-BE49-F238E27FC236}">
                <a16:creationId xmlns:a16="http://schemas.microsoft.com/office/drawing/2014/main" id="{6CFF2E7D-5BA6-4559-86C9-0C96AC29E87F}"/>
              </a:ext>
            </a:extLst>
          </p:cNvPr>
          <p:cNvSpPr/>
          <p:nvPr/>
        </p:nvSpPr>
        <p:spPr>
          <a:xfrm>
            <a:off x="2763730" y="5359585"/>
            <a:ext cx="6664539" cy="923330"/>
          </a:xfrm>
          <a:prstGeom prst="rect">
            <a:avLst/>
          </a:prstGeom>
        </p:spPr>
        <p:txBody>
          <a:bodyPr wrap="square">
            <a:spAutoFit/>
          </a:bodyPr>
          <a:lstStyle/>
          <a:p>
            <a:r>
              <a:rPr lang="en-US" dirty="0">
                <a:solidFill>
                  <a:srgbClr val="000000"/>
                </a:solidFill>
                <a:latin typeface="Calibri" panose="020F0502020204030204" pitchFamily="34" charset="0"/>
              </a:rPr>
              <a:t>By visualizing Netflix data on the MS during this session, there tends to be a slight difference in the data sent and data received.</a:t>
            </a:r>
            <a:r>
              <a:rPr lang="en-US" dirty="0"/>
              <a:t> </a:t>
            </a:r>
            <a:br>
              <a:rPr lang="en-US" dirty="0"/>
            </a:br>
            <a:endParaRPr lang="en-US" dirty="0"/>
          </a:p>
        </p:txBody>
      </p:sp>
    </p:spTree>
    <p:extLst>
      <p:ext uri="{BB962C8B-B14F-4D97-AF65-F5344CB8AC3E}">
        <p14:creationId xmlns:p14="http://schemas.microsoft.com/office/powerpoint/2010/main" val="402210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250D56-219E-4916-BB0C-004C16D21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351" y="488693"/>
            <a:ext cx="6487297" cy="4702432"/>
          </a:xfrm>
          <a:prstGeom prst="rect">
            <a:avLst/>
          </a:prstGeom>
        </p:spPr>
      </p:pic>
      <p:sp>
        <p:nvSpPr>
          <p:cNvPr id="6" name="TextBox 5">
            <a:extLst>
              <a:ext uri="{FF2B5EF4-FFF2-40B4-BE49-F238E27FC236}">
                <a16:creationId xmlns:a16="http://schemas.microsoft.com/office/drawing/2014/main" id="{91329EFA-28B3-4344-98DD-CAC811D52D63}"/>
              </a:ext>
            </a:extLst>
          </p:cNvPr>
          <p:cNvSpPr txBox="1"/>
          <p:nvPr/>
        </p:nvSpPr>
        <p:spPr>
          <a:xfrm>
            <a:off x="1872048" y="5191125"/>
            <a:ext cx="9215051" cy="1200329"/>
          </a:xfrm>
          <a:prstGeom prst="rect">
            <a:avLst/>
          </a:prstGeom>
          <a:noFill/>
        </p:spPr>
        <p:txBody>
          <a:bodyPr wrap="square" rtlCol="0">
            <a:spAutoFit/>
          </a:bodyPr>
          <a:lstStyle/>
          <a:p>
            <a:r>
              <a:rPr lang="en-US" dirty="0"/>
              <a:t>It could be noticed from the visualization that the amount of data spent on </a:t>
            </a:r>
            <a:r>
              <a:rPr lang="en-US" dirty="0">
                <a:solidFill>
                  <a:srgbClr val="000000"/>
                </a:solidFill>
                <a:latin typeface="Century Gothic" panose="020B0502020202020204" pitchFamily="34" charset="0"/>
              </a:rPr>
              <a:t>Google data volume (in Bytes) Received by the MS during this session i</a:t>
            </a:r>
            <a:r>
              <a:rPr lang="en-US" dirty="0"/>
              <a:t>s a way more than </a:t>
            </a:r>
            <a:r>
              <a:rPr lang="en-US" dirty="0">
                <a:solidFill>
                  <a:srgbClr val="000000"/>
                </a:solidFill>
                <a:latin typeface="Century Gothic" panose="020B0502020202020204" pitchFamily="34" charset="0"/>
              </a:rPr>
              <a:t>Google data volume (in Bytes) sent by the MS during this session</a:t>
            </a:r>
            <a:endParaRPr lang="en-US" dirty="0"/>
          </a:p>
          <a:p>
            <a:endParaRPr lang="en-US" dirty="0"/>
          </a:p>
        </p:txBody>
      </p:sp>
    </p:spTree>
    <p:extLst>
      <p:ext uri="{BB962C8B-B14F-4D97-AF65-F5344CB8AC3E}">
        <p14:creationId xmlns:p14="http://schemas.microsoft.com/office/powerpoint/2010/main" val="420149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F53CE-19B1-44FE-A4CD-6BDDFBC68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64" y="3376732"/>
            <a:ext cx="4200525" cy="3187847"/>
          </a:xfrm>
          <a:prstGeom prst="rect">
            <a:avLst/>
          </a:prstGeom>
        </p:spPr>
      </p:pic>
      <p:pic>
        <p:nvPicPr>
          <p:cNvPr id="7" name="Picture 6">
            <a:extLst>
              <a:ext uri="{FF2B5EF4-FFF2-40B4-BE49-F238E27FC236}">
                <a16:creationId xmlns:a16="http://schemas.microsoft.com/office/drawing/2014/main" id="{C2B3C3EB-16B0-498F-A151-239809768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715" y="3111691"/>
            <a:ext cx="3597749" cy="3316412"/>
          </a:xfrm>
          <a:prstGeom prst="rect">
            <a:avLst/>
          </a:prstGeom>
        </p:spPr>
      </p:pic>
      <p:pic>
        <p:nvPicPr>
          <p:cNvPr id="9" name="Picture 8">
            <a:extLst>
              <a:ext uri="{FF2B5EF4-FFF2-40B4-BE49-F238E27FC236}">
                <a16:creationId xmlns:a16="http://schemas.microsoft.com/office/drawing/2014/main" id="{5A9CC327-C9D6-4077-B772-75C66F3543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1885" y="3330053"/>
            <a:ext cx="4270115" cy="3234526"/>
          </a:xfrm>
          <a:prstGeom prst="rect">
            <a:avLst/>
          </a:prstGeom>
        </p:spPr>
      </p:pic>
      <p:pic>
        <p:nvPicPr>
          <p:cNvPr id="11" name="Picture 10">
            <a:extLst>
              <a:ext uri="{FF2B5EF4-FFF2-40B4-BE49-F238E27FC236}">
                <a16:creationId xmlns:a16="http://schemas.microsoft.com/office/drawing/2014/main" id="{A08A69FC-A5E5-444F-A872-AA627DE917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64" y="429898"/>
            <a:ext cx="4448175" cy="2681792"/>
          </a:xfrm>
          <a:prstGeom prst="rect">
            <a:avLst/>
          </a:prstGeom>
        </p:spPr>
      </p:pic>
      <p:pic>
        <p:nvPicPr>
          <p:cNvPr id="14" name="Picture 13">
            <a:extLst>
              <a:ext uri="{FF2B5EF4-FFF2-40B4-BE49-F238E27FC236}">
                <a16:creationId xmlns:a16="http://schemas.microsoft.com/office/drawing/2014/main" id="{1DE7729F-CAA9-4BB6-B051-4DA2E7D361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2273" y="0"/>
            <a:ext cx="4381500" cy="3111690"/>
          </a:xfrm>
          <a:prstGeom prst="rect">
            <a:avLst/>
          </a:prstGeom>
        </p:spPr>
      </p:pic>
      <p:sp>
        <p:nvSpPr>
          <p:cNvPr id="2" name="Rectangle 1">
            <a:extLst>
              <a:ext uri="{FF2B5EF4-FFF2-40B4-BE49-F238E27FC236}">
                <a16:creationId xmlns:a16="http://schemas.microsoft.com/office/drawing/2014/main" id="{FD474F27-3F55-4C58-9641-54C5DF04FD39}"/>
              </a:ext>
            </a:extLst>
          </p:cNvPr>
          <p:cNvSpPr/>
          <p:nvPr/>
        </p:nvSpPr>
        <p:spPr>
          <a:xfrm>
            <a:off x="4498500" y="22501"/>
            <a:ext cx="6096000" cy="646331"/>
          </a:xfrm>
          <a:prstGeom prst="rect">
            <a:avLst/>
          </a:prstGeom>
        </p:spPr>
        <p:txBody>
          <a:bodyPr>
            <a:spAutoFit/>
          </a:bodyPr>
          <a:lstStyle/>
          <a:p>
            <a:r>
              <a:rPr lang="en-US" dirty="0">
                <a:solidFill>
                  <a:srgbClr val="000000"/>
                </a:solidFill>
                <a:latin typeface="Calibri" panose="020F0502020204030204" pitchFamily="34" charset="0"/>
              </a:rPr>
              <a:t>Bi-variate Data visualization</a:t>
            </a:r>
            <a:r>
              <a:rPr lang="en-US" dirty="0"/>
              <a:t> </a:t>
            </a:r>
            <a:br>
              <a:rPr lang="en-US" dirty="0"/>
            </a:br>
            <a:endParaRPr lang="en-US" dirty="0"/>
          </a:p>
        </p:txBody>
      </p:sp>
    </p:spTree>
    <p:extLst>
      <p:ext uri="{BB962C8B-B14F-4D97-AF65-F5344CB8AC3E}">
        <p14:creationId xmlns:p14="http://schemas.microsoft.com/office/powerpoint/2010/main" val="87596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5C75-B67E-42BD-8B2D-AD2E2603967D}"/>
              </a:ext>
            </a:extLst>
          </p:cNvPr>
          <p:cNvSpPr>
            <a:spLocks noGrp="1"/>
          </p:cNvSpPr>
          <p:nvPr>
            <p:ph type="title"/>
          </p:nvPr>
        </p:nvSpPr>
        <p:spPr>
          <a:xfrm>
            <a:off x="2740111" y="642558"/>
            <a:ext cx="6711778" cy="784053"/>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User Engagement analysis</a:t>
            </a:r>
          </a:p>
        </p:txBody>
      </p:sp>
      <p:pic>
        <p:nvPicPr>
          <p:cNvPr id="7" name="Content Placeholder 6">
            <a:extLst>
              <a:ext uri="{FF2B5EF4-FFF2-40B4-BE49-F238E27FC236}">
                <a16:creationId xmlns:a16="http://schemas.microsoft.com/office/drawing/2014/main" id="{75E5CE04-625C-48FE-B026-BE98B5C26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825" y="2802803"/>
            <a:ext cx="2307213" cy="2873598"/>
          </a:xfrm>
        </p:spPr>
      </p:pic>
      <p:pic>
        <p:nvPicPr>
          <p:cNvPr id="4" name="Picture 3">
            <a:extLst>
              <a:ext uri="{FF2B5EF4-FFF2-40B4-BE49-F238E27FC236}">
                <a16:creationId xmlns:a16="http://schemas.microsoft.com/office/drawing/2014/main" id="{963575DE-596B-483B-A0D9-3737110B92E2}"/>
              </a:ext>
            </a:extLst>
          </p:cNvPr>
          <p:cNvPicPr>
            <a:picLocks noChangeAspect="1"/>
          </p:cNvPicPr>
          <p:nvPr/>
        </p:nvPicPr>
        <p:blipFill>
          <a:blip r:embed="rId3"/>
          <a:stretch>
            <a:fillRect/>
          </a:stretch>
        </p:blipFill>
        <p:spPr>
          <a:xfrm>
            <a:off x="4187701" y="2819152"/>
            <a:ext cx="2397211" cy="2876550"/>
          </a:xfrm>
          <a:prstGeom prst="rect">
            <a:avLst/>
          </a:prstGeom>
        </p:spPr>
      </p:pic>
      <p:sp>
        <p:nvSpPr>
          <p:cNvPr id="5" name="TextBox 4">
            <a:extLst>
              <a:ext uri="{FF2B5EF4-FFF2-40B4-BE49-F238E27FC236}">
                <a16:creationId xmlns:a16="http://schemas.microsoft.com/office/drawing/2014/main" id="{556E8D9E-BC4A-4343-8CFB-D9FA483B5B58}"/>
              </a:ext>
            </a:extLst>
          </p:cNvPr>
          <p:cNvSpPr txBox="1"/>
          <p:nvPr/>
        </p:nvSpPr>
        <p:spPr>
          <a:xfrm>
            <a:off x="2879125" y="1746252"/>
            <a:ext cx="6375466"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Top 10 Session of Users</a:t>
            </a:r>
          </a:p>
        </p:txBody>
      </p:sp>
      <p:sp>
        <p:nvSpPr>
          <p:cNvPr id="8" name="TextBox 7">
            <a:extLst>
              <a:ext uri="{FF2B5EF4-FFF2-40B4-BE49-F238E27FC236}">
                <a16:creationId xmlns:a16="http://schemas.microsoft.com/office/drawing/2014/main" id="{EC17B2B0-BE24-4DFF-B401-C6572AE40257}"/>
              </a:ext>
            </a:extLst>
          </p:cNvPr>
          <p:cNvSpPr txBox="1"/>
          <p:nvPr/>
        </p:nvSpPr>
        <p:spPr>
          <a:xfrm>
            <a:off x="1519880" y="2177973"/>
            <a:ext cx="1344471"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FREQUENCY</a:t>
            </a:r>
          </a:p>
        </p:txBody>
      </p:sp>
      <p:sp>
        <p:nvSpPr>
          <p:cNvPr id="9" name="TextBox 8">
            <a:extLst>
              <a:ext uri="{FF2B5EF4-FFF2-40B4-BE49-F238E27FC236}">
                <a16:creationId xmlns:a16="http://schemas.microsoft.com/office/drawing/2014/main" id="{0028D70D-1DE6-4C5B-973D-84F3E8BB3751}"/>
              </a:ext>
            </a:extLst>
          </p:cNvPr>
          <p:cNvSpPr txBox="1"/>
          <p:nvPr/>
        </p:nvSpPr>
        <p:spPr>
          <a:xfrm>
            <a:off x="4686089" y="2161624"/>
            <a:ext cx="1215013"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DURATION</a:t>
            </a:r>
          </a:p>
        </p:txBody>
      </p:sp>
      <p:pic>
        <p:nvPicPr>
          <p:cNvPr id="10" name="Picture 9">
            <a:extLst>
              <a:ext uri="{FF2B5EF4-FFF2-40B4-BE49-F238E27FC236}">
                <a16:creationId xmlns:a16="http://schemas.microsoft.com/office/drawing/2014/main" id="{628A6956-605F-4BD6-A673-EE2CC7416605}"/>
              </a:ext>
            </a:extLst>
          </p:cNvPr>
          <p:cNvPicPr>
            <a:picLocks noChangeAspect="1"/>
          </p:cNvPicPr>
          <p:nvPr/>
        </p:nvPicPr>
        <p:blipFill>
          <a:blip r:embed="rId4"/>
          <a:stretch>
            <a:fillRect/>
          </a:stretch>
        </p:blipFill>
        <p:spPr>
          <a:xfrm>
            <a:off x="7383550" y="2819152"/>
            <a:ext cx="2752725" cy="2905125"/>
          </a:xfrm>
          <a:prstGeom prst="rect">
            <a:avLst/>
          </a:prstGeom>
        </p:spPr>
      </p:pic>
      <p:sp>
        <p:nvSpPr>
          <p:cNvPr id="11" name="TextBox 10">
            <a:extLst>
              <a:ext uri="{FF2B5EF4-FFF2-40B4-BE49-F238E27FC236}">
                <a16:creationId xmlns:a16="http://schemas.microsoft.com/office/drawing/2014/main" id="{4B1838A6-8816-439E-BCAA-406FCF5E4774}"/>
              </a:ext>
            </a:extLst>
          </p:cNvPr>
          <p:cNvSpPr txBox="1"/>
          <p:nvPr/>
        </p:nvSpPr>
        <p:spPr>
          <a:xfrm>
            <a:off x="6808572" y="2159603"/>
            <a:ext cx="4530811" cy="923330"/>
          </a:xfrm>
          <a:prstGeom prst="rect">
            <a:avLst/>
          </a:prstGeom>
          <a:noFill/>
        </p:spPr>
        <p:txBody>
          <a:bodyPr wrap="square" rtlCol="0">
            <a:spAutoFit/>
          </a:bodyPr>
          <a:lstStyle>
            <a:defPPr>
              <a:defRPr lang="en-US"/>
            </a:defPPr>
            <a:lvl1pPr>
              <a:defRPr>
                <a:ln w="0"/>
                <a:solidFill>
                  <a:schemeClr val="accent1"/>
                </a:solidFill>
                <a:effectLst>
                  <a:outerShdw blurRad="38100" dist="25400" dir="5400000" algn="ctr" rotWithShape="0">
                    <a:srgbClr val="6E747A">
                      <a:alpha val="43000"/>
                    </a:srgbClr>
                  </a:outerShdw>
                </a:effectLst>
              </a:defRPr>
            </a:lvl1pPr>
          </a:lstStyle>
          <a:p>
            <a:pPr algn="ctr"/>
            <a:r>
              <a:rPr lang="en-US" dirty="0"/>
              <a:t>TOTAL TRAFFIC DOWNLOAD AND UPLOAD (BYTES)</a:t>
            </a:r>
          </a:p>
          <a:p>
            <a:pPr algn="ctr"/>
            <a:endParaRPr lang="en-US" dirty="0"/>
          </a:p>
        </p:txBody>
      </p:sp>
    </p:spTree>
    <p:extLst>
      <p:ext uri="{BB962C8B-B14F-4D97-AF65-F5344CB8AC3E}">
        <p14:creationId xmlns:p14="http://schemas.microsoft.com/office/powerpoint/2010/main" val="198332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D843789-ADD8-40A8-A361-B6C34F12240F}"/>
              </a:ext>
            </a:extLst>
          </p:cNvPr>
          <p:cNvPicPr>
            <a:picLocks noChangeAspect="1"/>
          </p:cNvPicPr>
          <p:nvPr/>
        </p:nvPicPr>
        <p:blipFill>
          <a:blip r:embed="rId2"/>
          <a:stretch>
            <a:fillRect/>
          </a:stretch>
        </p:blipFill>
        <p:spPr>
          <a:xfrm>
            <a:off x="2446637" y="1526059"/>
            <a:ext cx="6933943" cy="4622629"/>
          </a:xfrm>
          <a:prstGeom prst="rect">
            <a:avLst/>
          </a:prstGeom>
        </p:spPr>
      </p:pic>
      <p:sp>
        <p:nvSpPr>
          <p:cNvPr id="9" name="Rectangle 8">
            <a:extLst>
              <a:ext uri="{FF2B5EF4-FFF2-40B4-BE49-F238E27FC236}">
                <a16:creationId xmlns:a16="http://schemas.microsoft.com/office/drawing/2014/main" id="{31E0288B-2024-4BC3-A5A1-B61AF715D410}"/>
              </a:ext>
            </a:extLst>
          </p:cNvPr>
          <p:cNvSpPr/>
          <p:nvPr/>
        </p:nvSpPr>
        <p:spPr>
          <a:xfrm>
            <a:off x="4212565" y="501129"/>
            <a:ext cx="3402085"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Description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08414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342</TotalTime>
  <Words>1396</Words>
  <Application>Microsoft Office PowerPoint</Application>
  <PresentationFormat>Widescreen</PresentationFormat>
  <Paragraphs>400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Adobe Hebrew</vt:lpstr>
      <vt:lpstr>-apple-system</vt: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Engagement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Experience Analytics</vt:lpstr>
      <vt:lpstr>PowerPoint Presentation</vt:lpstr>
      <vt:lpstr>Top 10 frequent used Handset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olusola timothy ogundepo</dc:creator>
  <cp:lastModifiedBy>olusola timothy ogundepo</cp:lastModifiedBy>
  <cp:revision>22</cp:revision>
  <dcterms:created xsi:type="dcterms:W3CDTF">2020-07-28T14:26:52Z</dcterms:created>
  <dcterms:modified xsi:type="dcterms:W3CDTF">2020-08-01T12:31:58Z</dcterms:modified>
</cp:coreProperties>
</file>