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5" r:id="rId5"/>
  </p:sldMasterIdLst>
  <p:notesMasterIdLst>
    <p:notesMasterId r:id="rId24"/>
  </p:notesMasterIdLst>
  <p:handoutMasterIdLst>
    <p:handoutMasterId r:id="rId25"/>
  </p:handoutMasterIdLst>
  <p:sldIdLst>
    <p:sldId id="726" r:id="rId6"/>
    <p:sldId id="693" r:id="rId7"/>
    <p:sldId id="657" r:id="rId8"/>
    <p:sldId id="714" r:id="rId9"/>
    <p:sldId id="715" r:id="rId10"/>
    <p:sldId id="716" r:id="rId11"/>
    <p:sldId id="725" r:id="rId12"/>
    <p:sldId id="712" r:id="rId13"/>
    <p:sldId id="717" r:id="rId14"/>
    <p:sldId id="718" r:id="rId15"/>
    <p:sldId id="719" r:id="rId16"/>
    <p:sldId id="720" r:id="rId17"/>
    <p:sldId id="721" r:id="rId18"/>
    <p:sldId id="710" r:id="rId19"/>
    <p:sldId id="724" r:id="rId20"/>
    <p:sldId id="723" r:id="rId21"/>
    <p:sldId id="722" r:id="rId22"/>
    <p:sldId id="71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726"/>
            <p14:sldId id="693"/>
            <p14:sldId id="657"/>
            <p14:sldId id="714"/>
            <p14:sldId id="715"/>
            <p14:sldId id="716"/>
            <p14:sldId id="725"/>
            <p14:sldId id="712"/>
            <p14:sldId id="717"/>
            <p14:sldId id="718"/>
            <p14:sldId id="719"/>
            <p14:sldId id="720"/>
            <p14:sldId id="721"/>
            <p14:sldId id="710"/>
            <p14:sldId id="724"/>
            <p14:sldId id="723"/>
            <p14:sldId id="722"/>
            <p14:sldId id="7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E2F"/>
    <a:srgbClr val="039CD1"/>
    <a:srgbClr val="FF9833"/>
    <a:srgbClr val="EB9E2F"/>
    <a:srgbClr val="001440"/>
    <a:srgbClr val="000C26"/>
    <a:srgbClr val="B7616B"/>
    <a:srgbClr val="309BFF"/>
    <a:srgbClr val="E86160"/>
    <a:srgbClr val="F36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67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7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412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364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809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853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538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7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254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956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48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0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141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337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08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A684E-287C-44BA-BC2D-897908177E3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270002"/>
            <a:ext cx="59912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3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01F601E5-7809-47A2-9AFC-3FCDE21F39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0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.bin"/><Relationship Id="rId5" Type="http://schemas.openxmlformats.org/officeDocument/2006/relationships/tags" Target="../tags/tag4.xml"/><Relationship Id="rId4" Type="http://schemas.openxmlformats.org/officeDocument/2006/relationships/vmlDrawing" Target="../drawings/vmlDrawing3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7" imgW="425" imgH="426" progId="TCLayout.ActiveDocument.1">
                  <p:embed/>
                </p:oleObj>
              </mc:Choice>
              <mc:Fallback>
                <p:oleObj name="think-cell Slide" r:id="rId7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0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0" y="2005781"/>
            <a:ext cx="5530645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Light" pitchFamily="50" charset="0"/>
              </a:rPr>
              <a:t>Introduction to Data Science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Data Visualization Techniques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400A0-D359-4B75-98B9-F7E0D8A885E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1" t="41049" r="32922" b="12200"/>
          <a:stretch/>
        </p:blipFill>
        <p:spPr bwMode="auto">
          <a:xfrm>
            <a:off x="374548" y="1638935"/>
            <a:ext cx="5052858" cy="41866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03FC27-061E-49C7-B0E9-7C7B186838B8}"/>
              </a:ext>
            </a:extLst>
          </p:cNvPr>
          <p:cNvSpPr txBox="1"/>
          <p:nvPr/>
        </p:nvSpPr>
        <p:spPr>
          <a:xfrm>
            <a:off x="6764594" y="1638935"/>
            <a:ext cx="5052858" cy="3706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Scatter plot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Visual dimensions: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x position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y position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color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0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Data Visualization Techniques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3FC27-061E-49C7-B0E9-7C7B186838B8}"/>
              </a:ext>
            </a:extLst>
          </p:cNvPr>
          <p:cNvSpPr txBox="1"/>
          <p:nvPr/>
        </p:nvSpPr>
        <p:spPr>
          <a:xfrm>
            <a:off x="6764594" y="1638935"/>
            <a:ext cx="5052858" cy="1931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Pie chart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Visual dimensions: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3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color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43D1E-33A1-4A31-BF60-30C7FBC28FC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6" t="42264" r="40291" b="26223"/>
          <a:stretch/>
        </p:blipFill>
        <p:spPr bwMode="auto">
          <a:xfrm>
            <a:off x="609145" y="1982753"/>
            <a:ext cx="4066094" cy="35773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924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Data Visualization Techniques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5B382-05BF-444A-B064-EA9247EEE5E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5" t="51597" r="29647" b="12771"/>
          <a:stretch/>
        </p:blipFill>
        <p:spPr bwMode="auto">
          <a:xfrm>
            <a:off x="486143" y="1829732"/>
            <a:ext cx="4616799" cy="31985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BF520C-D40D-4410-A322-3AB9E9AE08C6}"/>
              </a:ext>
            </a:extLst>
          </p:cNvPr>
          <p:cNvSpPr txBox="1"/>
          <p:nvPr/>
        </p:nvSpPr>
        <p:spPr>
          <a:xfrm>
            <a:off x="6445045" y="2239563"/>
            <a:ext cx="4129549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b="1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Box and Whisker Plot</a:t>
            </a:r>
            <a:endParaRPr lang="en-US" sz="2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b="1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Visual dimensions: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90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4"/>
              </a:buBlip>
            </a:pPr>
            <a:r>
              <a:rPr lang="en-US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 axis 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90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4"/>
              </a:buBlip>
            </a:pPr>
            <a:r>
              <a:rPr lang="en-US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 axis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5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Data Visualization Techniques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44263-146B-4587-B3D4-536BEDFFAF8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4" t="46689" r="31410" b="6499"/>
          <a:stretch/>
        </p:blipFill>
        <p:spPr bwMode="auto">
          <a:xfrm>
            <a:off x="246574" y="1526458"/>
            <a:ext cx="5849426" cy="44023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0D5973-BF09-4007-962C-D8B941582C26}"/>
              </a:ext>
            </a:extLst>
          </p:cNvPr>
          <p:cNvSpPr txBox="1"/>
          <p:nvPr/>
        </p:nvSpPr>
        <p:spPr>
          <a:xfrm>
            <a:off x="6952175" y="1354309"/>
            <a:ext cx="5023516" cy="3603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20"/>
              </a:spcAft>
            </a:pPr>
            <a:r>
              <a:rPr lang="en-US" sz="2800" b="1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: Line chart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Visual dimensions: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x position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y position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color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8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Data visualization packages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05523-53A5-4E0B-AAEB-8C3FDDDBF435}"/>
              </a:ext>
            </a:extLst>
          </p:cNvPr>
          <p:cNvSpPr txBox="1"/>
          <p:nvPr/>
        </p:nvSpPr>
        <p:spPr>
          <a:xfrm>
            <a:off x="210939" y="1107319"/>
            <a:ext cx="11627100" cy="4156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There are many tools/packages for data visualization in Python programming. Some of them are as follows: 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b="1" u="none" strike="noStrike" dirty="0">
                <a:solidFill>
                  <a:srgbClr val="4F81BD"/>
                </a:solidFill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Matplotlib</a:t>
            </a: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produces publication quality figures in a variety of hardcopy formats and interactive environments across platforms; you can generate plots, histograms, bar charts, line chart, scatterplots, etc. with just a few lines of code.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b="1" u="none" strike="noStrike" dirty="0">
                <a:solidFill>
                  <a:srgbClr val="4F81BD"/>
                </a:solidFill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Seaborn</a:t>
            </a: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is a Python data visualization library based on matplotlib. It provides a high-level interface for drawing attractive and informative statistical graphics.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2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Data visualization packages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05523-53A5-4E0B-AAEB-8C3FDDDBF435}"/>
              </a:ext>
            </a:extLst>
          </p:cNvPr>
          <p:cNvSpPr txBox="1"/>
          <p:nvPr/>
        </p:nvSpPr>
        <p:spPr>
          <a:xfrm>
            <a:off x="210939" y="1918479"/>
            <a:ext cx="11627100" cy="1825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b="1" strike="noStrike" dirty="0" err="1">
                <a:solidFill>
                  <a:srgbClr val="4F81BD"/>
                </a:solidFill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Plotly</a:t>
            </a: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generates the most interactive graphs; allows saving them offline and create very rich web-based visualizations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b="1" u="none" strike="noStrike" dirty="0">
                <a:solidFill>
                  <a:srgbClr val="4F81BD"/>
                </a:solidFill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Pandas</a:t>
            </a: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also possesses its own data visualization functionalities based on Matplotlib.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56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Data visualization packages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05523-53A5-4E0B-AAEB-8C3FDDDBF435}"/>
              </a:ext>
            </a:extLst>
          </p:cNvPr>
          <p:cNvSpPr txBox="1"/>
          <p:nvPr/>
        </p:nvSpPr>
        <p:spPr>
          <a:xfrm>
            <a:off x="210939" y="1859487"/>
            <a:ext cx="11523861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We will consider using Seaborn and Pandas for data visualization. We will also consider using some functions in matplotlib package, since Seaborn and Pandas based their visualization on matplotlib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9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  <a:sym typeface="Calibri"/>
              </a:rPr>
              <a:t>Summary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A0BF1-1103-4E91-B15D-55C9D01D7A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536" y="877027"/>
            <a:ext cx="8230928" cy="5332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633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00" y="1096795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292695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2810" y="2304790"/>
            <a:ext cx="5649546" cy="1627699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Introduction to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10939" y="1477248"/>
            <a:ext cx="11593145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visualization refers to the graphical representation of data by visual elements such as charts, infographics, and maps to understand the data. There is a story behind every data, and data visualization brings them to life. It enables decision-makers, stakeholders or your readers to see data analytics presented visually, so they can grasp difficult concepts or identify new patterns. 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What is data visualization?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10939" y="2326916"/>
            <a:ext cx="11593145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According to English Language adage, a picture is worth a thousand words. Our eyes are easily drawn to colours and pattern. Data visualization helps grab the readers' interest and keeps their eyes on the message of the data.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What is data visualization?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954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094271" y="1177676"/>
            <a:ext cx="97983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importance of Data Visualization is as follows: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It is a powerful way to explore data with presentable results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It displays the summary of our data at a glance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Charts and graphs make it easier to identify patterns and trends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It helps to identify areas that need attention or improvement.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Why data visualization?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FF2CC-FDCE-4E1E-B8BE-C25B910A57F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162"/>
          <a:stretch/>
        </p:blipFill>
        <p:spPr bwMode="auto">
          <a:xfrm>
            <a:off x="0" y="2161715"/>
            <a:ext cx="1935480" cy="1590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5FD045-F2D7-4DD2-9E60-FAC034B4DC9E}"/>
              </a:ext>
            </a:extLst>
          </p:cNvPr>
          <p:cNvSpPr txBox="1"/>
          <p:nvPr/>
        </p:nvSpPr>
        <p:spPr>
          <a:xfrm>
            <a:off x="210938" y="5347881"/>
            <a:ext cx="116816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42424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It can be hard for the audience to grasp the true meaning of the findings without data visualization.</a:t>
            </a:r>
            <a:endParaRPr lang="en-US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10939" y="2106822"/>
            <a:ext cx="11681635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Presentation of data and information is not just about picking any data visualization design. Matching data to the right visualization begins by answering the following five (5) key questions: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Before you visualize your data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15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55182" y="1628507"/>
            <a:ext cx="1168163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1. What relationship am I trying to understand between my data sets?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2. Do I want to understand the distribution of data and look for outliers?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3. Am I looking to compare multiple values or looking to analyze a single                     value over time?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4. Am I interested in analyzing trends in my data sets?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5. Is this visualization an important part of my overarching data story?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Before you visualize your data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239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Data Visualization Techniques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05A86-79B1-4B5C-8523-18A1BC7DC28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2" t="44186" r="30686" b="21048"/>
          <a:stretch/>
        </p:blipFill>
        <p:spPr bwMode="auto">
          <a:xfrm>
            <a:off x="210939" y="1430593"/>
            <a:ext cx="5855724" cy="3653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DF52E-A0C6-4062-81E0-3F6BA068F107}"/>
              </a:ext>
            </a:extLst>
          </p:cNvPr>
          <p:cNvSpPr txBox="1"/>
          <p:nvPr/>
        </p:nvSpPr>
        <p:spPr>
          <a:xfrm>
            <a:off x="7124243" y="1755058"/>
            <a:ext cx="4482736" cy="260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90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Bar chart</a:t>
            </a:r>
          </a:p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Visual dimensions: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  <a:tab pos="3886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length/count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  <a:tab pos="3886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category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  <a:tab pos="3886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color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23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Data Visualization Techniques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D9648-8FFF-49AC-A6F4-D9A34C14DD1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2" t="43568" r="31571" b="20183"/>
          <a:stretch/>
        </p:blipFill>
        <p:spPr bwMode="auto">
          <a:xfrm>
            <a:off x="210939" y="1618421"/>
            <a:ext cx="5240274" cy="3587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2856D-AA77-4539-A396-62CC020C8393}"/>
              </a:ext>
            </a:extLst>
          </p:cNvPr>
          <p:cNvSpPr txBox="1"/>
          <p:nvPr/>
        </p:nvSpPr>
        <p:spPr>
          <a:xfrm>
            <a:off x="6913306" y="2073262"/>
            <a:ext cx="4634681" cy="2703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28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Histogram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Visual dimensions: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  <a:tab pos="382905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bin limits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  <a:tab pos="382905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count/length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  <a:tab pos="382905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color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7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575</Words>
  <Application>Microsoft Office PowerPoint</Application>
  <PresentationFormat>Widescreen</PresentationFormat>
  <Paragraphs>69</Paragraphs>
  <Slides>18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Gotham Light</vt:lpstr>
      <vt:lpstr>Symbol</vt:lpstr>
      <vt:lpstr>Wingdings</vt:lpstr>
      <vt:lpstr>2_Office Theme</vt:lpstr>
      <vt:lpstr>3_Office Theme</vt:lpstr>
      <vt:lpstr>think-cell Slide</vt:lpstr>
      <vt:lpstr>Introduction to Data Science</vt:lpstr>
      <vt:lpstr>Introduction to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52</cp:revision>
  <dcterms:created xsi:type="dcterms:W3CDTF">2020-03-16T19:15:12Z</dcterms:created>
  <dcterms:modified xsi:type="dcterms:W3CDTF">2024-05-03T15:41:18Z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