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 id="2147483675" r:id="rId5"/>
  </p:sldMasterIdLst>
  <p:notesMasterIdLst>
    <p:notesMasterId r:id="rId21"/>
  </p:notesMasterIdLst>
  <p:handoutMasterIdLst>
    <p:handoutMasterId r:id="rId22"/>
  </p:handoutMasterIdLst>
  <p:sldIdLst>
    <p:sldId id="723" r:id="rId6"/>
    <p:sldId id="693" r:id="rId7"/>
    <p:sldId id="657" r:id="rId8"/>
    <p:sldId id="718" r:id="rId9"/>
    <p:sldId id="709" r:id="rId10"/>
    <p:sldId id="720" r:id="rId11"/>
    <p:sldId id="711" r:id="rId12"/>
    <p:sldId id="712" r:id="rId13"/>
    <p:sldId id="713" r:id="rId14"/>
    <p:sldId id="714" r:id="rId15"/>
    <p:sldId id="715" r:id="rId16"/>
    <p:sldId id="716" r:id="rId17"/>
    <p:sldId id="717" r:id="rId18"/>
    <p:sldId id="719" r:id="rId19"/>
    <p:sldId id="7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723"/>
            <p14:sldId id="693"/>
            <p14:sldId id="657"/>
            <p14:sldId id="718"/>
            <p14:sldId id="709"/>
            <p14:sldId id="720"/>
            <p14:sldId id="711"/>
            <p14:sldId id="712"/>
            <p14:sldId id="713"/>
            <p14:sldId id="714"/>
            <p14:sldId id="715"/>
            <p14:sldId id="716"/>
            <p14:sldId id="717"/>
            <p14:sldId id="719"/>
            <p14:sldId id="72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7" d="100"/>
          <a:sy n="77" d="100"/>
        </p:scale>
        <p:origin x="378" y="90"/>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03-May-24</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03-May-24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965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5078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929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41195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471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40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05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6953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350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828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313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0767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3.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8" name="think-cell Slide" r:id="rId4" imgW="425" imgH="426" progId="TCLayout.ActiveDocument.1">
                  <p:embed/>
                </p:oleObj>
              </mc:Choice>
              <mc:Fallback>
                <p:oleObj name="think-cell Slide" r:id="rId4" imgW="425" imgH="42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Picture 5">
            <a:extLst>
              <a:ext uri="{FF2B5EF4-FFF2-40B4-BE49-F238E27FC236}">
                <a16:creationId xmlns:a16="http://schemas.microsoft.com/office/drawing/2014/main" id="{7AD31C7A-4365-4695-A5C5-87D98D43CC1A}"/>
              </a:ext>
            </a:extLst>
          </p:cNvPr>
          <p:cNvPicPr>
            <a:picLocks noChangeAspect="1"/>
          </p:cNvPicPr>
          <p:nvPr userDrawn="1"/>
        </p:nvPicPr>
        <p:blipFill>
          <a:blip r:embed="rId6"/>
          <a:stretch>
            <a:fillRect/>
          </a:stretch>
        </p:blipFill>
        <p:spPr>
          <a:xfrm>
            <a:off x="0" y="273056"/>
            <a:ext cx="5991225" cy="6000750"/>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D46B626-92F4-449F-9587-B342F55F9C4B}"/>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2" name="think-cell Slide" r:id="rId4" imgW="347" imgH="348" progId="TCLayout.ActiveDocument.1">
                  <p:embed/>
                </p:oleObj>
              </mc:Choice>
              <mc:Fallback>
                <p:oleObj name="think-cell Slide" r:id="rId4" imgW="347" imgH="348" progId="TCLayout.ActiveDocument.1">
                  <p:embed/>
                  <p:pic>
                    <p:nvPicPr>
                      <p:cNvPr id="6" name="Object 5" hidden="1">
                        <a:extLst>
                          <a:ext uri="{FF2B5EF4-FFF2-40B4-BE49-F238E27FC236}">
                            <a16:creationId xmlns:a16="http://schemas.microsoft.com/office/drawing/2014/main" id="{FD46B626-92F4-449F-9587-B342F55F9C4B}"/>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92F64031-640B-4962-8CF9-EAD8AB4A604D}" type="datetimeFigureOut">
              <a:rPr lang="en-GB" smtClean="0"/>
              <a:t>03/05/2024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D8F0A42-4B1E-4613-8C4D-AAA004DCF1D5}" type="slidenum">
              <a:rPr lang="en-GB" smtClean="0"/>
              <a:t>‹#›</a:t>
            </a:fld>
            <a:endParaRPr lang="en-GB"/>
          </a:p>
        </p:txBody>
      </p:sp>
    </p:spTree>
    <p:extLst>
      <p:ext uri="{BB962C8B-B14F-4D97-AF65-F5344CB8AC3E}">
        <p14:creationId xmlns:p14="http://schemas.microsoft.com/office/powerpoint/2010/main" val="85398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48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2" name="think-cell Slide" r:id="rId4" imgW="347" imgH="348" progId="TCLayout.ActiveDocument.1">
                  <p:embed/>
                </p:oleObj>
              </mc:Choice>
              <mc:Fallback>
                <p:oleObj name="think-cell Slide" r:id="rId4"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03-May-24</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425" imgH="426" progId="TCLayout.ActiveDocument.1">
                  <p:embed/>
                </p:oleObj>
              </mc:Choice>
              <mc:Fallback>
                <p:oleObj name="think-cell Slide" r:id="rId4" imgW="425" imgH="42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CDF206B8-267D-4DDA-BFAC-7BB3AA75D2B2}"/>
              </a:ext>
            </a:extLst>
          </p:cNvPr>
          <p:cNvPicPr/>
          <p:nvPr userDrawn="1"/>
        </p:nvPicPr>
        <p:blipFill rotWithShape="1">
          <a:blip r:embed="rId6">
            <a:extLst>
              <a:ext uri="{28A0092B-C50C-407E-A947-70E740481C1C}">
                <a14:useLocalDpi xmlns:a14="http://schemas.microsoft.com/office/drawing/2010/main" val="0"/>
              </a:ext>
            </a:extLst>
          </a:blip>
          <a:srcRect l="4423" t="4333" r="3217" b="7247"/>
          <a:stretch/>
        </p:blipFill>
        <p:spPr bwMode="auto">
          <a:xfrm>
            <a:off x="928914" y="899880"/>
            <a:ext cx="10000343" cy="4107543"/>
          </a:xfrm>
          <a:prstGeom prst="rect">
            <a:avLst/>
          </a:prstGeom>
          <a:noFill/>
          <a:ln>
            <a:noFill/>
          </a:ln>
        </p:spPr>
      </p:pic>
    </p:spTree>
    <p:extLst>
      <p:ext uri="{BB962C8B-B14F-4D97-AF65-F5344CB8AC3E}">
        <p14:creationId xmlns:p14="http://schemas.microsoft.com/office/powerpoint/2010/main" val="320153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logo with text on it&#10;&#10;Description automatically generated">
            <a:extLst>
              <a:ext uri="{FF2B5EF4-FFF2-40B4-BE49-F238E27FC236}">
                <a16:creationId xmlns:a16="http://schemas.microsoft.com/office/drawing/2014/main" id="{12E4B5EB-8A3E-4659-A0CF-C7A5C2A9608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6762" y="2617384"/>
            <a:ext cx="3429000" cy="1304925"/>
          </a:xfrm>
          <a:prstGeom prst="rect">
            <a:avLst/>
          </a:prstGeom>
        </p:spPr>
      </p:pic>
    </p:spTree>
    <p:extLst>
      <p:ext uri="{BB962C8B-B14F-4D97-AF65-F5344CB8AC3E}">
        <p14:creationId xmlns:p14="http://schemas.microsoft.com/office/powerpoint/2010/main" val="48252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347" imgH="348" progId="TCLayout.ActiveDocument.1">
                  <p:embed/>
                </p:oleObj>
              </mc:Choice>
              <mc:Fallback>
                <p:oleObj name="think-cell Slide" r:id="rId4"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03-May-24</a:t>
            </a:fld>
            <a:endParaRPr lang="en-US" dirty="0"/>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53320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lium_Break">
    <p:spTree>
      <p:nvGrpSpPr>
        <p:cNvPr id="1" name=""/>
        <p:cNvGrpSpPr/>
        <p:nvPr/>
      </p:nvGrpSpPr>
      <p:grpSpPr>
        <a:xfrm>
          <a:off x="0" y="0"/>
          <a:ext cx="0" cy="0"/>
          <a:chOff x="0" y="0"/>
          <a:chExt cx="0" cy="0"/>
        </a:xfrm>
      </p:grpSpPr>
      <p:sp>
        <p:nvSpPr>
          <p:cNvPr id="3" name="Rectangle 2"/>
          <p:cNvSpPr/>
          <p:nvPr userDrawn="1"/>
        </p:nvSpPr>
        <p:spPr>
          <a:xfrm>
            <a:off x="3871384" y="6267451"/>
            <a:ext cx="4080933" cy="5000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75">
              <a:solidFill>
                <a:prstClr val="white"/>
              </a:solidFill>
            </a:endParaRPr>
          </a:p>
        </p:txBody>
      </p:sp>
      <p:sp>
        <p:nvSpPr>
          <p:cNvPr id="22" name="Picture Placeholder 21"/>
          <p:cNvSpPr>
            <a:spLocks noGrp="1"/>
          </p:cNvSpPr>
          <p:nvPr>
            <p:ph type="pic" sz="quarter" idx="14"/>
          </p:nvPr>
        </p:nvSpPr>
        <p:spPr>
          <a:xfrm>
            <a:off x="6735517" y="22304"/>
            <a:ext cx="5545843" cy="6745671"/>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a:effectLst/>
        </p:spPr>
        <p:txBody>
          <a:bodyPr wrap="square">
            <a:no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pPr lvl="0"/>
            <a:endParaRPr lang="en-US" noProof="0"/>
          </a:p>
        </p:txBody>
      </p:sp>
    </p:spTree>
    <p:extLst>
      <p:ext uri="{BB962C8B-B14F-4D97-AF65-F5344CB8AC3E}">
        <p14:creationId xmlns:p14="http://schemas.microsoft.com/office/powerpoint/2010/main" val="124417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E15569-5CA8-4605-A626-660820F6E4D1}"/>
              </a:ext>
            </a:extLst>
          </p:cNvPr>
          <p:cNvSpPr>
            <a:spLocks noGrp="1"/>
          </p:cNvSpPr>
          <p:nvPr>
            <p:ph type="body" sz="quarter" idx="10" hasCustomPrompt="1"/>
          </p:nvPr>
        </p:nvSpPr>
        <p:spPr>
          <a:xfrm>
            <a:off x="393700" y="366541"/>
            <a:ext cx="11404600" cy="360000"/>
          </a:xfrm>
          <a:prstGeom prst="rect">
            <a:avLst/>
          </a:prstGeom>
        </p:spPr>
        <p:txBody>
          <a:bodyPr vert="horz" lIns="0" tIns="0" rIns="0" bIns="0" rtlCol="0" anchor="t">
            <a:noAutofit/>
          </a:bodyPr>
          <a:lstStyle>
            <a:lvl1pPr marL="0" indent="0">
              <a:buNone/>
              <a:defRPr lang="en-US" sz="2500" b="1" smtClean="0">
                <a:latin typeface="+mj-lt"/>
                <a:ea typeface="+mj-ea"/>
                <a:cs typeface="+mj-cs"/>
              </a:defRPr>
            </a:lvl1pPr>
            <a:lvl2pPr>
              <a:defRPr lang="en-US" smtClean="0"/>
            </a:lvl2pPr>
            <a:lvl3pPr>
              <a:defRPr lang="en-US" smtClean="0"/>
            </a:lvl3pPr>
            <a:lvl4pPr>
              <a:defRPr lang="en-US" smtClean="0"/>
            </a:lvl4pPr>
            <a:lvl5pPr>
              <a:defRPr lang="en-GB"/>
            </a:lvl5pPr>
          </a:lstStyle>
          <a:p>
            <a:pPr marL="152400" lvl="0" indent="-152400">
              <a:lnSpc>
                <a:spcPct val="90000"/>
              </a:lnSpc>
              <a:spcBef>
                <a:spcPct val="0"/>
              </a:spcBef>
            </a:pPr>
            <a:r>
              <a:rPr lang="en-US"/>
              <a:t>Add title</a:t>
            </a:r>
            <a:endParaRPr lang="en-GB"/>
          </a:p>
        </p:txBody>
      </p:sp>
    </p:spTree>
    <p:extLst>
      <p:ext uri="{BB962C8B-B14F-4D97-AF65-F5344CB8AC3E}">
        <p14:creationId xmlns:p14="http://schemas.microsoft.com/office/powerpoint/2010/main" val="35729636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4.vml"/><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emf"/><Relationship Id="rId5" Type="http://schemas.openxmlformats.org/officeDocument/2006/relationships/slideLayout" Target="../slideLayouts/slideLayout9.xml"/><Relationship Id="rId10" Type="http://schemas.openxmlformats.org/officeDocument/2006/relationships/oleObject" Target="../embeddings/oleObject4.bin"/><Relationship Id="rId4" Type="http://schemas.openxmlformats.org/officeDocument/2006/relationships/slideLayout" Target="../slideLayouts/slideLayout8.xml"/><Relationship Id="rId9"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4" name="think-cell Slide" r:id="rId9" imgW="425" imgH="426" progId="TCLayout.ActiveDocument.1">
                  <p:embed/>
                </p:oleObj>
              </mc:Choice>
              <mc:Fallback>
                <p:oleObj name="think-cell Slide" r:id="rId9" imgW="425" imgH="426" progId="TCLayout.ActiveDocument.1">
                  <p:embed/>
                  <p:pic>
                    <p:nvPicPr>
                      <p:cNvPr id="6" name="Object 5"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8"/>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10" imgW="425" imgH="426" progId="TCLayout.ActiveDocument.1">
                  <p:embed/>
                </p:oleObj>
              </mc:Choice>
              <mc:Fallback>
                <p:oleObj name="think-cell Slide" r:id="rId10" imgW="425" imgH="426" progId="TCLayout.ActiveDocument.1">
                  <p:embed/>
                  <p:pic>
                    <p:nvPicPr>
                      <p:cNvPr id="6" name="Object 5"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304774646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0" y="2005781"/>
            <a:ext cx="5530645" cy="1652451"/>
          </a:xfrm>
          <a:prstGeom prst="rect">
            <a:avLst/>
          </a:prstGeom>
          <a:noFill/>
          <a:ln>
            <a:noFill/>
          </a:ln>
        </p:spPr>
        <p:txBody>
          <a:bodyPr spcFirstLastPara="1" wrap="square" lIns="15225" tIns="7600" rIns="15225" bIns="7600" anchor="b" anchorCtr="0">
            <a:noAutofit/>
          </a:bodyPr>
          <a:lstStyle/>
          <a:p>
            <a:pPr algn="ctr"/>
            <a:r>
              <a:rPr lang="en-US" sz="3600" dirty="0">
                <a:solidFill>
                  <a:schemeClr val="bg1"/>
                </a:solidFill>
                <a:latin typeface="Gotham Light" pitchFamily="50" charset="0"/>
              </a:rPr>
              <a:t>Introduction to Statistical Thinking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03C8679-6761-42E5-8CBA-48083BEE7BBB}"/>
                  </a:ext>
                </a:extLst>
              </p:cNvPr>
              <p:cNvSpPr/>
              <p:nvPr/>
            </p:nvSpPr>
            <p:spPr>
              <a:xfrm>
                <a:off x="210939" y="1265030"/>
                <a:ext cx="11794248" cy="3902415"/>
              </a:xfrm>
              <a:prstGeom prst="rect">
                <a:avLst/>
              </a:prstGeom>
            </p:spPr>
            <p:txBody>
              <a:bodyPr wrap="square">
                <a:spAutoFit/>
              </a:bodyPr>
              <a:lstStyle/>
              <a:p>
                <a:pPr>
                  <a:lnSpc>
                    <a:spcPct val="150000"/>
                  </a:lnSpc>
                </a:pPr>
                <a:r>
                  <a:rPr lang="en-US" sz="2800" dirty="0"/>
                  <a:t>The sample variance is denoted by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𝑠</m:t>
                        </m:r>
                      </m:e>
                      <m:sup>
                        <m:r>
                          <a:rPr lang="en-US" sz="2800">
                            <a:latin typeface="Cambria Math" panose="02040503050406030204" pitchFamily="18" charset="0"/>
                          </a:rPr>
                          <m:t>2</m:t>
                        </m:r>
                      </m:sup>
                    </m:sSup>
                  </m:oMath>
                </a14:m>
                <a:r>
                  <a:rPr lang="en-US" sz="2800" dirty="0"/>
                  <a:t> while the population variance is denoted by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𝜎</m:t>
                        </m:r>
                      </m:e>
                      <m:sup>
                        <m:r>
                          <a:rPr lang="en-US" sz="2800">
                            <a:latin typeface="Cambria Math" panose="02040503050406030204" pitchFamily="18" charset="0"/>
                          </a:rPr>
                          <m:t>2</m:t>
                        </m:r>
                      </m:sup>
                    </m:sSup>
                  </m:oMath>
                </a14:m>
                <a:r>
                  <a:rPr lang="en-US" sz="2800" dirty="0"/>
                  <a:t>.</a:t>
                </a:r>
              </a:p>
              <a:p>
                <a:pPr>
                  <a:lnSpc>
                    <a:spcPct val="150000"/>
                  </a:lnSpc>
                </a:pPr>
                <a:endParaRPr lang="en-US" sz="2800" b="1" dirty="0"/>
              </a:p>
              <a:p>
                <a:pPr>
                  <a:lnSpc>
                    <a:spcPct val="150000"/>
                  </a:lnSpc>
                </a:pPr>
                <a:r>
                  <a:rPr lang="en-US" sz="2800" b="1" dirty="0"/>
                  <a:t>Standard deviation</a:t>
                </a:r>
              </a:p>
              <a:p>
                <a:pPr>
                  <a:lnSpc>
                    <a:spcPct val="150000"/>
                  </a:lnSpc>
                </a:pPr>
                <a:r>
                  <a:rPr lang="en-US" sz="2800" dirty="0"/>
                  <a:t>The standard deviation is square root of variance. The sample standard deviation is denoted by </a:t>
                </a:r>
                <a14:m>
                  <m:oMath xmlns:m="http://schemas.openxmlformats.org/officeDocument/2006/math">
                    <m:r>
                      <a:rPr lang="en-US" sz="2800" b="1" i="1" smtClean="0">
                        <a:latin typeface="Cambria Math" panose="02040503050406030204" pitchFamily="18" charset="0"/>
                      </a:rPr>
                      <m:t>𝒔</m:t>
                    </m:r>
                    <m:r>
                      <a:rPr lang="en-US" sz="2800" b="1" i="0" smtClean="0">
                        <a:latin typeface="Cambria Math" panose="02040503050406030204" pitchFamily="18" charset="0"/>
                      </a:rPr>
                      <m:t>.</m:t>
                    </m:r>
                  </m:oMath>
                </a14:m>
                <a:endParaRPr lang="en-US" sz="2800" b="1" dirty="0"/>
              </a:p>
            </p:txBody>
          </p:sp>
        </mc:Choice>
        <mc:Fallback xmlns="">
          <p:sp>
            <p:nvSpPr>
              <p:cNvPr id="3" name="Rectangle 2">
                <a:extLst>
                  <a:ext uri="{FF2B5EF4-FFF2-40B4-BE49-F238E27FC236}">
                    <a16:creationId xmlns:a16="http://schemas.microsoft.com/office/drawing/2014/main" id="{C03C8679-6761-42E5-8CBA-48083BEE7BBB}"/>
                  </a:ext>
                </a:extLst>
              </p:cNvPr>
              <p:cNvSpPr>
                <a:spLocks noRot="1" noChangeAspect="1" noMove="1" noResize="1" noEditPoints="1" noAdjustHandles="1" noChangeArrowheads="1" noChangeShapeType="1" noTextEdit="1"/>
              </p:cNvSpPr>
              <p:nvPr/>
            </p:nvSpPr>
            <p:spPr>
              <a:xfrm>
                <a:off x="210939" y="1265030"/>
                <a:ext cx="11794248" cy="3902415"/>
              </a:xfrm>
              <a:prstGeom prst="rect">
                <a:avLst/>
              </a:prstGeom>
              <a:blipFill>
                <a:blip r:embed="rId3"/>
                <a:stretch>
                  <a:fillRect l="-1086" b="-3594"/>
                </a:stretch>
              </a:blipFill>
            </p:spPr>
            <p:txBody>
              <a:bodyPr/>
              <a:lstStyle/>
              <a:p>
                <a:r>
                  <a:rPr lang="en-US">
                    <a:noFill/>
                  </a:rPr>
                  <a:t> </a:t>
                </a:r>
              </a:p>
            </p:txBody>
          </p:sp>
        </mc:Fallback>
      </mc:AlternateContent>
      <p:sp>
        <p:nvSpPr>
          <p:cNvPr id="5" name="Google Shape;62;p6">
            <a:extLst>
              <a:ext uri="{FF2B5EF4-FFF2-40B4-BE49-F238E27FC236}">
                <a16:creationId xmlns:a16="http://schemas.microsoft.com/office/drawing/2014/main" id="{FBC28851-0F6B-4550-837A-598F97BA7949}"/>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Measures of spread</a:t>
            </a:r>
          </a:p>
          <a:p>
            <a:pPr marL="0" marR="0" lvl="0" indent="0" algn="l" rtl="0">
              <a:spcBef>
                <a:spcPts val="0"/>
              </a:spcBef>
              <a:spcAft>
                <a:spcPts val="0"/>
              </a:spcAft>
              <a:buNone/>
            </a:pPr>
            <a:endParaRPr lang="en-US" sz="3600" b="1" dirty="0">
              <a:solidFill>
                <a:srgbClr val="0070C0"/>
              </a:solidFill>
              <a:latin typeface="Gotham Light" pitchFamily="50" charset="0"/>
              <a:cs typeface="Calibri"/>
            </a:endParaRPr>
          </a:p>
        </p:txBody>
      </p:sp>
    </p:spTree>
    <p:extLst>
      <p:ext uri="{BB962C8B-B14F-4D97-AF65-F5344CB8AC3E}">
        <p14:creationId xmlns:p14="http://schemas.microsoft.com/office/powerpoint/2010/main" val="37286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757467"/>
            <a:ext cx="11593145" cy="4062651"/>
          </a:xfrm>
          <a:prstGeom prst="rect">
            <a:avLst/>
          </a:prstGeom>
        </p:spPr>
        <p:txBody>
          <a:bodyPr wrap="square">
            <a:spAutoFit/>
          </a:bodyPr>
          <a:lstStyle/>
          <a:p>
            <a:pPr>
              <a:lnSpc>
                <a:spcPct val="150000"/>
              </a:lnSpc>
            </a:pPr>
            <a:r>
              <a:rPr lang="en-US" sz="3200" dirty="0"/>
              <a:t>Measures of partition are measures that divide a distribution into specified number of parts.</a:t>
            </a:r>
          </a:p>
          <a:p>
            <a:pPr>
              <a:lnSpc>
                <a:spcPct val="150000"/>
              </a:lnSpc>
            </a:pPr>
            <a:r>
              <a:rPr lang="en-US" sz="3200" dirty="0"/>
              <a:t>The following are the most common measure of partition:</a:t>
            </a:r>
          </a:p>
          <a:p>
            <a:pPr marL="342900" lvl="0" indent="-342900">
              <a:lnSpc>
                <a:spcPct val="150000"/>
              </a:lnSpc>
              <a:buFont typeface="Wingdings" panose="05000000000000000000" pitchFamily="2" charset="2"/>
              <a:buChar char="§"/>
            </a:pPr>
            <a:r>
              <a:rPr lang="en-US" sz="3200" dirty="0"/>
              <a:t>Quartiles</a:t>
            </a:r>
          </a:p>
          <a:p>
            <a:pPr marL="342900" lvl="0" indent="-342900">
              <a:lnSpc>
                <a:spcPct val="150000"/>
              </a:lnSpc>
              <a:buFont typeface="Wingdings" panose="05000000000000000000" pitchFamily="2" charset="2"/>
              <a:buChar char="§"/>
            </a:pPr>
            <a:r>
              <a:rPr lang="en-US" sz="3200" dirty="0"/>
              <a:t>Percentile</a:t>
            </a:r>
          </a:p>
          <a:p>
            <a:endParaRPr lang="en-US" b="1" dirty="0"/>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Measures of partition</a:t>
            </a:r>
          </a:p>
          <a:p>
            <a:pPr marL="0" marR="0" lvl="0" indent="0" algn="l" rtl="0">
              <a:spcBef>
                <a:spcPts val="0"/>
              </a:spcBef>
              <a:spcAft>
                <a:spcPts val="0"/>
              </a:spcAft>
              <a:buNone/>
            </a:pPr>
            <a:endParaRPr lang="en-US" sz="3600" b="1" dirty="0">
              <a:solidFill>
                <a:srgbClr val="0070C0"/>
              </a:solidFill>
              <a:latin typeface="Gotham Light" pitchFamily="50" charset="0"/>
              <a:cs typeface="Calibri"/>
            </a:endParaRPr>
          </a:p>
        </p:txBody>
      </p:sp>
    </p:spTree>
    <p:extLst>
      <p:ext uri="{BB962C8B-B14F-4D97-AF65-F5344CB8AC3E}">
        <p14:creationId xmlns:p14="http://schemas.microsoft.com/office/powerpoint/2010/main" val="115701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03C8679-6761-42E5-8CBA-48083BEE7BBB}"/>
                  </a:ext>
                </a:extLst>
              </p:cNvPr>
              <p:cNvSpPr/>
              <p:nvPr/>
            </p:nvSpPr>
            <p:spPr>
              <a:xfrm>
                <a:off x="210939" y="930903"/>
                <a:ext cx="11593145" cy="5256632"/>
              </a:xfrm>
              <a:prstGeom prst="rect">
                <a:avLst/>
              </a:prstGeom>
            </p:spPr>
            <p:txBody>
              <a:bodyPr wrap="square">
                <a:spAutoFit/>
              </a:bodyPr>
              <a:lstStyle/>
              <a:p>
                <a:pPr>
                  <a:lnSpc>
                    <a:spcPct val="150000"/>
                  </a:lnSpc>
                </a:pPr>
                <a:r>
                  <a:rPr lang="en-US" sz="2800" b="1" dirty="0"/>
                  <a:t>Quartile</a:t>
                </a:r>
              </a:p>
              <a:p>
                <a:pPr>
                  <a:lnSpc>
                    <a:spcPct val="150000"/>
                  </a:lnSpc>
                </a:pPr>
                <a:r>
                  <a:rPr lang="en-US" sz="2800" dirty="0"/>
                  <a:t>This measure divides frequency distribution into four equal parts, Q1 (first/lower quartile), Q2 (second quartile), Q3 (third/upper quartile) and Q4.</a:t>
                </a:r>
              </a:p>
              <a:p>
                <a:pPr>
                  <a:lnSpc>
                    <a:spcPct val="150000"/>
                  </a:lnSpc>
                </a:pPr>
                <a:endParaRPr lang="en-US" sz="2000" b="1" dirty="0"/>
              </a:p>
              <a:p>
                <a:pPr>
                  <a:lnSpc>
                    <a:spcPct val="150000"/>
                  </a:lnSpc>
                </a:pPr>
                <a:endParaRPr lang="en-US" sz="2000" b="1" dirty="0"/>
              </a:p>
              <a:p>
                <a:r>
                  <a:rPr lang="en-US" sz="2800" b="1" dirty="0"/>
                  <a:t>Percentiles</a:t>
                </a:r>
              </a:p>
              <a:p>
                <a:pPr>
                  <a:lnSpc>
                    <a:spcPct val="150000"/>
                  </a:lnSpc>
                </a:pPr>
                <a:r>
                  <a:rPr lang="en-US" sz="2800" dirty="0"/>
                  <a:t>This measure divides frequency distribution into 100 equal parts, P1 (first percentile), P2 (second percentile), </a:t>
                </a:r>
                <a14:m>
                  <m:oMath xmlns:m="http://schemas.openxmlformats.org/officeDocument/2006/math">
                    <m:r>
                      <a:rPr lang="en-US" sz="2800">
                        <a:latin typeface="Cambria Math" panose="02040503050406030204" pitchFamily="18" charset="0"/>
                      </a:rPr>
                      <m:t>⋯</m:t>
                    </m:r>
                  </m:oMath>
                </a14:m>
                <a:r>
                  <a:rPr lang="en-US" sz="2800" dirty="0"/>
                  <a:t> P50 (median), </a:t>
                </a:r>
                <a14:m>
                  <m:oMath xmlns:m="http://schemas.openxmlformats.org/officeDocument/2006/math">
                    <m:r>
                      <a:rPr lang="en-US" sz="2800">
                        <a:latin typeface="Cambria Math" panose="02040503050406030204" pitchFamily="18" charset="0"/>
                      </a:rPr>
                      <m:t>⋯</m:t>
                    </m:r>
                  </m:oMath>
                </a14:m>
                <a:r>
                  <a:rPr lang="en-US" sz="2800" dirty="0"/>
                  <a:t>, P75 (75th percentile), </a:t>
                </a:r>
                <a14:m>
                  <m:oMath xmlns:m="http://schemas.openxmlformats.org/officeDocument/2006/math">
                    <m:r>
                      <a:rPr lang="en-US" sz="2800">
                        <a:latin typeface="Cambria Math" panose="02040503050406030204" pitchFamily="18" charset="0"/>
                      </a:rPr>
                      <m:t>⋯</m:t>
                    </m:r>
                  </m:oMath>
                </a14:m>
                <a:r>
                  <a:rPr lang="en-US" sz="2800" dirty="0"/>
                  <a:t>, and P100.</a:t>
                </a:r>
              </a:p>
            </p:txBody>
          </p:sp>
        </mc:Choice>
        <mc:Fallback xmlns="">
          <p:sp>
            <p:nvSpPr>
              <p:cNvPr id="3" name="Rectangle 2">
                <a:extLst>
                  <a:ext uri="{FF2B5EF4-FFF2-40B4-BE49-F238E27FC236}">
                    <a16:creationId xmlns:a16="http://schemas.microsoft.com/office/drawing/2014/main" id="{C03C8679-6761-42E5-8CBA-48083BEE7BBB}"/>
                  </a:ext>
                </a:extLst>
              </p:cNvPr>
              <p:cNvSpPr>
                <a:spLocks noRot="1" noChangeAspect="1" noMove="1" noResize="1" noEditPoints="1" noAdjustHandles="1" noChangeArrowheads="1" noChangeShapeType="1" noTextEdit="1"/>
              </p:cNvSpPr>
              <p:nvPr/>
            </p:nvSpPr>
            <p:spPr>
              <a:xfrm>
                <a:off x="210939" y="930903"/>
                <a:ext cx="11593145" cy="5256632"/>
              </a:xfrm>
              <a:prstGeom prst="rect">
                <a:avLst/>
              </a:prstGeom>
              <a:blipFill>
                <a:blip r:embed="rId3"/>
                <a:stretch>
                  <a:fillRect l="-1105" r="-53" b="-2436"/>
                </a:stretch>
              </a:blipFill>
            </p:spPr>
            <p:txBody>
              <a:bodyPr/>
              <a:lstStyle/>
              <a:p>
                <a:r>
                  <a:rPr lang="en-US">
                    <a:noFill/>
                  </a:rPr>
                  <a:t> </a:t>
                </a:r>
              </a:p>
            </p:txBody>
          </p:sp>
        </mc:Fallback>
      </mc:AlternateContent>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Measures of partition</a:t>
            </a:r>
          </a:p>
          <a:p>
            <a:pPr marL="0" marR="0" lvl="0" indent="0" algn="l" rtl="0">
              <a:spcBef>
                <a:spcPts val="0"/>
              </a:spcBef>
              <a:spcAft>
                <a:spcPts val="0"/>
              </a:spcAft>
              <a:buNone/>
            </a:pPr>
            <a:endParaRPr lang="en-US" sz="3600" b="1" dirty="0">
              <a:solidFill>
                <a:srgbClr val="0070C0"/>
              </a:solidFill>
              <a:latin typeface="Gotham Light" pitchFamily="50" charset="0"/>
              <a:cs typeface="Calibri"/>
            </a:endParaRPr>
          </a:p>
        </p:txBody>
      </p:sp>
    </p:spTree>
    <p:extLst>
      <p:ext uri="{BB962C8B-B14F-4D97-AF65-F5344CB8AC3E}">
        <p14:creationId xmlns:p14="http://schemas.microsoft.com/office/powerpoint/2010/main" val="331637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8" y="1015503"/>
            <a:ext cx="11292804" cy="5611664"/>
          </a:xfrm>
          <a:prstGeom prst="rect">
            <a:avLst/>
          </a:prstGeom>
        </p:spPr>
        <p:txBody>
          <a:bodyPr wrap="square">
            <a:spAutoFit/>
          </a:bodyPr>
          <a:lstStyle/>
          <a:p>
            <a:pPr algn="just">
              <a:lnSpc>
                <a:spcPct val="150000"/>
              </a:lnSpc>
            </a:pPr>
            <a:r>
              <a:rPr lang="en-US" sz="2800" dirty="0"/>
              <a:t>The five-number summary in statistics is a set of descriptive statistics that provides information about a dataset. It consists of the five most important basic statistics:</a:t>
            </a:r>
          </a:p>
          <a:p>
            <a:pPr>
              <a:lnSpc>
                <a:spcPct val="150000"/>
              </a:lnSpc>
            </a:pPr>
            <a:endParaRPr lang="en-US" sz="1400" dirty="0"/>
          </a:p>
          <a:p>
            <a:pPr marL="342900" lvl="0" indent="-342900">
              <a:lnSpc>
                <a:spcPct val="150000"/>
              </a:lnSpc>
              <a:buFont typeface="Wingdings" panose="05000000000000000000" pitchFamily="2" charset="2"/>
              <a:buChar char="§"/>
            </a:pPr>
            <a:r>
              <a:rPr lang="en-US" sz="2800" dirty="0"/>
              <a:t>the minimum (smallest observation)</a:t>
            </a:r>
          </a:p>
          <a:p>
            <a:pPr marL="342900" lvl="0" indent="-342900">
              <a:lnSpc>
                <a:spcPct val="150000"/>
              </a:lnSpc>
              <a:buFont typeface="Wingdings" panose="05000000000000000000" pitchFamily="2" charset="2"/>
              <a:buChar char="§"/>
            </a:pPr>
            <a:r>
              <a:rPr lang="en-US" sz="2800" dirty="0"/>
              <a:t>the lower quartile or first quartile</a:t>
            </a:r>
          </a:p>
          <a:p>
            <a:pPr marL="342900" lvl="0" indent="-342900">
              <a:lnSpc>
                <a:spcPct val="150000"/>
              </a:lnSpc>
              <a:buFont typeface="Wingdings" panose="05000000000000000000" pitchFamily="2" charset="2"/>
              <a:buChar char="§"/>
            </a:pPr>
            <a:r>
              <a:rPr lang="en-US" sz="2800" dirty="0"/>
              <a:t>the median (the middle value)</a:t>
            </a:r>
          </a:p>
          <a:p>
            <a:pPr marL="342900" lvl="0" indent="-342900">
              <a:lnSpc>
                <a:spcPct val="150000"/>
              </a:lnSpc>
              <a:buFont typeface="Wingdings" panose="05000000000000000000" pitchFamily="2" charset="2"/>
              <a:buChar char="§"/>
            </a:pPr>
            <a:r>
              <a:rPr lang="en-US" sz="2800" dirty="0"/>
              <a:t>the upper quartile or third quartile</a:t>
            </a:r>
          </a:p>
          <a:p>
            <a:pPr marL="342900" lvl="0" indent="-342900">
              <a:lnSpc>
                <a:spcPct val="150000"/>
              </a:lnSpc>
              <a:buFont typeface="Wingdings" panose="05000000000000000000" pitchFamily="2" charset="2"/>
              <a:buChar char="§"/>
            </a:pPr>
            <a:r>
              <a:rPr lang="en-US" sz="2800" dirty="0"/>
              <a:t>the maximum (largest observation)</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8" y="188603"/>
            <a:ext cx="8003913"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Introduction to five number summary</a:t>
            </a:r>
          </a:p>
        </p:txBody>
      </p:sp>
    </p:spTree>
    <p:extLst>
      <p:ext uri="{BB962C8B-B14F-4D97-AF65-F5344CB8AC3E}">
        <p14:creationId xmlns:p14="http://schemas.microsoft.com/office/powerpoint/2010/main" val="406333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8" y="1176147"/>
            <a:ext cx="11292804" cy="1268361"/>
          </a:xfrm>
          <a:prstGeom prst="rect">
            <a:avLst/>
          </a:prstGeom>
        </p:spPr>
        <p:txBody>
          <a:bodyPr wrap="square">
            <a:spAutoFit/>
          </a:bodyPr>
          <a:lstStyle/>
          <a:p>
            <a:r>
              <a:rPr lang="en-US" sz="2800" dirty="0"/>
              <a:t>A boxplot can be used to show or represent the five-number summary.</a:t>
            </a:r>
          </a:p>
          <a:p>
            <a:pPr algn="just">
              <a:lnSpc>
                <a:spcPct val="150000"/>
              </a:lnSpc>
            </a:pPr>
            <a:endParaRPr lang="en-US" sz="3600" dirty="0"/>
          </a:p>
        </p:txBody>
      </p:sp>
      <p:sp>
        <p:nvSpPr>
          <p:cNvPr id="4" name="Google Shape;62;p6">
            <a:extLst>
              <a:ext uri="{FF2B5EF4-FFF2-40B4-BE49-F238E27FC236}">
                <a16:creationId xmlns:a16="http://schemas.microsoft.com/office/drawing/2014/main" id="{F38B11BB-56D0-4B55-AD54-292CE6C26D8D}"/>
              </a:ext>
            </a:extLst>
          </p:cNvPr>
          <p:cNvSpPr/>
          <p:nvPr/>
        </p:nvSpPr>
        <p:spPr>
          <a:xfrm>
            <a:off x="210938" y="188603"/>
            <a:ext cx="8003913"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A box plot</a:t>
            </a:r>
          </a:p>
        </p:txBody>
      </p:sp>
      <p:pic>
        <p:nvPicPr>
          <p:cNvPr id="5" name="Picture 4">
            <a:extLst>
              <a:ext uri="{FF2B5EF4-FFF2-40B4-BE49-F238E27FC236}">
                <a16:creationId xmlns:a16="http://schemas.microsoft.com/office/drawing/2014/main" id="{939FAA4D-7537-44BA-BD05-1DAD18A52589}"/>
              </a:ext>
            </a:extLst>
          </p:cNvPr>
          <p:cNvPicPr/>
          <p:nvPr/>
        </p:nvPicPr>
        <p:blipFill>
          <a:blip r:embed="rId3"/>
          <a:stretch>
            <a:fillRect/>
          </a:stretch>
        </p:blipFill>
        <p:spPr>
          <a:xfrm>
            <a:off x="314174" y="2298419"/>
            <a:ext cx="4989872" cy="3873781"/>
          </a:xfrm>
          <a:prstGeom prst="rect">
            <a:avLst/>
          </a:prstGeom>
        </p:spPr>
      </p:pic>
      <p:pic>
        <p:nvPicPr>
          <p:cNvPr id="6" name="Picture 5">
            <a:extLst>
              <a:ext uri="{FF2B5EF4-FFF2-40B4-BE49-F238E27FC236}">
                <a16:creationId xmlns:a16="http://schemas.microsoft.com/office/drawing/2014/main" id="{7E4B17D0-12C8-4638-A193-3E194A069399}"/>
              </a:ext>
            </a:extLst>
          </p:cNvPr>
          <p:cNvPicPr/>
          <p:nvPr/>
        </p:nvPicPr>
        <p:blipFill>
          <a:blip r:embed="rId4"/>
          <a:stretch>
            <a:fillRect/>
          </a:stretch>
        </p:blipFill>
        <p:spPr>
          <a:xfrm>
            <a:off x="6096000" y="2844775"/>
            <a:ext cx="5631426" cy="2580877"/>
          </a:xfrm>
          <a:prstGeom prst="rect">
            <a:avLst/>
          </a:prstGeom>
        </p:spPr>
      </p:pic>
    </p:spTree>
    <p:extLst>
      <p:ext uri="{BB962C8B-B14F-4D97-AF65-F5344CB8AC3E}">
        <p14:creationId xmlns:p14="http://schemas.microsoft.com/office/powerpoint/2010/main" val="391777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3" name="Picture 2">
            <a:extLst>
              <a:ext uri="{FF2B5EF4-FFF2-40B4-BE49-F238E27FC236}">
                <a16:creationId xmlns:a16="http://schemas.microsoft.com/office/drawing/2014/main" id="{9B624AEC-FF1A-4BDD-A49F-2B5299D9A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8" y="1244280"/>
            <a:ext cx="8895732" cy="50112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Google Shape;62;p6">
            <a:extLst>
              <a:ext uri="{FF2B5EF4-FFF2-40B4-BE49-F238E27FC236}">
                <a16:creationId xmlns:a16="http://schemas.microsoft.com/office/drawing/2014/main" id="{3B1AF9F2-B7A1-49E4-9578-2ABEE998FBCF}"/>
              </a:ext>
            </a:extLst>
          </p:cNvPr>
          <p:cNvSpPr/>
          <p:nvPr/>
        </p:nvSpPr>
        <p:spPr>
          <a:xfrm>
            <a:off x="176981" y="229663"/>
            <a:ext cx="6023741" cy="535258"/>
          </a:xfrm>
          <a:prstGeom prst="rect">
            <a:avLst/>
          </a:prstGeom>
          <a:noFill/>
          <a:ln>
            <a:noFill/>
          </a:ln>
        </p:spPr>
        <p:txBody>
          <a:bodyPr spcFirstLastPara="1" wrap="square" lIns="91425" tIns="45700" rIns="91425" bIns="45700" anchor="t" anchorCtr="0">
            <a:noAutofit/>
          </a:bodyPr>
          <a:lstStyle/>
          <a:p>
            <a:pPr>
              <a:spcBef>
                <a:spcPts val="200"/>
              </a:spcBef>
            </a:pPr>
            <a:r>
              <a:rPr lang="en-US" sz="2800" b="1" dirty="0">
                <a:solidFill>
                  <a:srgbClr val="2E74B5"/>
                </a:solidFill>
                <a:latin typeface="+mj-lt"/>
                <a:cs typeface="Times New Roman" panose="02020603050405020304" pitchFamily="18" charset="0"/>
              </a:rPr>
              <a:t>Lab session</a:t>
            </a:r>
          </a:p>
        </p:txBody>
      </p:sp>
      <p:sp>
        <p:nvSpPr>
          <p:cNvPr id="4" name="Google Shape;62;p6">
            <a:extLst>
              <a:ext uri="{FF2B5EF4-FFF2-40B4-BE49-F238E27FC236}">
                <a16:creationId xmlns:a16="http://schemas.microsoft.com/office/drawing/2014/main" id="{6A7E68F1-8193-4E44-B8D4-04BC93B05070}"/>
              </a:ext>
            </a:extLst>
          </p:cNvPr>
          <p:cNvSpPr/>
          <p:nvPr/>
        </p:nvSpPr>
        <p:spPr>
          <a:xfrm>
            <a:off x="10217193" y="2863262"/>
            <a:ext cx="1822408" cy="1967818"/>
          </a:xfrm>
          <a:prstGeom prst="rect">
            <a:avLst/>
          </a:prstGeom>
          <a:noFill/>
          <a:ln>
            <a:noFill/>
          </a:ln>
        </p:spPr>
        <p:txBody>
          <a:bodyPr spcFirstLastPara="1" wrap="square" lIns="91425" tIns="45700" rIns="91425" bIns="45700" anchor="t" anchorCtr="0">
            <a:noAutofit/>
          </a:bodyPr>
          <a:lstStyle/>
          <a:p>
            <a:pPr>
              <a:spcBef>
                <a:spcPts val="200"/>
              </a:spcBef>
            </a:pPr>
            <a:r>
              <a:rPr lang="en-US" sz="2400" b="1" dirty="0"/>
              <a:t>Open Statistical Thinking 1 Jupyter Notebook</a:t>
            </a:r>
          </a:p>
        </p:txBody>
      </p:sp>
    </p:spTree>
    <p:extLst>
      <p:ext uri="{BB962C8B-B14F-4D97-AF65-F5344CB8AC3E}">
        <p14:creationId xmlns:p14="http://schemas.microsoft.com/office/powerpoint/2010/main" val="292695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2099" y="2804214"/>
            <a:ext cx="5495205" cy="624786"/>
          </a:xfrm>
        </p:spPr>
        <p:txBody>
          <a:bodyPr/>
          <a:lstStyle/>
          <a:p>
            <a:r>
              <a:rPr lang="en-US" sz="4400" dirty="0">
                <a:solidFill>
                  <a:srgbClr val="0070C0"/>
                </a:solidFill>
              </a:rPr>
              <a:t>Branch of statistics</a:t>
            </a:r>
            <a:endParaRPr lang="en-GB" sz="4400" dirty="0">
              <a:solidFill>
                <a:srgbClr val="0070C0"/>
              </a:solidFill>
            </a:endParaRP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840219"/>
            <a:ext cx="11681633" cy="2970685"/>
          </a:xfrm>
          <a:prstGeom prst="rect">
            <a:avLst/>
          </a:prstGeom>
        </p:spPr>
        <p:txBody>
          <a:bodyPr wrap="square">
            <a:spAutoFit/>
          </a:bodyPr>
          <a:lstStyle/>
          <a:p>
            <a:pPr>
              <a:lnSpc>
                <a:spcPct val="150000"/>
              </a:lnSpc>
            </a:pPr>
            <a:r>
              <a:rPr lang="en-US" sz="3200" dirty="0"/>
              <a:t>The two major areas of statistics are known as descriptive statistics, which describes the properties of sample and population data, and inferential statistics, which uses those properties to test hypotheses and draw conclusions.</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Branch of statistics</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265032"/>
            <a:ext cx="11681633" cy="5269456"/>
          </a:xfrm>
          <a:prstGeom prst="rect">
            <a:avLst/>
          </a:prstGeom>
        </p:spPr>
        <p:txBody>
          <a:bodyPr wrap="square">
            <a:spAutoFit/>
          </a:bodyPr>
          <a:lstStyle/>
          <a:p>
            <a:pPr>
              <a:lnSpc>
                <a:spcPct val="150000"/>
              </a:lnSpc>
            </a:pPr>
            <a:r>
              <a:rPr lang="en-US" sz="3200" dirty="0"/>
              <a:t>Some common statistical tools and procedures for descriptive statistics can be categorized into:</a:t>
            </a:r>
          </a:p>
          <a:p>
            <a:pPr>
              <a:lnSpc>
                <a:spcPct val="150000"/>
              </a:lnSpc>
            </a:pPr>
            <a:endParaRPr lang="en-US" sz="3200" dirty="0"/>
          </a:p>
          <a:p>
            <a:pPr marL="457200" indent="-457200">
              <a:lnSpc>
                <a:spcPct val="150000"/>
              </a:lnSpc>
              <a:buFont typeface="Wingdings" panose="05000000000000000000" pitchFamily="2" charset="2"/>
              <a:buChar char="§"/>
            </a:pPr>
            <a:r>
              <a:rPr lang="en-US" sz="3200" dirty="0"/>
              <a:t>Measure of central tendency</a:t>
            </a:r>
          </a:p>
          <a:p>
            <a:pPr marL="457200" indent="-457200">
              <a:lnSpc>
                <a:spcPct val="150000"/>
              </a:lnSpc>
              <a:buFont typeface="Wingdings" panose="05000000000000000000" pitchFamily="2" charset="2"/>
              <a:buChar char="§"/>
            </a:pPr>
            <a:r>
              <a:rPr lang="en-US" sz="3200" dirty="0"/>
              <a:t>Measure of spread</a:t>
            </a:r>
          </a:p>
          <a:p>
            <a:pPr marL="457200" indent="-457200">
              <a:lnSpc>
                <a:spcPct val="150000"/>
              </a:lnSpc>
              <a:buFont typeface="Wingdings" panose="05000000000000000000" pitchFamily="2" charset="2"/>
              <a:buChar char="§"/>
            </a:pPr>
            <a:r>
              <a:rPr lang="en-US" sz="3200" dirty="0"/>
              <a:t>Measure of partition</a:t>
            </a:r>
          </a:p>
          <a:p>
            <a:pPr>
              <a:lnSpc>
                <a:spcPct val="150000"/>
              </a:lnSpc>
            </a:pP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Descriptive Statistics</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51712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2303158"/>
            <a:ext cx="11593145" cy="1964512"/>
          </a:xfrm>
          <a:prstGeom prst="rect">
            <a:avLst/>
          </a:prstGeom>
        </p:spPr>
        <p:txBody>
          <a:bodyPr wrap="square">
            <a:spAutoFit/>
          </a:bodyPr>
          <a:lstStyle/>
          <a:p>
            <a:pPr algn="just">
              <a:lnSpc>
                <a:spcPct val="150000"/>
              </a:lnSpc>
            </a:pPr>
            <a:r>
              <a:rPr lang="en-US" sz="2800" dirty="0"/>
              <a:t>The most common measures of central tendency are the mean, median, and the mode. Measure of central tendency is also known as measure of location or average.</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Measure of central tendency</a:t>
            </a:r>
          </a:p>
        </p:txBody>
      </p:sp>
    </p:spTree>
    <p:extLst>
      <p:ext uri="{BB962C8B-B14F-4D97-AF65-F5344CB8AC3E}">
        <p14:creationId xmlns:p14="http://schemas.microsoft.com/office/powerpoint/2010/main" val="82457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03C8679-6761-42E5-8CBA-48083BEE7BBB}"/>
                  </a:ext>
                </a:extLst>
              </p:cNvPr>
              <p:cNvSpPr/>
              <p:nvPr/>
            </p:nvSpPr>
            <p:spPr>
              <a:xfrm>
                <a:off x="210939" y="723861"/>
                <a:ext cx="11770122" cy="6004080"/>
              </a:xfrm>
              <a:prstGeom prst="rect">
                <a:avLst/>
              </a:prstGeom>
            </p:spPr>
            <p:txBody>
              <a:bodyPr wrap="square">
                <a:spAutoFit/>
              </a:bodyPr>
              <a:lstStyle/>
              <a:p>
                <a:pPr algn="just">
                  <a:lnSpc>
                    <a:spcPct val="150000"/>
                  </a:lnSpc>
                </a:pPr>
                <a:r>
                  <a:rPr lang="en-US" sz="2800" b="1" dirty="0"/>
                  <a:t>Mean</a:t>
                </a:r>
              </a:p>
              <a:p>
                <a:pPr algn="just">
                  <a:lnSpc>
                    <a:spcPct val="150000"/>
                  </a:lnSpc>
                </a:pPr>
                <a:r>
                  <a:rPr lang="en-US" sz="2800" dirty="0"/>
                  <a:t>The arithmetic mean or simply mean is the sum of all the elements divided by the number of elements. The sample mean is denoted by </a:t>
                </a:r>
                <a14:m>
                  <m:oMath xmlns:m="http://schemas.openxmlformats.org/officeDocument/2006/math">
                    <m:acc>
                      <m:accPr>
                        <m:chr m:val="‾"/>
                        <m:ctrlPr>
                          <a:rPr lang="en-US" sz="2800" i="1">
                            <a:latin typeface="Cambria Math" panose="02040503050406030204" pitchFamily="18" charset="0"/>
                          </a:rPr>
                        </m:ctrlPr>
                      </m:accPr>
                      <m:e>
                        <m:r>
                          <a:rPr lang="en-US" sz="2800">
                            <a:latin typeface="Cambria Math" panose="02040503050406030204" pitchFamily="18" charset="0"/>
                          </a:rPr>
                          <m:t>𝑋</m:t>
                        </m:r>
                      </m:e>
                    </m:acc>
                  </m:oMath>
                </a14:m>
                <a:r>
                  <a:rPr lang="en-US" sz="2800" dirty="0"/>
                  <a:t> while the population mean is denoted as </a:t>
                </a:r>
                <a14:m>
                  <m:oMath xmlns:m="http://schemas.openxmlformats.org/officeDocument/2006/math">
                    <m:r>
                      <a:rPr lang="en-US" sz="2800">
                        <a:latin typeface="Cambria Math" panose="02040503050406030204" pitchFamily="18" charset="0"/>
                      </a:rPr>
                      <m:t>𝜇</m:t>
                    </m:r>
                  </m:oMath>
                </a14:m>
                <a:r>
                  <a:rPr lang="en-US" sz="2800" dirty="0"/>
                  <a:t>.</a:t>
                </a:r>
              </a:p>
              <a:p>
                <a:pPr algn="just">
                  <a:lnSpc>
                    <a:spcPct val="150000"/>
                  </a:lnSpc>
                </a:pPr>
                <a:endParaRPr lang="en-US" sz="2800" dirty="0"/>
              </a:p>
              <a:p>
                <a:pPr algn="just">
                  <a:lnSpc>
                    <a:spcPct val="150000"/>
                  </a:lnSpc>
                </a:pPr>
                <a:r>
                  <a:rPr lang="en-US" sz="2800" b="1" dirty="0"/>
                  <a:t>Median</a:t>
                </a:r>
              </a:p>
              <a:p>
                <a:pPr>
                  <a:lnSpc>
                    <a:spcPct val="150000"/>
                  </a:lnSpc>
                </a:pPr>
                <a:r>
                  <a:rPr lang="en-US" sz="2800" dirty="0"/>
                  <a:t>The median is the middle value when the data is arranged in ascending or descending order.</a:t>
                </a:r>
              </a:p>
              <a:p>
                <a:pPr>
                  <a:lnSpc>
                    <a:spcPct val="150000"/>
                  </a:lnSpc>
                </a:pPr>
                <a:endParaRPr lang="en-US" sz="700" dirty="0"/>
              </a:p>
              <a:p>
                <a:pPr>
                  <a:lnSpc>
                    <a:spcPct val="150000"/>
                  </a:lnSpc>
                </a:pPr>
                <a:endParaRPr lang="en-US" sz="2800" dirty="0"/>
              </a:p>
            </p:txBody>
          </p:sp>
        </mc:Choice>
        <mc:Fallback xmlns="">
          <p:sp>
            <p:nvSpPr>
              <p:cNvPr id="3" name="Rectangle 2">
                <a:extLst>
                  <a:ext uri="{FF2B5EF4-FFF2-40B4-BE49-F238E27FC236}">
                    <a16:creationId xmlns:a16="http://schemas.microsoft.com/office/drawing/2014/main" id="{C03C8679-6761-42E5-8CBA-48083BEE7BBB}"/>
                  </a:ext>
                </a:extLst>
              </p:cNvPr>
              <p:cNvSpPr>
                <a:spLocks noRot="1" noChangeAspect="1" noMove="1" noResize="1" noEditPoints="1" noAdjustHandles="1" noChangeArrowheads="1" noChangeShapeType="1" noTextEdit="1"/>
              </p:cNvSpPr>
              <p:nvPr/>
            </p:nvSpPr>
            <p:spPr>
              <a:xfrm>
                <a:off x="210939" y="723861"/>
                <a:ext cx="11770122" cy="6004080"/>
              </a:xfrm>
              <a:prstGeom prst="rect">
                <a:avLst/>
              </a:prstGeom>
              <a:blipFill>
                <a:blip r:embed="rId3"/>
                <a:stretch>
                  <a:fillRect l="-1088" r="-1088"/>
                </a:stretch>
              </a:blipFill>
            </p:spPr>
            <p:txBody>
              <a:bodyPr/>
              <a:lstStyle/>
              <a:p>
                <a:r>
                  <a:rPr lang="en-US">
                    <a:noFill/>
                  </a:rPr>
                  <a:t> </a:t>
                </a:r>
              </a:p>
            </p:txBody>
          </p:sp>
        </mc:Fallback>
      </mc:AlternateContent>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Measure of central tendency</a:t>
            </a:r>
          </a:p>
        </p:txBody>
      </p:sp>
    </p:spTree>
    <p:extLst>
      <p:ext uri="{BB962C8B-B14F-4D97-AF65-F5344CB8AC3E}">
        <p14:creationId xmlns:p14="http://schemas.microsoft.com/office/powerpoint/2010/main" val="109494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2360932"/>
            <a:ext cx="11770122" cy="2556982"/>
          </a:xfrm>
          <a:prstGeom prst="rect">
            <a:avLst/>
          </a:prstGeom>
        </p:spPr>
        <p:txBody>
          <a:bodyPr wrap="square">
            <a:spAutoFit/>
          </a:bodyPr>
          <a:lstStyle/>
          <a:p>
            <a:pPr>
              <a:lnSpc>
                <a:spcPct val="150000"/>
              </a:lnSpc>
            </a:pPr>
            <a:endParaRPr lang="en-US" sz="700" dirty="0"/>
          </a:p>
          <a:p>
            <a:r>
              <a:rPr lang="en-US" sz="2800" b="1" dirty="0"/>
              <a:t>Mode</a:t>
            </a:r>
          </a:p>
          <a:p>
            <a:pPr>
              <a:lnSpc>
                <a:spcPct val="150000"/>
              </a:lnSpc>
            </a:pPr>
            <a:r>
              <a:rPr lang="en-US" sz="2800" dirty="0"/>
              <a:t>The mode is the value that occurs the most frequently in the data set. You can easily get the mode by tabulating your dataset.</a:t>
            </a:r>
          </a:p>
          <a:p>
            <a:pPr>
              <a:lnSpc>
                <a:spcPct val="150000"/>
              </a:lnSpc>
            </a:pPr>
            <a:endParaRPr lang="en-US" sz="2800" dirty="0"/>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Measure of central tendency</a:t>
            </a:r>
          </a:p>
        </p:txBody>
      </p:sp>
    </p:spTree>
    <p:extLst>
      <p:ext uri="{BB962C8B-B14F-4D97-AF65-F5344CB8AC3E}">
        <p14:creationId xmlns:p14="http://schemas.microsoft.com/office/powerpoint/2010/main" val="86738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477248"/>
            <a:ext cx="11593145" cy="3903504"/>
          </a:xfrm>
          <a:prstGeom prst="rect">
            <a:avLst/>
          </a:prstGeom>
        </p:spPr>
        <p:txBody>
          <a:bodyPr wrap="square">
            <a:spAutoFit/>
          </a:bodyPr>
          <a:lstStyle/>
          <a:p>
            <a:pPr>
              <a:lnSpc>
                <a:spcPct val="150000"/>
              </a:lnSpc>
            </a:pPr>
            <a:r>
              <a:rPr lang="en-US" sz="2800" dirty="0"/>
              <a:t>A measure of spread also known as measure of dispersion is used to describe the variability in the data. That is, it tells us how wide the dataset is.</a:t>
            </a:r>
          </a:p>
          <a:p>
            <a:pPr>
              <a:lnSpc>
                <a:spcPct val="150000"/>
              </a:lnSpc>
            </a:pPr>
            <a:r>
              <a:rPr lang="en-US" sz="2800" dirty="0"/>
              <a:t>The most common measures of spread are:</a:t>
            </a:r>
          </a:p>
          <a:p>
            <a:pPr marL="457200" indent="-457200">
              <a:lnSpc>
                <a:spcPct val="150000"/>
              </a:lnSpc>
              <a:buFont typeface="Wingdings" panose="05000000000000000000" pitchFamily="2" charset="2"/>
              <a:buChar char="§"/>
            </a:pPr>
            <a:r>
              <a:rPr lang="en-US" sz="2800" dirty="0"/>
              <a:t> Range</a:t>
            </a:r>
          </a:p>
          <a:p>
            <a:pPr marL="457200" indent="-457200">
              <a:lnSpc>
                <a:spcPct val="150000"/>
              </a:lnSpc>
              <a:buFont typeface="Wingdings" panose="05000000000000000000" pitchFamily="2" charset="2"/>
              <a:buChar char="§"/>
            </a:pPr>
            <a:r>
              <a:rPr lang="en-US" sz="2800" dirty="0"/>
              <a:t> Standard deviation</a:t>
            </a:r>
          </a:p>
          <a:p>
            <a:pPr marL="457200" indent="-457200">
              <a:lnSpc>
                <a:spcPct val="150000"/>
              </a:lnSpc>
              <a:buFont typeface="Wingdings" panose="05000000000000000000" pitchFamily="2" charset="2"/>
              <a:buChar char="§"/>
            </a:pPr>
            <a:r>
              <a:rPr lang="en-US" sz="2800" dirty="0"/>
              <a:t> Variance</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Measures of spread</a:t>
            </a:r>
          </a:p>
          <a:p>
            <a:pPr marL="0" marR="0" lvl="0" indent="0" algn="l" rtl="0">
              <a:spcBef>
                <a:spcPts val="0"/>
              </a:spcBef>
              <a:spcAft>
                <a:spcPts val="0"/>
              </a:spcAft>
              <a:buNone/>
            </a:pPr>
            <a:endParaRPr lang="en-US" sz="3600" b="1" dirty="0">
              <a:solidFill>
                <a:srgbClr val="0070C0"/>
              </a:solidFill>
              <a:latin typeface="Gotham Light" pitchFamily="50" charset="0"/>
              <a:cs typeface="Calibri"/>
            </a:endParaRPr>
          </a:p>
        </p:txBody>
      </p:sp>
    </p:spTree>
    <p:extLst>
      <p:ext uri="{BB962C8B-B14F-4D97-AF65-F5344CB8AC3E}">
        <p14:creationId xmlns:p14="http://schemas.microsoft.com/office/powerpoint/2010/main" val="127762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896323"/>
            <a:ext cx="11794248" cy="4980722"/>
          </a:xfrm>
          <a:prstGeom prst="rect">
            <a:avLst/>
          </a:prstGeom>
        </p:spPr>
        <p:txBody>
          <a:bodyPr wrap="square">
            <a:spAutoFit/>
          </a:bodyPr>
          <a:lstStyle/>
          <a:p>
            <a:r>
              <a:rPr lang="en-US" sz="2800" b="1" dirty="0"/>
              <a:t>Range</a:t>
            </a:r>
          </a:p>
          <a:p>
            <a:pPr>
              <a:lnSpc>
                <a:spcPct val="150000"/>
              </a:lnSpc>
            </a:pPr>
            <a:r>
              <a:rPr lang="en-US" sz="2800" dirty="0"/>
              <a:t>The range is the difference between the highest and lowest values in a data set. It is the simplest measure of spread. </a:t>
            </a:r>
          </a:p>
          <a:p>
            <a:pPr>
              <a:lnSpc>
                <a:spcPct val="150000"/>
              </a:lnSpc>
            </a:pPr>
            <a:r>
              <a:rPr lang="en-US" sz="2800" b="1" dirty="0"/>
              <a:t>Variance</a:t>
            </a:r>
          </a:p>
          <a:p>
            <a:pPr algn="just">
              <a:lnSpc>
                <a:spcPct val="150000"/>
              </a:lnSpc>
            </a:pPr>
            <a:r>
              <a:rPr lang="en-US" sz="2800" dirty="0"/>
              <a:t>The variance is a measure of how far each value in the data set is from the mean. A small variance indicates that the data points tend to be very close to the mean and to each other. A high variance indicates that the data points are very spread out from the mean and from each other. </a:t>
            </a:r>
          </a:p>
        </p:txBody>
      </p:sp>
      <p:sp>
        <p:nvSpPr>
          <p:cNvPr id="5" name="Google Shape;62;p6">
            <a:extLst>
              <a:ext uri="{FF2B5EF4-FFF2-40B4-BE49-F238E27FC236}">
                <a16:creationId xmlns:a16="http://schemas.microsoft.com/office/drawing/2014/main" id="{FBC28851-0F6B-4550-837A-598F97BA7949}"/>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Measures of spread</a:t>
            </a:r>
          </a:p>
          <a:p>
            <a:pPr marL="0" marR="0" lvl="0" indent="0" algn="l" rtl="0">
              <a:spcBef>
                <a:spcPts val="0"/>
              </a:spcBef>
              <a:spcAft>
                <a:spcPts val="0"/>
              </a:spcAft>
              <a:buNone/>
            </a:pPr>
            <a:endParaRPr lang="en-US" sz="3600" b="1" dirty="0">
              <a:solidFill>
                <a:srgbClr val="0070C0"/>
              </a:solidFill>
              <a:latin typeface="Gotham Light" pitchFamily="50" charset="0"/>
              <a:cs typeface="Calibri"/>
            </a:endParaRPr>
          </a:p>
        </p:txBody>
      </p:sp>
    </p:spTree>
    <p:extLst>
      <p:ext uri="{BB962C8B-B14F-4D97-AF65-F5344CB8AC3E}">
        <p14:creationId xmlns:p14="http://schemas.microsoft.com/office/powerpoint/2010/main" val="121664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F9D87-7CA7-4A94-A5E5-A374AFD83891}">
  <ds:schemaRefs>
    <ds:schemaRef ds:uri="http://schemas.microsoft.com/sharepoint/v3/contenttype/forms"/>
  </ds:schemaRefs>
</ds:datastoreItem>
</file>

<file path=customXml/itemProps2.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1969</TotalTime>
  <Words>568</Words>
  <Application>Microsoft Office PowerPoint</Application>
  <PresentationFormat>Widescreen</PresentationFormat>
  <Paragraphs>62</Paragraphs>
  <Slides>15</Slides>
  <Notes>14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5" baseType="lpstr">
      <vt:lpstr>Arial</vt:lpstr>
      <vt:lpstr>Calibri</vt:lpstr>
      <vt:lpstr>Calibri Light</vt:lpstr>
      <vt:lpstr>Cambria Math</vt:lpstr>
      <vt:lpstr>Gotham Light</vt:lpstr>
      <vt:lpstr>Lato Light</vt:lpstr>
      <vt:lpstr>Wingdings</vt:lpstr>
      <vt:lpstr>2_Office Theme</vt:lpstr>
      <vt:lpstr>1_Office Theme</vt:lpstr>
      <vt:lpstr>think-cell Slide</vt:lpstr>
      <vt:lpstr>Introduction to Statistical Thinking</vt:lpstr>
      <vt:lpstr>Branch of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Olusola Timothy Ogundepo</cp:lastModifiedBy>
  <cp:revision>52</cp:revision>
  <dcterms:created xsi:type="dcterms:W3CDTF">2020-03-16T19:15:12Z</dcterms:created>
  <dcterms:modified xsi:type="dcterms:W3CDTF">2024-05-03T13:02:59Z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