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693" r:id="rId6"/>
    <p:sldId id="657" r:id="rId7"/>
    <p:sldId id="709" r:id="rId8"/>
    <p:sldId id="715" r:id="rId9"/>
    <p:sldId id="716" r:id="rId10"/>
    <p:sldId id="717" r:id="rId11"/>
    <p:sldId id="720" r:id="rId12"/>
    <p:sldId id="718" r:id="rId13"/>
    <p:sldId id="719" r:id="rId14"/>
    <p:sldId id="712" r:id="rId15"/>
    <p:sldId id="711" r:id="rId16"/>
    <p:sldId id="710" r:id="rId17"/>
    <p:sldId id="721" r:id="rId18"/>
    <p:sldId id="722" r:id="rId19"/>
    <p:sldId id="723" r:id="rId20"/>
    <p:sldId id="696" r:id="rId21"/>
    <p:sldId id="724" r:id="rId22"/>
    <p:sldId id="729" r:id="rId23"/>
    <p:sldId id="725" r:id="rId24"/>
    <p:sldId id="726" r:id="rId25"/>
    <p:sldId id="727" r:id="rId26"/>
    <p:sldId id="728" r:id="rId27"/>
    <p:sldId id="730" r:id="rId28"/>
    <p:sldId id="731" r:id="rId29"/>
    <p:sldId id="6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715"/>
            <p14:sldId id="716"/>
            <p14:sldId id="717"/>
            <p14:sldId id="720"/>
            <p14:sldId id="718"/>
            <p14:sldId id="719"/>
            <p14:sldId id="712"/>
            <p14:sldId id="711"/>
            <p14:sldId id="710"/>
            <p14:sldId id="721"/>
            <p14:sldId id="722"/>
            <p14:sldId id="723"/>
            <p14:sldId id="696"/>
            <p14:sldId id="724"/>
            <p14:sldId id="729"/>
            <p14:sldId id="725"/>
            <p14:sldId id="726"/>
            <p14:sldId id="727"/>
            <p14:sldId id="728"/>
            <p14:sldId id="730"/>
            <p14:sldId id="731"/>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CD1"/>
    <a:srgbClr val="FF9833"/>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022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464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9220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5888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980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96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3898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3659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5997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076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950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8337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108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602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953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90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15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95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414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460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397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7978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DA5190D6-8A8D-455C-8A30-34F03DA5CC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Picture 5" descr="A poster for a college&#10;&#10;Description automatically generated">
            <a:extLst>
              <a:ext uri="{FF2B5EF4-FFF2-40B4-BE49-F238E27FC236}">
                <a16:creationId xmlns:a16="http://schemas.microsoft.com/office/drawing/2014/main" id="{5DDB0E27-3F9C-480B-BB07-040B7359737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279791"/>
            <a:ext cx="5994015" cy="5994015"/>
          </a:xfrm>
          <a:prstGeom prst="rect">
            <a:avLst/>
          </a:prstGeom>
        </p:spPr>
      </p:pic>
    </p:spTree>
    <p:extLst>
      <p:ext uri="{BB962C8B-B14F-4D97-AF65-F5344CB8AC3E}">
        <p14:creationId xmlns:p14="http://schemas.microsoft.com/office/powerpoint/2010/main" val="2202546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6041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7" imgW="425" imgH="426" progId="TCLayout.ActiveDocument.1">
                  <p:embed/>
                </p:oleObj>
              </mc:Choice>
              <mc:Fallback>
                <p:oleObj name="think-cell Slide" r:id="rId7" imgW="425" imgH="426" progId="TCLayout.ActiveDocument.1">
                  <p:embed/>
                  <p:pic>
                    <p:nvPicPr>
                      <p:cNvPr id="6" name="Object 5"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6" r:id="rId3"/>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pPr algn="ctr"/>
            <a:r>
              <a:rPr lang="en-US" sz="3600" dirty="0">
                <a:solidFill>
                  <a:schemeClr val="bg1"/>
                </a:solidFill>
                <a:latin typeface="Gotham Light" pitchFamily="50" charset="0"/>
              </a:rPr>
              <a:t>Introduction to Machine Learning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1530707"/>
            <a:ext cx="11573023" cy="3385414"/>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Training data: This is the set of dataset that is set apart to train our models. This always contains 80% of the original dataset</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Testing data: The trained model(s) needs to be evaluated on the unseen data called test data. This shows the performance of the model(s). It is always 20% of the original dataset</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566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2572976"/>
            <a:ext cx="11593145" cy="1964512"/>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Machine learning techniques can be implemented in four ways and these include supervised learning, unsupervised learning, semi-supervised learning, and reinforcement learning.</a:t>
            </a:r>
          </a:p>
        </p:txBody>
      </p:sp>
      <p:sp>
        <p:nvSpPr>
          <p:cNvPr id="4" name="Google Shape;62;p6">
            <a:extLst>
              <a:ext uri="{FF2B5EF4-FFF2-40B4-BE49-F238E27FC236}">
                <a16:creationId xmlns:a16="http://schemas.microsoft.com/office/drawing/2014/main" id="{F38B11BB-56D0-4B55-AD54-292CE6C26D8D}"/>
              </a:ext>
            </a:extLst>
          </p:cNvPr>
          <p:cNvSpPr/>
          <p:nvPr/>
        </p:nvSpPr>
        <p:spPr>
          <a:xfrm>
            <a:off x="166695" y="203351"/>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Types of Machine Learning</a:t>
            </a:r>
          </a:p>
        </p:txBody>
      </p:sp>
    </p:spTree>
    <p:extLst>
      <p:ext uri="{BB962C8B-B14F-4D97-AF65-F5344CB8AC3E}">
        <p14:creationId xmlns:p14="http://schemas.microsoft.com/office/powerpoint/2010/main" val="169186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891660"/>
            <a:ext cx="11593145" cy="1964512"/>
          </a:xfrm>
          <a:prstGeom prst="rect">
            <a:avLst/>
          </a:prstGeom>
        </p:spPr>
        <p:txBody>
          <a:bodyPr wrap="square">
            <a:spAutoFit/>
          </a:bodyPr>
          <a:lstStyle/>
          <a:p>
            <a:pPr algn="just">
              <a:lnSpc>
                <a:spcPct val="150000"/>
              </a:lnSpc>
              <a:spcBef>
                <a:spcPts val="900"/>
              </a:spcBef>
              <a:spcAft>
                <a:spcPts val="900"/>
              </a:spcAft>
            </a:pPr>
            <a:r>
              <a:rPr lang="en-US" sz="2800" dirty="0"/>
              <a:t>Supervised learning algorithms consist of a label which is to be predicted from a given set of features. The task is to learn a function that maps an input to an output based on example input-output pairs.</a:t>
            </a:r>
          </a:p>
        </p:txBody>
      </p:sp>
      <p:sp>
        <p:nvSpPr>
          <p:cNvPr id="4" name="Google Shape;62;p6">
            <a:extLst>
              <a:ext uri="{FF2B5EF4-FFF2-40B4-BE49-F238E27FC236}">
                <a16:creationId xmlns:a16="http://schemas.microsoft.com/office/drawing/2014/main" id="{F38B11BB-56D0-4B55-AD54-292CE6C26D8D}"/>
              </a:ext>
            </a:extLst>
          </p:cNvPr>
          <p:cNvSpPr/>
          <p:nvPr/>
        </p:nvSpPr>
        <p:spPr>
          <a:xfrm>
            <a:off x="166695" y="203351"/>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Supervised learning</a:t>
            </a:r>
          </a:p>
        </p:txBody>
      </p:sp>
      <p:pic>
        <p:nvPicPr>
          <p:cNvPr id="5" name="Picture">
            <a:extLst>
              <a:ext uri="{FF2B5EF4-FFF2-40B4-BE49-F238E27FC236}">
                <a16:creationId xmlns:a16="http://schemas.microsoft.com/office/drawing/2014/main" id="{7F636111-04D8-4962-8D80-7136DEEF2C55}"/>
              </a:ext>
            </a:extLst>
          </p:cNvPr>
          <p:cNvPicPr/>
          <p:nvPr/>
        </p:nvPicPr>
        <p:blipFill rotWithShape="1">
          <a:blip r:embed="rId3"/>
          <a:srcRect t="4093" r="1213" b="4241"/>
          <a:stretch/>
        </p:blipFill>
        <p:spPr bwMode="auto">
          <a:xfrm>
            <a:off x="2330865" y="2856172"/>
            <a:ext cx="7530270" cy="40018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4892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4596002"/>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Common examples of supervised learning include:</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classifying e-mail as spam or not spam (inbox)</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predicting the housing price based on the attributes of the house</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Supervised learning is the most studied and common type of machine learning. Learning with supervision is much easier than learning without supervision.</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Supervised learning</a:t>
            </a:r>
          </a:p>
        </p:txBody>
      </p:sp>
    </p:spTree>
    <p:extLst>
      <p:ext uri="{BB962C8B-B14F-4D97-AF65-F5344CB8AC3E}">
        <p14:creationId xmlns:p14="http://schemas.microsoft.com/office/powerpoint/2010/main" val="389226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6019468"/>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Supervised learning can be classification or regression.</a:t>
            </a:r>
          </a:p>
          <a:p>
            <a:endParaRPr lang="en-US" dirty="0"/>
          </a:p>
          <a:p>
            <a:pPr algn="just">
              <a:lnSpc>
                <a:spcPct val="150000"/>
              </a:lnSpc>
              <a:spcBef>
                <a:spcPts val="900"/>
              </a:spcBef>
              <a:spcAft>
                <a:spcPts val="900"/>
              </a:spcAft>
            </a:pPr>
            <a:r>
              <a:rPr lang="en-US" sz="3600" b="1" dirty="0">
                <a:solidFill>
                  <a:srgbClr val="0070C0"/>
                </a:solidFill>
                <a:latin typeface="Gotham Light" pitchFamily="50" charset="0"/>
                <a:cs typeface="Calibri"/>
              </a:rPr>
              <a:t>Classification</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A classification (model) is the type of model in which the output variable (i.e. the label) is discrete/categorical. e.g. predict if the patient has cancer or not, if an employee will leave or stay etc. Classification problem is an example of pattern recognition. Machine learning method that implements classification is known as a classifier.</a:t>
            </a: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Type of supervise learning</a:t>
            </a:r>
          </a:p>
        </p:txBody>
      </p:sp>
    </p:spTree>
    <p:extLst>
      <p:ext uri="{BB962C8B-B14F-4D97-AF65-F5344CB8AC3E}">
        <p14:creationId xmlns:p14="http://schemas.microsoft.com/office/powerpoint/2010/main" val="1966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4" name="Picture">
            <a:extLst>
              <a:ext uri="{FF2B5EF4-FFF2-40B4-BE49-F238E27FC236}">
                <a16:creationId xmlns:a16="http://schemas.microsoft.com/office/drawing/2014/main" id="{B94AF269-6D5D-414F-9551-DDC02AEC2EF4}"/>
              </a:ext>
            </a:extLst>
          </p:cNvPr>
          <p:cNvPicPr/>
          <p:nvPr/>
        </p:nvPicPr>
        <p:blipFill>
          <a:blip r:embed="rId3"/>
          <a:stretch>
            <a:fillRect/>
          </a:stretch>
        </p:blipFill>
        <p:spPr bwMode="auto">
          <a:xfrm>
            <a:off x="663676" y="988142"/>
            <a:ext cx="9896167" cy="5235678"/>
          </a:xfrm>
          <a:prstGeom prst="rect">
            <a:avLst/>
          </a:prstGeom>
          <a:noFill/>
          <a:ln w="9525">
            <a:noFill/>
            <a:headEnd/>
            <a:tailEnd/>
          </a:ln>
        </p:spPr>
      </p:pic>
      <p:sp>
        <p:nvSpPr>
          <p:cNvPr id="6" name="TextBox 5">
            <a:extLst>
              <a:ext uri="{FF2B5EF4-FFF2-40B4-BE49-F238E27FC236}">
                <a16:creationId xmlns:a16="http://schemas.microsoft.com/office/drawing/2014/main" id="{2CF9A921-8B22-4959-898D-52F49EF89D48}"/>
              </a:ext>
            </a:extLst>
          </p:cNvPr>
          <p:cNvSpPr txBox="1"/>
          <p:nvPr/>
        </p:nvSpPr>
        <p:spPr>
          <a:xfrm>
            <a:off x="173293" y="154561"/>
            <a:ext cx="6098458" cy="671851"/>
          </a:xfrm>
          <a:prstGeom prst="rect">
            <a:avLst/>
          </a:prstGeom>
          <a:noFill/>
        </p:spPr>
        <p:txBody>
          <a:bodyPr wrap="square">
            <a:spAutoFit/>
          </a:bodyPr>
          <a:lstStyle/>
          <a:p>
            <a:pPr algn="just">
              <a:lnSpc>
                <a:spcPct val="150000"/>
              </a:lnSpc>
              <a:spcBef>
                <a:spcPts val="900"/>
              </a:spcBef>
              <a:spcAft>
                <a:spcPts val="900"/>
              </a:spcAft>
            </a:pPr>
            <a:r>
              <a:rPr lang="en-US" sz="2800" b="1" dirty="0">
                <a:solidFill>
                  <a:srgbClr val="0070C0"/>
                </a:solidFill>
                <a:latin typeface="Gotham Light" pitchFamily="50" charset="0"/>
                <a:cs typeface="Calibri"/>
              </a:rPr>
              <a:t>Classification</a:t>
            </a:r>
          </a:p>
        </p:txBody>
      </p:sp>
    </p:spTree>
    <p:extLst>
      <p:ext uri="{BB962C8B-B14F-4D97-AF65-F5344CB8AC3E}">
        <p14:creationId xmlns:p14="http://schemas.microsoft.com/office/powerpoint/2010/main" val="13089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6" name="TextBox 5">
            <a:extLst>
              <a:ext uri="{FF2B5EF4-FFF2-40B4-BE49-F238E27FC236}">
                <a16:creationId xmlns:a16="http://schemas.microsoft.com/office/drawing/2014/main" id="{2CF9A921-8B22-4959-898D-52F49EF89D48}"/>
              </a:ext>
            </a:extLst>
          </p:cNvPr>
          <p:cNvSpPr txBox="1"/>
          <p:nvPr/>
        </p:nvSpPr>
        <p:spPr>
          <a:xfrm>
            <a:off x="173293" y="154561"/>
            <a:ext cx="6098458" cy="671851"/>
          </a:xfrm>
          <a:prstGeom prst="rect">
            <a:avLst/>
          </a:prstGeom>
          <a:noFill/>
        </p:spPr>
        <p:txBody>
          <a:bodyPr wrap="square">
            <a:spAutoFit/>
          </a:bodyPr>
          <a:lstStyle/>
          <a:p>
            <a:pPr algn="just">
              <a:lnSpc>
                <a:spcPct val="150000"/>
              </a:lnSpc>
              <a:spcBef>
                <a:spcPts val="900"/>
              </a:spcBef>
              <a:spcAft>
                <a:spcPts val="900"/>
              </a:spcAft>
            </a:pPr>
            <a:r>
              <a:rPr lang="en-US" sz="2800" b="1" dirty="0">
                <a:solidFill>
                  <a:srgbClr val="0070C0"/>
                </a:solidFill>
                <a:latin typeface="Gotham Light" pitchFamily="50" charset="0"/>
                <a:cs typeface="Calibri"/>
              </a:rPr>
              <a:t>Type Classification</a:t>
            </a:r>
          </a:p>
        </p:txBody>
      </p:sp>
      <p:pic>
        <p:nvPicPr>
          <p:cNvPr id="5" name="Picture">
            <a:extLst>
              <a:ext uri="{FF2B5EF4-FFF2-40B4-BE49-F238E27FC236}">
                <a16:creationId xmlns:a16="http://schemas.microsoft.com/office/drawing/2014/main" id="{95DC43F5-5F90-4DDA-9DEE-D5AE521D0994}"/>
              </a:ext>
            </a:extLst>
          </p:cNvPr>
          <p:cNvPicPr/>
          <p:nvPr/>
        </p:nvPicPr>
        <p:blipFill rotWithShape="1">
          <a:blip r:embed="rId3"/>
          <a:srcRect r="49028"/>
          <a:stretch/>
        </p:blipFill>
        <p:spPr bwMode="auto">
          <a:xfrm>
            <a:off x="1" y="1595816"/>
            <a:ext cx="5412658" cy="4377280"/>
          </a:xfrm>
          <a:prstGeom prst="rect">
            <a:avLst/>
          </a:prstGeom>
          <a:noFill/>
          <a:ln w="9525">
            <a:noFill/>
            <a:headEnd/>
            <a:tailEnd/>
          </a:ln>
        </p:spPr>
      </p:pic>
      <p:pic>
        <p:nvPicPr>
          <p:cNvPr id="7" name="Picture">
            <a:extLst>
              <a:ext uri="{FF2B5EF4-FFF2-40B4-BE49-F238E27FC236}">
                <a16:creationId xmlns:a16="http://schemas.microsoft.com/office/drawing/2014/main" id="{64742F79-E599-4B25-A2FE-6D024FF17B18}"/>
              </a:ext>
            </a:extLst>
          </p:cNvPr>
          <p:cNvPicPr/>
          <p:nvPr/>
        </p:nvPicPr>
        <p:blipFill rotWithShape="1">
          <a:blip r:embed="rId3"/>
          <a:srcRect l="50972"/>
          <a:stretch/>
        </p:blipFill>
        <p:spPr bwMode="auto">
          <a:xfrm>
            <a:off x="6096000" y="1595816"/>
            <a:ext cx="5206180" cy="4377280"/>
          </a:xfrm>
          <a:prstGeom prst="rect">
            <a:avLst/>
          </a:prstGeom>
          <a:noFill/>
          <a:ln w="9525">
            <a:noFill/>
            <a:headEnd/>
            <a:tailEnd/>
          </a:ln>
        </p:spPr>
      </p:pic>
    </p:spTree>
    <p:extLst>
      <p:ext uri="{BB962C8B-B14F-4D97-AF65-F5344CB8AC3E}">
        <p14:creationId xmlns:p14="http://schemas.microsoft.com/office/powerpoint/2010/main" val="370665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8139174" y="2936426"/>
            <a:ext cx="3886131" cy="1200329"/>
          </a:xfrm>
          <a:prstGeom prst="rect">
            <a:avLst/>
          </a:prstGeom>
        </p:spPr>
        <p:txBody>
          <a:bodyPr wrap="square">
            <a:spAutoFit/>
          </a:bodyPr>
          <a:lstStyle/>
          <a:p>
            <a:pPr algn="just"/>
            <a:r>
              <a:rPr lang="en-US" sz="2400" b="1" dirty="0"/>
              <a:t>Label</a:t>
            </a:r>
            <a:r>
              <a:rPr lang="en-US" sz="2400" dirty="0"/>
              <a:t>: The label for this problem is Selector and it has two classes namely yes or no.</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1: Predicting whether patient has liver disease or not</a:t>
            </a:r>
          </a:p>
        </p:txBody>
      </p:sp>
      <p:pic>
        <p:nvPicPr>
          <p:cNvPr id="6" name="Picture">
            <a:extLst>
              <a:ext uri="{FF2B5EF4-FFF2-40B4-BE49-F238E27FC236}">
                <a16:creationId xmlns:a16="http://schemas.microsoft.com/office/drawing/2014/main" id="{DCFAEA76-9633-42E6-8B60-81B0C5F5A21D}"/>
              </a:ext>
            </a:extLst>
          </p:cNvPr>
          <p:cNvPicPr/>
          <p:nvPr/>
        </p:nvPicPr>
        <p:blipFill>
          <a:blip r:embed="rId3"/>
          <a:stretch>
            <a:fillRect/>
          </a:stretch>
        </p:blipFill>
        <p:spPr bwMode="auto">
          <a:xfrm>
            <a:off x="166695" y="1940744"/>
            <a:ext cx="7863425" cy="3781630"/>
          </a:xfrm>
          <a:prstGeom prst="rect">
            <a:avLst/>
          </a:prstGeom>
          <a:noFill/>
          <a:ln w="9525">
            <a:noFill/>
            <a:headEnd/>
            <a:tailEnd/>
          </a:ln>
        </p:spPr>
      </p:pic>
    </p:spTree>
    <p:extLst>
      <p:ext uri="{BB962C8B-B14F-4D97-AF65-F5344CB8AC3E}">
        <p14:creationId xmlns:p14="http://schemas.microsoft.com/office/powerpoint/2010/main" val="39610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284684" y="974891"/>
            <a:ext cx="11907315" cy="954107"/>
          </a:xfrm>
          <a:prstGeom prst="rect">
            <a:avLst/>
          </a:prstGeom>
        </p:spPr>
        <p:txBody>
          <a:bodyPr wrap="square">
            <a:spAutoFit/>
          </a:bodyPr>
          <a:lstStyle/>
          <a:p>
            <a:r>
              <a:rPr lang="en-US" sz="2800" b="1" dirty="0"/>
              <a:t>Label</a:t>
            </a:r>
            <a:r>
              <a:rPr lang="en-US" sz="2800" dirty="0"/>
              <a:t>: The label for this problem is contraceptive method used and it has three classes namely long-term, short-term, or no-use.</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2: Predicting Contraceptive Method Choice in Somalia</a:t>
            </a:r>
          </a:p>
        </p:txBody>
      </p:sp>
      <p:pic>
        <p:nvPicPr>
          <p:cNvPr id="5" name="Picture">
            <a:extLst>
              <a:ext uri="{FF2B5EF4-FFF2-40B4-BE49-F238E27FC236}">
                <a16:creationId xmlns:a16="http://schemas.microsoft.com/office/drawing/2014/main" id="{5133B83C-F498-49CA-9265-654A07639ECC}"/>
              </a:ext>
            </a:extLst>
          </p:cNvPr>
          <p:cNvPicPr/>
          <p:nvPr/>
        </p:nvPicPr>
        <p:blipFill rotWithShape="1">
          <a:blip r:embed="rId3"/>
          <a:srcRect b="38091"/>
          <a:stretch/>
        </p:blipFill>
        <p:spPr bwMode="auto">
          <a:xfrm>
            <a:off x="284684" y="1928998"/>
            <a:ext cx="11749999" cy="4376813"/>
          </a:xfrm>
          <a:prstGeom prst="rect">
            <a:avLst/>
          </a:prstGeom>
          <a:noFill/>
          <a:ln w="9525">
            <a:noFill/>
            <a:headEnd/>
            <a:tailEnd/>
          </a:ln>
        </p:spPr>
      </p:pic>
    </p:spTree>
    <p:extLst>
      <p:ext uri="{BB962C8B-B14F-4D97-AF65-F5344CB8AC3E}">
        <p14:creationId xmlns:p14="http://schemas.microsoft.com/office/powerpoint/2010/main" val="369200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231095"/>
            <a:ext cx="11593145" cy="4708981"/>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There are many classification learning algorithms and they include:</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Support Vector Machine (SVM)</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K- Nearest </a:t>
            </a:r>
            <a:r>
              <a:rPr lang="en-US" sz="2800" dirty="0" err="1">
                <a:latin typeface="+mj-lt"/>
                <a:ea typeface="Times New Roman" panose="02020603050405020304" pitchFamily="18" charset="0"/>
                <a:cs typeface="Times New Roman" panose="02020603050405020304" pitchFamily="18" charset="0"/>
              </a:rPr>
              <a:t>Neighbour</a:t>
            </a:r>
            <a:r>
              <a:rPr lang="en-US" sz="2800" dirty="0">
                <a:latin typeface="+mj-lt"/>
                <a:ea typeface="Times New Roman" panose="02020603050405020304" pitchFamily="18" charset="0"/>
                <a:cs typeface="Times New Roman" panose="02020603050405020304" pitchFamily="18" charset="0"/>
              </a:rPr>
              <a:t> (KNN)</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Logistic Regression</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Decision Trees</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Random Forest</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Naive Bayes</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Classification models</a:t>
            </a:r>
          </a:p>
        </p:txBody>
      </p:sp>
    </p:spTree>
    <p:extLst>
      <p:ext uri="{BB962C8B-B14F-4D97-AF65-F5344CB8AC3E}">
        <p14:creationId xmlns:p14="http://schemas.microsoft.com/office/powerpoint/2010/main" val="270109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2020195"/>
            <a:ext cx="5841304" cy="1408805"/>
          </a:xfrm>
        </p:spPr>
        <p:txBody>
          <a:bodyPr/>
          <a:lstStyle/>
          <a:p>
            <a:r>
              <a:rPr lang="en-GB" sz="4400" dirty="0">
                <a:solidFill>
                  <a:srgbClr val="0070C0"/>
                </a:solidFill>
              </a:rPr>
              <a:t>Machine Learning Concept</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3849644"/>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Supervised learning can be classification or regression.</a:t>
            </a:r>
          </a:p>
          <a:p>
            <a:endParaRPr lang="en-US" dirty="0"/>
          </a:p>
          <a:p>
            <a:pPr algn="just">
              <a:lnSpc>
                <a:spcPct val="150000"/>
              </a:lnSpc>
              <a:spcBef>
                <a:spcPts val="900"/>
              </a:spcBef>
              <a:spcAft>
                <a:spcPts val="900"/>
              </a:spcAft>
            </a:pPr>
            <a:r>
              <a:rPr lang="en-US" sz="3600" b="1" dirty="0">
                <a:solidFill>
                  <a:srgbClr val="0070C0"/>
                </a:solidFill>
                <a:latin typeface="Gotham Light" pitchFamily="50" charset="0"/>
                <a:cs typeface="Calibri"/>
              </a:rPr>
              <a:t>Regression</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A Regression model is the type of model in which the out variable is continuous e.g. predicting housing price at Mogadishu city in Somalia. Other example includes predicting highest amount of rainfall in Uganda in May 2021.</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Type of supervise learning</a:t>
            </a:r>
          </a:p>
        </p:txBody>
      </p:sp>
    </p:spTree>
    <p:extLst>
      <p:ext uri="{BB962C8B-B14F-4D97-AF65-F5344CB8AC3E}">
        <p14:creationId xmlns:p14="http://schemas.microsoft.com/office/powerpoint/2010/main" val="180574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8139174" y="2936426"/>
            <a:ext cx="3886131" cy="1200329"/>
          </a:xfrm>
          <a:prstGeom prst="rect">
            <a:avLst/>
          </a:prstGeom>
        </p:spPr>
        <p:txBody>
          <a:bodyPr wrap="square">
            <a:spAutoFit/>
          </a:bodyPr>
          <a:lstStyle/>
          <a:p>
            <a:r>
              <a:rPr lang="en-US" sz="2400" b="1" dirty="0"/>
              <a:t>Label</a:t>
            </a:r>
            <a:r>
              <a:rPr lang="en-US" sz="2400" dirty="0"/>
              <a:t>: The label for this problem is medical insurance charges.</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1: Predicting medical insurance charge from the health provider in Ethiopia</a:t>
            </a:r>
          </a:p>
        </p:txBody>
      </p:sp>
      <p:pic>
        <p:nvPicPr>
          <p:cNvPr id="5" name="Picture">
            <a:extLst>
              <a:ext uri="{FF2B5EF4-FFF2-40B4-BE49-F238E27FC236}">
                <a16:creationId xmlns:a16="http://schemas.microsoft.com/office/drawing/2014/main" id="{463BC56E-440A-4419-AE36-224B29E7ECA4}"/>
              </a:ext>
            </a:extLst>
          </p:cNvPr>
          <p:cNvPicPr/>
          <p:nvPr/>
        </p:nvPicPr>
        <p:blipFill rotWithShape="1">
          <a:blip r:embed="rId3"/>
          <a:srcRect b="42381"/>
          <a:stretch/>
        </p:blipFill>
        <p:spPr bwMode="auto">
          <a:xfrm>
            <a:off x="283970" y="1758583"/>
            <a:ext cx="7635914" cy="4155520"/>
          </a:xfrm>
          <a:prstGeom prst="rect">
            <a:avLst/>
          </a:prstGeom>
          <a:noFill/>
          <a:ln w="9525">
            <a:noFill/>
            <a:headEnd/>
            <a:tailEnd/>
          </a:ln>
        </p:spPr>
      </p:pic>
    </p:spTree>
    <p:extLst>
      <p:ext uri="{BB962C8B-B14F-4D97-AF65-F5344CB8AC3E}">
        <p14:creationId xmlns:p14="http://schemas.microsoft.com/office/powerpoint/2010/main" val="136168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8273843" y="2951946"/>
            <a:ext cx="3613357" cy="954107"/>
          </a:xfrm>
          <a:prstGeom prst="rect">
            <a:avLst/>
          </a:prstGeom>
        </p:spPr>
        <p:txBody>
          <a:bodyPr wrap="square">
            <a:spAutoFit/>
          </a:bodyPr>
          <a:lstStyle/>
          <a:p>
            <a:r>
              <a:rPr lang="en-US" sz="2800" b="1" dirty="0"/>
              <a:t>Label</a:t>
            </a:r>
            <a:r>
              <a:rPr lang="en-US" sz="2800" dirty="0"/>
              <a:t>: The label for this problem is tip</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2: Predicting amount of tips given to a food server after a party in the restaurant</a:t>
            </a:r>
          </a:p>
        </p:txBody>
      </p:sp>
      <p:pic>
        <p:nvPicPr>
          <p:cNvPr id="6" name="Picture">
            <a:extLst>
              <a:ext uri="{FF2B5EF4-FFF2-40B4-BE49-F238E27FC236}">
                <a16:creationId xmlns:a16="http://schemas.microsoft.com/office/drawing/2014/main" id="{9A9B7A36-0D60-4A58-B2F6-5F6681141F26}"/>
              </a:ext>
            </a:extLst>
          </p:cNvPr>
          <p:cNvPicPr/>
          <p:nvPr/>
        </p:nvPicPr>
        <p:blipFill rotWithShape="1">
          <a:blip r:embed="rId3"/>
          <a:srcRect t="7201" b="41295"/>
          <a:stretch/>
        </p:blipFill>
        <p:spPr bwMode="auto">
          <a:xfrm>
            <a:off x="166695" y="2227005"/>
            <a:ext cx="7649948" cy="3451123"/>
          </a:xfrm>
          <a:prstGeom prst="rect">
            <a:avLst/>
          </a:prstGeom>
          <a:noFill/>
          <a:ln w="9525">
            <a:noFill/>
            <a:headEnd/>
            <a:tailEnd/>
          </a:ln>
        </p:spPr>
      </p:pic>
    </p:spTree>
    <p:extLst>
      <p:ext uri="{BB962C8B-B14F-4D97-AF65-F5344CB8AC3E}">
        <p14:creationId xmlns:p14="http://schemas.microsoft.com/office/powerpoint/2010/main" val="304984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5057667"/>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There are many regression algorithms and the most common ones are:</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Ordinary Least Square (OLS)</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Support Vector Machine (SVM)</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K- Nearest </a:t>
            </a:r>
            <a:r>
              <a:rPr lang="en-US" sz="2800" dirty="0" err="1">
                <a:latin typeface="+mj-lt"/>
                <a:ea typeface="Times New Roman" panose="02020603050405020304" pitchFamily="18" charset="0"/>
                <a:cs typeface="Times New Roman" panose="02020603050405020304" pitchFamily="18" charset="0"/>
              </a:rPr>
              <a:t>Neighbour</a:t>
            </a:r>
            <a:r>
              <a:rPr lang="en-US" sz="2800" dirty="0">
                <a:latin typeface="+mj-lt"/>
                <a:ea typeface="Times New Roman" panose="02020603050405020304" pitchFamily="18" charset="0"/>
                <a:cs typeface="Times New Roman" panose="02020603050405020304" pitchFamily="18" charset="0"/>
              </a:rPr>
              <a:t> (KNN)</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Decision Tree</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Random Forest</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Regression models</a:t>
            </a:r>
          </a:p>
        </p:txBody>
      </p:sp>
    </p:spTree>
    <p:extLst>
      <p:ext uri="{BB962C8B-B14F-4D97-AF65-F5344CB8AC3E}">
        <p14:creationId xmlns:p14="http://schemas.microsoft.com/office/powerpoint/2010/main" val="179124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038666"/>
            <a:ext cx="11593145" cy="4780668"/>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Unsupervised learning is the training of the model on an unlabeled dataset. That is, there is no information regarding the label in the training dataset. After the model is trained, each new observation is assigned to a cluster of observations with similar characteristics. </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Most common application of unsupervised machine learning techniques include Clustering, Factor Analysis (FA), Anomaly detection, Association mining, and Latent variable model (PCA).</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Unsupervised learning</a:t>
            </a:r>
          </a:p>
        </p:txBody>
      </p:sp>
    </p:spTree>
    <p:extLst>
      <p:ext uri="{BB962C8B-B14F-4D97-AF65-F5344CB8AC3E}">
        <p14:creationId xmlns:p14="http://schemas.microsoft.com/office/powerpoint/2010/main" val="95391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Classification of problems by machine learning</a:t>
            </a:r>
          </a:p>
        </p:txBody>
      </p:sp>
      <p:pic>
        <p:nvPicPr>
          <p:cNvPr id="4" name="Picture">
            <a:extLst>
              <a:ext uri="{FF2B5EF4-FFF2-40B4-BE49-F238E27FC236}">
                <a16:creationId xmlns:a16="http://schemas.microsoft.com/office/drawing/2014/main" id="{FCA11EF4-47A5-4324-9B72-764883467879}"/>
              </a:ext>
            </a:extLst>
          </p:cNvPr>
          <p:cNvPicPr/>
          <p:nvPr/>
        </p:nvPicPr>
        <p:blipFill>
          <a:blip r:embed="rId3"/>
          <a:stretch>
            <a:fillRect/>
          </a:stretch>
        </p:blipFill>
        <p:spPr bwMode="auto">
          <a:xfrm>
            <a:off x="497432" y="1041197"/>
            <a:ext cx="10091909" cy="5418598"/>
          </a:xfrm>
          <a:prstGeom prst="rect">
            <a:avLst/>
          </a:prstGeom>
          <a:noFill/>
          <a:ln w="9525">
            <a:noFill/>
            <a:headEnd/>
            <a:tailEnd/>
          </a:ln>
        </p:spPr>
      </p:pic>
    </p:spTree>
    <p:extLst>
      <p:ext uri="{BB962C8B-B14F-4D97-AF65-F5344CB8AC3E}">
        <p14:creationId xmlns:p14="http://schemas.microsoft.com/office/powerpoint/2010/main" val="131000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do you think about machine learning?</a:t>
            </a:r>
            <a:endParaRPr lang="en-US" sz="3600" b="1" dirty="0">
              <a:solidFill>
                <a:srgbClr val="0070C0"/>
              </a:solidFill>
              <a:latin typeface="Gotham Light" pitchFamily="50" charset="0"/>
              <a:cs typeface="Calibri"/>
              <a:sym typeface="Calibri"/>
            </a:endParaRPr>
          </a:p>
        </p:txBody>
      </p:sp>
      <p:pic>
        <p:nvPicPr>
          <p:cNvPr id="5" name="Picture">
            <a:extLst>
              <a:ext uri="{FF2B5EF4-FFF2-40B4-BE49-F238E27FC236}">
                <a16:creationId xmlns:a16="http://schemas.microsoft.com/office/drawing/2014/main" id="{511B7116-2702-40FA-BE1F-49FFFA2EBE7F}"/>
              </a:ext>
            </a:extLst>
          </p:cNvPr>
          <p:cNvPicPr/>
          <p:nvPr/>
        </p:nvPicPr>
        <p:blipFill>
          <a:blip r:embed="rId3"/>
          <a:stretch>
            <a:fillRect/>
          </a:stretch>
        </p:blipFill>
        <p:spPr bwMode="auto">
          <a:xfrm>
            <a:off x="210939" y="2092816"/>
            <a:ext cx="5334000" cy="3557270"/>
          </a:xfrm>
          <a:prstGeom prst="roundRect">
            <a:avLst/>
          </a:prstGeom>
          <a:noFill/>
          <a:ln w="9525">
            <a:noFill/>
            <a:headEnd/>
            <a:tailEnd/>
          </a:ln>
        </p:spPr>
      </p:pic>
      <p:pic>
        <p:nvPicPr>
          <p:cNvPr id="6" name="Picture">
            <a:extLst>
              <a:ext uri="{FF2B5EF4-FFF2-40B4-BE49-F238E27FC236}">
                <a16:creationId xmlns:a16="http://schemas.microsoft.com/office/drawing/2014/main" id="{7ABFFB5B-BB72-4835-9CD5-E4182B882181}"/>
              </a:ext>
            </a:extLst>
          </p:cNvPr>
          <p:cNvPicPr/>
          <p:nvPr/>
        </p:nvPicPr>
        <p:blipFill>
          <a:blip r:embed="rId4"/>
          <a:stretch>
            <a:fillRect/>
          </a:stretch>
        </p:blipFill>
        <p:spPr bwMode="auto">
          <a:xfrm>
            <a:off x="6231193" y="2241068"/>
            <a:ext cx="5749868" cy="32010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1477248"/>
            <a:ext cx="11593145" cy="3903504"/>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 That is, it uses mathematical algorithms which end goal is to learn from data and make prediction about similar instance in a new data point.</a:t>
            </a:r>
          </a:p>
        </p:txBody>
      </p:sp>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Definition of Machine learning</a:t>
            </a:r>
          </a:p>
        </p:txBody>
      </p:sp>
    </p:spTree>
    <p:extLst>
      <p:ext uri="{BB962C8B-B14F-4D97-AF65-F5344CB8AC3E}">
        <p14:creationId xmlns:p14="http://schemas.microsoft.com/office/powerpoint/2010/main" val="326844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Definition of Machine learning</a:t>
            </a:r>
          </a:p>
        </p:txBody>
      </p:sp>
      <p:pic>
        <p:nvPicPr>
          <p:cNvPr id="5" name="Picture">
            <a:extLst>
              <a:ext uri="{FF2B5EF4-FFF2-40B4-BE49-F238E27FC236}">
                <a16:creationId xmlns:a16="http://schemas.microsoft.com/office/drawing/2014/main" id="{B7465AF3-BCA0-4DA2-AE8E-C6A1B99871FC}"/>
              </a:ext>
            </a:extLst>
          </p:cNvPr>
          <p:cNvPicPr/>
          <p:nvPr/>
        </p:nvPicPr>
        <p:blipFill>
          <a:blip r:embed="rId3"/>
          <a:stretch>
            <a:fillRect/>
          </a:stretch>
        </p:blipFill>
        <p:spPr bwMode="auto">
          <a:xfrm>
            <a:off x="641555" y="1681316"/>
            <a:ext cx="10908891" cy="3657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7591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Definition of Machine learning</a:t>
            </a:r>
          </a:p>
        </p:txBody>
      </p:sp>
      <p:sp>
        <p:nvSpPr>
          <p:cNvPr id="8" name="TextBox 7">
            <a:extLst>
              <a:ext uri="{FF2B5EF4-FFF2-40B4-BE49-F238E27FC236}">
                <a16:creationId xmlns:a16="http://schemas.microsoft.com/office/drawing/2014/main" id="{A8160C89-8537-4E51-9699-A4F208A08437}"/>
              </a:ext>
            </a:extLst>
          </p:cNvPr>
          <p:cNvSpPr txBox="1"/>
          <p:nvPr/>
        </p:nvSpPr>
        <p:spPr>
          <a:xfrm>
            <a:off x="0" y="2691581"/>
            <a:ext cx="5471652" cy="2232021"/>
          </a:xfrm>
          <a:prstGeom prst="rect">
            <a:avLst/>
          </a:prstGeom>
          <a:noFill/>
        </p:spPr>
        <p:txBody>
          <a:bodyPr wrap="square">
            <a:spAutoFit/>
          </a:bodyPr>
          <a:lstStyle/>
          <a:p>
            <a:pPr marL="0" marR="0" algn="just">
              <a:lnSpc>
                <a:spcPct val="150000"/>
              </a:lnSpc>
              <a:spcBef>
                <a:spcPts val="900"/>
              </a:spcBef>
              <a:spcAft>
                <a:spcPts val="900"/>
              </a:spcAft>
            </a:pPr>
            <a:r>
              <a:rPr lang="en-US" sz="3200" dirty="0">
                <a:effectLst/>
                <a:latin typeface="+mj-lt"/>
                <a:ea typeface="Cambria" panose="02040503050406030204" pitchFamily="18" charset="0"/>
                <a:cs typeface="Times New Roman" panose="02020603050405020304" pitchFamily="18" charset="0"/>
              </a:rPr>
              <a:t>When else you hear about machine learning, think about this:</a:t>
            </a:r>
            <a:endParaRPr lang="en-US" sz="2000" dirty="0">
              <a:effectLst/>
              <a:latin typeface="+mj-lt"/>
              <a:ea typeface="Calibri" panose="020F0502020204030204" pitchFamily="34" charset="0"/>
              <a:cs typeface="Arial" panose="020B0604020202020204" pitchFamily="34" charset="0"/>
            </a:endParaRPr>
          </a:p>
        </p:txBody>
      </p:sp>
      <p:pic>
        <p:nvPicPr>
          <p:cNvPr id="7" name="Picture">
            <a:extLst>
              <a:ext uri="{FF2B5EF4-FFF2-40B4-BE49-F238E27FC236}">
                <a16:creationId xmlns:a16="http://schemas.microsoft.com/office/drawing/2014/main" id="{3B268CE9-67AE-48D6-B97C-58015D829D92}"/>
              </a:ext>
            </a:extLst>
          </p:cNvPr>
          <p:cNvPicPr/>
          <p:nvPr/>
        </p:nvPicPr>
        <p:blipFill rotWithShape="1">
          <a:blip r:embed="rId3"/>
          <a:srcRect l="9190" t="-955" r="1946" b="6255"/>
          <a:stretch/>
        </p:blipFill>
        <p:spPr bwMode="auto">
          <a:xfrm>
            <a:off x="6096000" y="531537"/>
            <a:ext cx="4734233" cy="5794926"/>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8408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1678585"/>
            <a:ext cx="11573023" cy="3500830"/>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The following are some basic concepts which must be defined in machine learning:</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Data: Data can be defined as any form of information that can be inputted to a computer</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Instance: rows/observations in the dataset</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100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2551172"/>
            <a:ext cx="11573023" cy="2092752"/>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Algorithm: A set of rules and statistical techniques used to learn patterns from data</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Model: A model is trained on data by using a machine learning algorithm</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665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2400861"/>
            <a:ext cx="11573023" cy="2739083"/>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Label: It is the output variable that needs to be predicted (i.e. whether the animal is a Dog or a Cat) by using the set of predictors variables known as features</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Feature: Attributes of the dataset that can predict the label</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0287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2435</TotalTime>
  <Words>865</Words>
  <Application>Microsoft Office PowerPoint</Application>
  <PresentationFormat>Widescreen</PresentationFormat>
  <Paragraphs>69</Paragraphs>
  <Slides>26</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Gotham Light</vt:lpstr>
      <vt:lpstr>Symbol</vt:lpstr>
      <vt:lpstr>Wingdings</vt:lpstr>
      <vt:lpstr>1_Office Theme</vt:lpstr>
      <vt:lpstr>think-cell Slide</vt:lpstr>
      <vt:lpstr>Introduction to Machine Learning</vt:lpstr>
      <vt:lpstr>Machine Learning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58</cp:revision>
  <dcterms:created xsi:type="dcterms:W3CDTF">2020-03-16T19:15:12Z</dcterms:created>
  <dcterms:modified xsi:type="dcterms:W3CDTF">2024-05-03T13:23:55Z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