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5"/>
  </p:notesMasterIdLst>
  <p:handoutMasterIdLst>
    <p:handoutMasterId r:id="rId16"/>
  </p:handoutMasterIdLst>
  <p:sldIdLst>
    <p:sldId id="256" r:id="rId6"/>
    <p:sldId id="693" r:id="rId7"/>
    <p:sldId id="657" r:id="rId8"/>
    <p:sldId id="696" r:id="rId9"/>
    <p:sldId id="703" r:id="rId10"/>
    <p:sldId id="700" r:id="rId11"/>
    <p:sldId id="702" r:id="rId12"/>
    <p:sldId id="697" r:id="rId13"/>
    <p:sldId id="6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57"/>
            <p14:sldId id="696"/>
            <p14:sldId id="703"/>
            <p14:sldId id="700"/>
            <p14:sldId id="702"/>
            <p14:sldId id="697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C3C3"/>
    <a:srgbClr val="039CD1"/>
    <a:srgbClr val="EB9E2F"/>
    <a:srgbClr val="001440"/>
    <a:srgbClr val="000C26"/>
    <a:srgbClr val="FF9833"/>
    <a:srgbClr val="B7616B"/>
    <a:srgbClr val="309BFF"/>
    <a:srgbClr val="E86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50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81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5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51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4FB5E-35F5-47B9-8F3D-16B8A8E4DA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5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643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583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925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3116607"/>
            <a:ext cx="5869577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Programming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46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Programming is a way of instructing the computer to perform various tasks. These instructions are written in a language that the computer understands. The instruction could be as simple as: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Adding the population of Ethiopia and Sudan.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is the square root of 16?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Just like Ethiopians can understand Amharic, Somalia understand Somali, Kenyans and Ugandans understand Swahili, so is the case with computers. Computers understand instructions that are written in a specific syntax called a programming language.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What is programming?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367935" y="5406089"/>
            <a:ext cx="11593145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Popular programming languages for data science are Python, R, and Julia. 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96191" y="173855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Various programming languages</a:t>
            </a:r>
          </a:p>
        </p:txBody>
      </p:sp>
      <p:pic>
        <p:nvPicPr>
          <p:cNvPr id="5" name="image25.png">
            <a:extLst>
              <a:ext uri="{FF2B5EF4-FFF2-40B4-BE49-F238E27FC236}">
                <a16:creationId xmlns:a16="http://schemas.microsoft.com/office/drawing/2014/main" id="{F9144F52-A7EC-4670-B704-E4396D322D82}"/>
              </a:ext>
            </a:extLst>
          </p:cNvPr>
          <p:cNvPicPr/>
          <p:nvPr/>
        </p:nvPicPr>
        <p:blipFill rotWithShape="1">
          <a:blip r:embed="rId3"/>
          <a:srcRect r="48129" b="50353"/>
          <a:stretch/>
        </p:blipFill>
        <p:spPr>
          <a:xfrm>
            <a:off x="614198" y="2059396"/>
            <a:ext cx="2322130" cy="2544160"/>
          </a:xfrm>
          <a:prstGeom prst="rect">
            <a:avLst/>
          </a:prstGeom>
          <a:ln/>
        </p:spPr>
      </p:pic>
      <p:pic>
        <p:nvPicPr>
          <p:cNvPr id="6" name="image25.png">
            <a:extLst>
              <a:ext uri="{FF2B5EF4-FFF2-40B4-BE49-F238E27FC236}">
                <a16:creationId xmlns:a16="http://schemas.microsoft.com/office/drawing/2014/main" id="{653AD63C-96BC-4700-BDBB-E92001094FAE}"/>
              </a:ext>
            </a:extLst>
          </p:cNvPr>
          <p:cNvPicPr/>
          <p:nvPr/>
        </p:nvPicPr>
        <p:blipFill rotWithShape="1">
          <a:blip r:embed="rId3"/>
          <a:srcRect t="49395" r="48129" b="958"/>
          <a:stretch/>
        </p:blipFill>
        <p:spPr>
          <a:xfrm>
            <a:off x="3550526" y="2104499"/>
            <a:ext cx="2322130" cy="2544160"/>
          </a:xfrm>
          <a:prstGeom prst="rect">
            <a:avLst/>
          </a:prstGeom>
          <a:ln/>
        </p:spPr>
      </p:pic>
      <p:pic>
        <p:nvPicPr>
          <p:cNvPr id="7" name="image25.png">
            <a:extLst>
              <a:ext uri="{FF2B5EF4-FFF2-40B4-BE49-F238E27FC236}">
                <a16:creationId xmlns:a16="http://schemas.microsoft.com/office/drawing/2014/main" id="{272233C8-1A9F-430B-8488-FDA74A8CFB3F}"/>
              </a:ext>
            </a:extLst>
          </p:cNvPr>
          <p:cNvPicPr/>
          <p:nvPr/>
        </p:nvPicPr>
        <p:blipFill rotWithShape="1">
          <a:blip r:embed="rId3"/>
          <a:srcRect l="50000" t="49736"/>
          <a:stretch/>
        </p:blipFill>
        <p:spPr>
          <a:xfrm>
            <a:off x="9339427" y="2182653"/>
            <a:ext cx="2238376" cy="2575785"/>
          </a:xfrm>
          <a:prstGeom prst="rect">
            <a:avLst/>
          </a:prstGeom>
          <a:ln/>
        </p:spPr>
      </p:pic>
      <p:pic>
        <p:nvPicPr>
          <p:cNvPr id="9" name="image25.png">
            <a:extLst>
              <a:ext uri="{FF2B5EF4-FFF2-40B4-BE49-F238E27FC236}">
                <a16:creationId xmlns:a16="http://schemas.microsoft.com/office/drawing/2014/main" id="{3B6456F7-9550-44C3-94AE-23AFD1EE9E69}"/>
              </a:ext>
            </a:extLst>
          </p:cNvPr>
          <p:cNvPicPr/>
          <p:nvPr/>
        </p:nvPicPr>
        <p:blipFill rotWithShape="1">
          <a:blip r:embed="rId3"/>
          <a:srcRect l="50000" b="49736"/>
          <a:stretch/>
        </p:blipFill>
        <p:spPr>
          <a:xfrm>
            <a:off x="6486854" y="2083867"/>
            <a:ext cx="2238375" cy="25757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837505"/>
            <a:ext cx="11593145" cy="3625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Programming is fun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Programming increases your critical thinking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You can automate a task easily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You can earn more money by coding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backbone of a Technology Company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81443" y="173855"/>
            <a:ext cx="1029500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Why learning computer programming?</a:t>
            </a:r>
          </a:p>
          <a:p>
            <a:pPr marL="0" marR="0">
              <a:spcBef>
                <a:spcPts val="200"/>
              </a:spcBef>
              <a:spcAft>
                <a:spcPts val="600"/>
              </a:spcAft>
            </a:pPr>
            <a:endParaRPr lang="en-US" sz="3600" b="1" dirty="0">
              <a:solidFill>
                <a:srgbClr val="9A2E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96191" y="188603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Python 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299427" y="1783847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27" y="1732670"/>
            <a:ext cx="11593146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 is one of the most popular programming languages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general-purpose programming language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was developed by Guido van Rossum in 1991</a:t>
            </a:r>
            <a:endParaRPr lang="en-US" altLang="en-US" sz="2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is easy to learn and the code is readable.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is an open-source</a:t>
            </a:r>
            <a:endParaRPr lang="en-US" altLang="en-US" sz="2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96191" y="173855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Python 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412531" y="1206426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2" y="1195141"/>
            <a:ext cx="11593146" cy="54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Instructions are given in a shorter code compared to other programming languages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BC9719-196E-40D6-84F9-AE653E4A2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2" t="13969" r="17628" b="5244"/>
          <a:stretch/>
        </p:blipFill>
        <p:spPr>
          <a:xfrm>
            <a:off x="4493172" y="2406525"/>
            <a:ext cx="2427890" cy="451337"/>
          </a:xfrm>
          <a:prstGeom prst="rect">
            <a:avLst/>
          </a:prstGeom>
          <a:ln>
            <a:solidFill>
              <a:srgbClr val="FFFFFF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F2C40A-D283-4540-AD34-423EDD4B85A4}"/>
              </a:ext>
            </a:extLst>
          </p:cNvPr>
          <p:cNvGrpSpPr/>
          <p:nvPr/>
        </p:nvGrpSpPr>
        <p:grpSpPr>
          <a:xfrm>
            <a:off x="165021" y="3935568"/>
            <a:ext cx="4209511" cy="1995353"/>
            <a:chOff x="165021" y="3935568"/>
            <a:chExt cx="4209511" cy="199535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F1969C0-23D5-47A3-AC12-ECD2A722B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39" r="3518" b="5069"/>
            <a:stretch/>
          </p:blipFill>
          <p:spPr>
            <a:xfrm>
              <a:off x="165021" y="4397233"/>
              <a:ext cx="4209511" cy="153368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FBF8F-7087-4812-AFA7-4666C7A67B84}"/>
                </a:ext>
              </a:extLst>
            </p:cNvPr>
            <p:cNvSpPr txBox="1"/>
            <p:nvPr/>
          </p:nvSpPr>
          <p:spPr>
            <a:xfrm>
              <a:off x="299427" y="3935568"/>
              <a:ext cx="194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chemeClr val="accent2"/>
                  </a:solidFill>
                </a:rPr>
                <a:t>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0966C7-174D-48F1-8750-D3FD4CBCDDCD}"/>
              </a:ext>
            </a:extLst>
          </p:cNvPr>
          <p:cNvGrpSpPr/>
          <p:nvPr/>
        </p:nvGrpSpPr>
        <p:grpSpPr>
          <a:xfrm>
            <a:off x="4597456" y="3939670"/>
            <a:ext cx="4288161" cy="1858509"/>
            <a:chOff x="4700692" y="3939670"/>
            <a:chExt cx="4288161" cy="185850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569782-8546-49AF-9E50-C9FD64ADD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24" t="1708" r="1777" b="-1661"/>
            <a:stretch/>
          </p:blipFill>
          <p:spPr>
            <a:xfrm>
              <a:off x="4700692" y="4451475"/>
              <a:ext cx="4288161" cy="134670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16427D-EF80-4585-BD77-5E24B213D16A}"/>
                </a:ext>
              </a:extLst>
            </p:cNvPr>
            <p:cNvSpPr txBox="1"/>
            <p:nvPr/>
          </p:nvSpPr>
          <p:spPr>
            <a:xfrm>
              <a:off x="4735953" y="3939670"/>
              <a:ext cx="194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chemeClr val="accent2"/>
                  </a:solidFill>
                </a:rPr>
                <a:t>Java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C0A24F-83D8-4752-AE8E-C438E28DFD63}"/>
              </a:ext>
            </a:extLst>
          </p:cNvPr>
          <p:cNvGrpSpPr/>
          <p:nvPr/>
        </p:nvGrpSpPr>
        <p:grpSpPr>
          <a:xfrm>
            <a:off x="9133489" y="4176591"/>
            <a:ext cx="3058511" cy="1362921"/>
            <a:chOff x="9133489" y="4043858"/>
            <a:chExt cx="3058511" cy="136292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F603B40-2BB8-4168-B7E8-6A50C66E8A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120" r="5243" b="23579"/>
            <a:stretch/>
          </p:blipFill>
          <p:spPr>
            <a:xfrm>
              <a:off x="9133489" y="4847706"/>
              <a:ext cx="3058511" cy="55907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B6E5D-C2B4-41ED-A011-DE6F9F21EF1C}"/>
                </a:ext>
              </a:extLst>
            </p:cNvPr>
            <p:cNvSpPr txBox="1"/>
            <p:nvPr/>
          </p:nvSpPr>
          <p:spPr>
            <a:xfrm>
              <a:off x="9172479" y="4043858"/>
              <a:ext cx="194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chemeClr val="accent2"/>
                  </a:solidFill>
                </a:rPr>
                <a:t>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6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51947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Python Programming language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7949D4-7B75-4902-B5C1-0478AE40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181" y="3666400"/>
            <a:ext cx="4564669" cy="2581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31.png">
            <a:extLst>
              <a:ext uri="{FF2B5EF4-FFF2-40B4-BE49-F238E27FC236}">
                <a16:creationId xmlns:a16="http://schemas.microsoft.com/office/drawing/2014/main" id="{176B7998-0629-4D0C-AA93-C664DC114B9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99427" y="1256782"/>
            <a:ext cx="5109775" cy="24456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859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EB6167-BE24-49FB-B9E7-26181F1EBD3F}"/>
              </a:ext>
            </a:extLst>
          </p:cNvPr>
          <p:cNvGrpSpPr/>
          <p:nvPr/>
        </p:nvGrpSpPr>
        <p:grpSpPr>
          <a:xfrm>
            <a:off x="2654890" y="1015120"/>
            <a:ext cx="6934200" cy="5200650"/>
            <a:chOff x="2468241" y="350778"/>
            <a:chExt cx="6934200" cy="52006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6984157-AFDC-4B60-9527-185FF171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241" y="350778"/>
              <a:ext cx="6934200" cy="5200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1B00AA-47F1-4408-8D7B-95514D4CB9D8}"/>
                </a:ext>
              </a:extLst>
            </p:cNvPr>
            <p:cNvSpPr/>
            <p:nvPr/>
          </p:nvSpPr>
          <p:spPr>
            <a:xfrm>
              <a:off x="4452257" y="3442138"/>
              <a:ext cx="3145972" cy="359229"/>
            </a:xfrm>
            <a:prstGeom prst="rect">
              <a:avLst/>
            </a:prstGeom>
            <a:solidFill>
              <a:srgbClr val="FFE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 for Listening!</a:t>
              </a:r>
              <a:endParaRPr lang="en-NG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223</Words>
  <Application>Microsoft Office PowerPoint</Application>
  <PresentationFormat>Widescreen</PresentationFormat>
  <Paragraphs>29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Gotham Light</vt:lpstr>
      <vt:lpstr>Lato Light</vt:lpstr>
      <vt:lpstr>Times New Roman</vt:lpstr>
      <vt:lpstr>Wingdings</vt:lpstr>
      <vt:lpstr>2_Office Theme</vt:lpstr>
      <vt:lpstr>1_Office Theme</vt:lpstr>
      <vt:lpstr>think-cell Slide</vt:lpstr>
      <vt:lpstr>Introduction to Programming in Python</vt:lpstr>
      <vt:lpstr>Programming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28</cp:revision>
  <dcterms:created xsi:type="dcterms:W3CDTF">2020-03-16T19:15:12Z</dcterms:created>
  <dcterms:modified xsi:type="dcterms:W3CDTF">2024-05-03T11:52:59Z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