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 id="2147483675" r:id="rId5"/>
  </p:sldMasterIdLst>
  <p:notesMasterIdLst>
    <p:notesMasterId r:id="rId15"/>
  </p:notesMasterIdLst>
  <p:handoutMasterIdLst>
    <p:handoutMasterId r:id="rId16"/>
  </p:handoutMasterIdLst>
  <p:sldIdLst>
    <p:sldId id="256" r:id="rId6"/>
    <p:sldId id="693" r:id="rId7"/>
    <p:sldId id="657" r:id="rId8"/>
    <p:sldId id="725" r:id="rId9"/>
    <p:sldId id="726" r:id="rId10"/>
    <p:sldId id="728" r:id="rId11"/>
    <p:sldId id="729" r:id="rId12"/>
    <p:sldId id="727" r:id="rId13"/>
    <p:sldId id="71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256"/>
            <p14:sldId id="693"/>
            <p14:sldId id="657"/>
            <p14:sldId id="725"/>
            <p14:sldId id="726"/>
            <p14:sldId id="728"/>
            <p14:sldId id="729"/>
            <p14:sldId id="727"/>
            <p14:sldId id="7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33"/>
    <a:srgbClr val="039CD1"/>
    <a:srgbClr val="EB9E2F"/>
    <a:srgbClr val="001440"/>
    <a:srgbClr val="000C26"/>
    <a:srgbClr val="B7616B"/>
    <a:srgbClr val="309BFF"/>
    <a:srgbClr val="E86160"/>
    <a:srgbClr val="F36261"/>
    <a:srgbClr val="EA9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7" d="100"/>
          <a:sy n="77" d="100"/>
        </p:scale>
        <p:origin x="378" y="90"/>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03-May-24</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03-May-24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471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144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5309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4672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8895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0820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3.emf"/><Relationship Id="rId4" Type="http://schemas.openxmlformats.org/officeDocument/2006/relationships/oleObject" Target="../embeddings/oleObject7.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jpe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3.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425" imgH="426" progId="TCLayout.ActiveDocument.1">
                  <p:embed/>
                </p:oleObj>
              </mc:Choice>
              <mc:Fallback>
                <p:oleObj name="think-cell Slide" r:id="rId4" imgW="425" imgH="42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Picture 5">
            <a:extLst>
              <a:ext uri="{FF2B5EF4-FFF2-40B4-BE49-F238E27FC236}">
                <a16:creationId xmlns:a16="http://schemas.microsoft.com/office/drawing/2014/main" id="{63B9E0E4-20BD-4579-A955-2C90C2BD54B8}"/>
              </a:ext>
            </a:extLst>
          </p:cNvPr>
          <p:cNvPicPr>
            <a:picLocks noChangeAspect="1"/>
          </p:cNvPicPr>
          <p:nvPr userDrawn="1"/>
        </p:nvPicPr>
        <p:blipFill>
          <a:blip r:embed="rId6"/>
          <a:stretch>
            <a:fillRect/>
          </a:stretch>
        </p:blipFill>
        <p:spPr>
          <a:xfrm>
            <a:off x="0" y="273056"/>
            <a:ext cx="5991225" cy="6000750"/>
          </a:xfrm>
          <a:prstGeom prst="rect">
            <a:avLst/>
          </a:prstGeom>
        </p:spPr>
      </p:pic>
    </p:spTree>
    <p:extLst>
      <p:ext uri="{BB962C8B-B14F-4D97-AF65-F5344CB8AC3E}">
        <p14:creationId xmlns:p14="http://schemas.microsoft.com/office/powerpoint/2010/main" val="24506020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D46B626-92F4-449F-9587-B342F55F9C4B}"/>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4" imgW="347" imgH="348" progId="TCLayout.ActiveDocument.1">
                  <p:embed/>
                </p:oleObj>
              </mc:Choice>
              <mc:Fallback>
                <p:oleObj name="think-cell Slide" r:id="rId4" imgW="347" imgH="348" progId="TCLayout.ActiveDocument.1">
                  <p:embed/>
                  <p:pic>
                    <p:nvPicPr>
                      <p:cNvPr id="6" name="Object 5" hidden="1">
                        <a:extLst>
                          <a:ext uri="{FF2B5EF4-FFF2-40B4-BE49-F238E27FC236}">
                            <a16:creationId xmlns:a16="http://schemas.microsoft.com/office/drawing/2014/main" id="{FD46B626-92F4-449F-9587-B342F55F9C4B}"/>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92F64031-640B-4962-8CF9-EAD8AB4A604D}" type="datetimeFigureOut">
              <a:rPr lang="en-GB" smtClean="0"/>
              <a:t>03/05/2024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0D8F0A42-4B1E-4613-8C4D-AAA004DCF1D5}" type="slidenum">
              <a:rPr lang="en-GB" smtClean="0"/>
              <a:t>‹#›</a:t>
            </a:fld>
            <a:endParaRPr lang="en-GB"/>
          </a:p>
        </p:txBody>
      </p:sp>
    </p:spTree>
    <p:extLst>
      <p:ext uri="{BB962C8B-B14F-4D97-AF65-F5344CB8AC3E}">
        <p14:creationId xmlns:p14="http://schemas.microsoft.com/office/powerpoint/2010/main" val="73824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chemeClr val="accent4"/>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48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347" imgH="348" progId="TCLayout.ActiveDocument.1">
                  <p:embed/>
                </p:oleObj>
              </mc:Choice>
              <mc:Fallback>
                <p:oleObj name="think-cell Slide" r:id="rId4"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03-May-24</a:t>
            </a:fld>
            <a:endParaRPr lang="en-US"/>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21967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020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8F9F7"/>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425" imgH="426" progId="TCLayout.ActiveDocument.1">
                  <p:embed/>
                </p:oleObj>
              </mc:Choice>
              <mc:Fallback>
                <p:oleObj name="think-cell Slide" r:id="rId4" imgW="425" imgH="42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Picture 8">
            <a:extLst>
              <a:ext uri="{FF2B5EF4-FFF2-40B4-BE49-F238E27FC236}">
                <a16:creationId xmlns:a16="http://schemas.microsoft.com/office/drawing/2014/main" id="{CDF206B8-267D-4DDA-BFAC-7BB3AA75D2B2}"/>
              </a:ext>
            </a:extLst>
          </p:cNvPr>
          <p:cNvPicPr/>
          <p:nvPr userDrawn="1"/>
        </p:nvPicPr>
        <p:blipFill rotWithShape="1">
          <a:blip r:embed="rId6">
            <a:extLst>
              <a:ext uri="{28A0092B-C50C-407E-A947-70E740481C1C}">
                <a14:useLocalDpi xmlns:a14="http://schemas.microsoft.com/office/drawing/2010/main" val="0"/>
              </a:ext>
            </a:extLst>
          </a:blip>
          <a:srcRect l="4423" t="4333" r="3217" b="7247"/>
          <a:stretch/>
        </p:blipFill>
        <p:spPr bwMode="auto">
          <a:xfrm>
            <a:off x="928914" y="899880"/>
            <a:ext cx="10000343" cy="4107543"/>
          </a:xfrm>
          <a:prstGeom prst="rect">
            <a:avLst/>
          </a:prstGeom>
          <a:noFill/>
          <a:ln>
            <a:noFill/>
          </a:ln>
        </p:spPr>
      </p:pic>
    </p:spTree>
    <p:extLst>
      <p:ext uri="{BB962C8B-B14F-4D97-AF65-F5344CB8AC3E}">
        <p14:creationId xmlns:p14="http://schemas.microsoft.com/office/powerpoint/2010/main" val="157342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rgbClr val="EB9E2F"/>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logo with text on it&#10;&#10;Description automatically generated">
            <a:extLst>
              <a:ext uri="{FF2B5EF4-FFF2-40B4-BE49-F238E27FC236}">
                <a16:creationId xmlns:a16="http://schemas.microsoft.com/office/drawing/2014/main" id="{12E4B5EB-8A3E-4659-A0CF-C7A5C2A9608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6762" y="2617384"/>
            <a:ext cx="3429000" cy="1304925"/>
          </a:xfrm>
          <a:prstGeom prst="rect">
            <a:avLst/>
          </a:prstGeom>
        </p:spPr>
      </p:pic>
    </p:spTree>
    <p:extLst>
      <p:ext uri="{BB962C8B-B14F-4D97-AF65-F5344CB8AC3E}">
        <p14:creationId xmlns:p14="http://schemas.microsoft.com/office/powerpoint/2010/main" val="3883160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4" imgW="347" imgH="348" progId="TCLayout.ActiveDocument.1">
                  <p:embed/>
                </p:oleObj>
              </mc:Choice>
              <mc:Fallback>
                <p:oleObj name="think-cell Slide" r:id="rId4"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03-May-24</a:t>
            </a:fld>
            <a:endParaRPr lang="en-US" dirty="0"/>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45413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lium_Break">
    <p:spTree>
      <p:nvGrpSpPr>
        <p:cNvPr id="1" name=""/>
        <p:cNvGrpSpPr/>
        <p:nvPr/>
      </p:nvGrpSpPr>
      <p:grpSpPr>
        <a:xfrm>
          <a:off x="0" y="0"/>
          <a:ext cx="0" cy="0"/>
          <a:chOff x="0" y="0"/>
          <a:chExt cx="0" cy="0"/>
        </a:xfrm>
      </p:grpSpPr>
      <p:sp>
        <p:nvSpPr>
          <p:cNvPr id="3" name="Rectangle 2"/>
          <p:cNvSpPr/>
          <p:nvPr userDrawn="1"/>
        </p:nvSpPr>
        <p:spPr>
          <a:xfrm>
            <a:off x="3871384" y="6267451"/>
            <a:ext cx="4080933" cy="5000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675">
              <a:solidFill>
                <a:prstClr val="white"/>
              </a:solidFill>
            </a:endParaRPr>
          </a:p>
        </p:txBody>
      </p:sp>
      <p:sp>
        <p:nvSpPr>
          <p:cNvPr id="22" name="Picture Placeholder 21"/>
          <p:cNvSpPr>
            <a:spLocks noGrp="1"/>
          </p:cNvSpPr>
          <p:nvPr>
            <p:ph type="pic" sz="quarter" idx="14"/>
          </p:nvPr>
        </p:nvSpPr>
        <p:spPr>
          <a:xfrm>
            <a:off x="6735517" y="22304"/>
            <a:ext cx="5545843" cy="6745671"/>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a:effectLst/>
        </p:spPr>
        <p:txBody>
          <a:bodyPr wrap="square">
            <a:noAutofit/>
          </a:bodyPr>
          <a:lstStyle>
            <a:lvl1pPr marL="0" indent="0">
              <a:buNone/>
              <a:defRPr sz="1575">
                <a:ln>
                  <a:noFill/>
                </a:ln>
                <a:solidFill>
                  <a:schemeClr val="bg1">
                    <a:lumMod val="85000"/>
                  </a:schemeClr>
                </a:solidFill>
                <a:latin typeface="Lato Light" charset="0"/>
                <a:ea typeface="Lato Light" charset="0"/>
                <a:cs typeface="Lato Light" charset="0"/>
              </a:defRPr>
            </a:lvl1pPr>
          </a:lstStyle>
          <a:p>
            <a:pPr lvl="0"/>
            <a:endParaRPr lang="en-US" noProof="0"/>
          </a:p>
        </p:txBody>
      </p:sp>
    </p:spTree>
    <p:extLst>
      <p:ext uri="{BB962C8B-B14F-4D97-AF65-F5344CB8AC3E}">
        <p14:creationId xmlns:p14="http://schemas.microsoft.com/office/powerpoint/2010/main" val="3293276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E15569-5CA8-4605-A626-660820F6E4D1}"/>
              </a:ext>
            </a:extLst>
          </p:cNvPr>
          <p:cNvSpPr>
            <a:spLocks noGrp="1"/>
          </p:cNvSpPr>
          <p:nvPr>
            <p:ph type="body" sz="quarter" idx="10" hasCustomPrompt="1"/>
          </p:nvPr>
        </p:nvSpPr>
        <p:spPr>
          <a:xfrm>
            <a:off x="393700" y="366541"/>
            <a:ext cx="11404600" cy="360000"/>
          </a:xfrm>
          <a:prstGeom prst="rect">
            <a:avLst/>
          </a:prstGeom>
        </p:spPr>
        <p:txBody>
          <a:bodyPr vert="horz" lIns="0" tIns="0" rIns="0" bIns="0" rtlCol="0" anchor="t">
            <a:noAutofit/>
          </a:bodyPr>
          <a:lstStyle>
            <a:lvl1pPr marL="0" indent="0">
              <a:buNone/>
              <a:defRPr lang="en-US" sz="2500" b="1" smtClean="0">
                <a:latin typeface="+mj-lt"/>
                <a:ea typeface="+mj-ea"/>
                <a:cs typeface="+mj-cs"/>
              </a:defRPr>
            </a:lvl1pPr>
            <a:lvl2pPr>
              <a:defRPr lang="en-US" smtClean="0"/>
            </a:lvl2pPr>
            <a:lvl3pPr>
              <a:defRPr lang="en-US" smtClean="0"/>
            </a:lvl3pPr>
            <a:lvl4pPr>
              <a:defRPr lang="en-US" smtClean="0"/>
            </a:lvl4pPr>
            <a:lvl5pPr>
              <a:defRPr lang="en-GB"/>
            </a:lvl5pPr>
          </a:lstStyle>
          <a:p>
            <a:pPr marL="152400" lvl="0" indent="-152400">
              <a:lnSpc>
                <a:spcPct val="90000"/>
              </a:lnSpc>
              <a:spcBef>
                <a:spcPct val="0"/>
              </a:spcBef>
            </a:pPr>
            <a:r>
              <a:rPr lang="en-US"/>
              <a:t>Add title</a:t>
            </a:r>
            <a:endParaRPr lang="en-GB"/>
          </a:p>
        </p:txBody>
      </p:sp>
    </p:spTree>
    <p:extLst>
      <p:ext uri="{BB962C8B-B14F-4D97-AF65-F5344CB8AC3E}">
        <p14:creationId xmlns:p14="http://schemas.microsoft.com/office/powerpoint/2010/main" val="3612703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4.vml"/><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emf"/><Relationship Id="rId5" Type="http://schemas.openxmlformats.org/officeDocument/2006/relationships/slideLayout" Target="../slideLayouts/slideLayout9.xml"/><Relationship Id="rId10" Type="http://schemas.openxmlformats.org/officeDocument/2006/relationships/oleObject" Target="../embeddings/oleObject4.bin"/><Relationship Id="rId4" Type="http://schemas.openxmlformats.org/officeDocument/2006/relationships/slideLayout" Target="../slideLayouts/slideLayout8.xml"/><Relationship Id="rId9"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7"/>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9" imgW="425" imgH="426" progId="TCLayout.ActiveDocument.1">
                  <p:embed/>
                </p:oleObj>
              </mc:Choice>
              <mc:Fallback>
                <p:oleObj name="think-cell Slide" r:id="rId9" imgW="425" imgH="426" progId="TCLayout.ActiveDocument.1">
                  <p:embed/>
                  <p:pic>
                    <p:nvPicPr>
                      <p:cNvPr id="6" name="Object 5"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4B9995B-F1D1-41E0-B428-B93E0C99B409}"/>
              </a:ext>
            </a:extLst>
          </p:cNvPr>
          <p:cNvSpPr/>
          <p:nvPr userDrawn="1">
            <p:custDataLst>
              <p:tags r:id="rId8"/>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Gotham Light" panose="02000603030000020004"/>
              <a:ea typeface="+mj-ea"/>
              <a:cs typeface="+mj-cs"/>
              <a:sym typeface="Gotham Light" panose="02000603030000020004"/>
            </a:endParaRPr>
          </a:p>
        </p:txBody>
      </p:sp>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spTree>
    <p:extLst>
      <p:ext uri="{BB962C8B-B14F-4D97-AF65-F5344CB8AC3E}">
        <p14:creationId xmlns:p14="http://schemas.microsoft.com/office/powerpoint/2010/main" val="2415707721"/>
      </p:ext>
    </p:extLst>
  </p:cSld>
  <p:clrMap bg1="lt1" tx1="dk1" bg2="lt2" tx2="dk2" accent1="accent1" accent2="accent2" accent3="accent3" accent4="accent4" accent5="accent5" accent6="accent6" hlink="hlink" folHlink="folHlink"/>
  <p:sldLayoutIdLst>
    <p:sldLayoutId id="2147483669" r:id="rId1"/>
    <p:sldLayoutId id="2147483674" r:id="rId2"/>
    <p:sldLayoutId id="2147483671" r:id="rId3"/>
    <p:sldLayoutId id="2147483673" r:id="rId4"/>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10" imgW="425" imgH="426" progId="TCLayout.ActiveDocument.1">
                  <p:embed/>
                </p:oleObj>
              </mc:Choice>
              <mc:Fallback>
                <p:oleObj name="think-cell Slide" r:id="rId10" imgW="425" imgH="426" progId="TCLayout.ActiveDocument.1">
                  <p:embed/>
                  <p:pic>
                    <p:nvPicPr>
                      <p:cNvPr id="6" name="Object 5" hidden="1"/>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spTree>
    <p:extLst>
      <p:ext uri="{BB962C8B-B14F-4D97-AF65-F5344CB8AC3E}">
        <p14:creationId xmlns:p14="http://schemas.microsoft.com/office/powerpoint/2010/main" val="173426449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5"/>
          <p:cNvPicPr preferRelativeResize="0"/>
          <p:nvPr/>
        </p:nvPicPr>
        <p:blipFill/>
        <p:spPr>
          <a:xfrm>
            <a:off x="1588" y="1588"/>
            <a:ext cx="1588" cy="1588"/>
          </a:xfrm>
          <a:prstGeom prst="rect">
            <a:avLst/>
          </a:prstGeom>
          <a:noFill/>
          <a:ln>
            <a:noFill/>
          </a:ln>
        </p:spPr>
      </p:pic>
      <p:sp>
        <p:nvSpPr>
          <p:cNvPr id="40" name="Google Shape;40;p5"/>
          <p:cNvSpPr txBox="1">
            <a:spLocks noGrp="1"/>
          </p:cNvSpPr>
          <p:nvPr>
            <p:ph type="ctrTitle" idx="4294967295"/>
          </p:nvPr>
        </p:nvSpPr>
        <p:spPr>
          <a:xfrm>
            <a:off x="0" y="2005781"/>
            <a:ext cx="5530645" cy="1652451"/>
          </a:xfrm>
          <a:prstGeom prst="rect">
            <a:avLst/>
          </a:prstGeom>
          <a:noFill/>
          <a:ln>
            <a:noFill/>
          </a:ln>
        </p:spPr>
        <p:txBody>
          <a:bodyPr spcFirstLastPara="1" wrap="square" lIns="15225" tIns="7600" rIns="15225" bIns="7600" anchor="b" anchorCtr="0">
            <a:noAutofit/>
          </a:bodyPr>
          <a:lstStyle/>
          <a:p>
            <a:pPr algn="ctr"/>
            <a:r>
              <a:rPr lang="en-US" sz="3600" dirty="0">
                <a:solidFill>
                  <a:schemeClr val="bg1"/>
                </a:solidFill>
                <a:latin typeface="Gotham Light" pitchFamily="50" charset="0"/>
              </a:rPr>
              <a:t>Introduction to Statistical Thinking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1786" y="2804214"/>
            <a:ext cx="5545309" cy="624786"/>
          </a:xfrm>
        </p:spPr>
        <p:txBody>
          <a:bodyPr/>
          <a:lstStyle/>
          <a:p>
            <a:r>
              <a:rPr lang="en-US" sz="4400" dirty="0">
                <a:solidFill>
                  <a:srgbClr val="0070C0"/>
                </a:solidFill>
              </a:rPr>
              <a:t>Correlation analysis</a:t>
            </a:r>
            <a:endParaRPr lang="en-GB" sz="4400" dirty="0">
              <a:solidFill>
                <a:srgbClr val="0070C0"/>
              </a:solidFill>
            </a:endParaRP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840219"/>
            <a:ext cx="11681633" cy="3709349"/>
          </a:xfrm>
          <a:prstGeom prst="rect">
            <a:avLst/>
          </a:prstGeom>
        </p:spPr>
        <p:txBody>
          <a:bodyPr wrap="square">
            <a:spAutoFit/>
          </a:bodyPr>
          <a:lstStyle/>
          <a:p>
            <a:pPr algn="just">
              <a:lnSpc>
                <a:spcPct val="150000"/>
              </a:lnSpc>
            </a:pPr>
            <a:r>
              <a:rPr lang="en-US" sz="3200" dirty="0"/>
              <a:t>Correlation measures the strength and direction of the statistical linear relationship between two or more variables in the data. For example, you may want to measure the correlation between height and weight of women in Uganda. We can measure the degree of correlation by using Pearson correlation coefficient. </a:t>
            </a: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15551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is correlation?</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5345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036655"/>
            <a:ext cx="11681633" cy="5186676"/>
          </a:xfrm>
          <a:prstGeom prst="rect">
            <a:avLst/>
          </a:prstGeom>
        </p:spPr>
        <p:txBody>
          <a:bodyPr wrap="square">
            <a:spAutoFit/>
          </a:bodyPr>
          <a:lstStyle/>
          <a:p>
            <a:pPr algn="just">
              <a:lnSpc>
                <a:spcPct val="150000"/>
              </a:lnSpc>
            </a:pPr>
            <a:r>
              <a:rPr lang="en-US" sz="3200" dirty="0"/>
              <a:t>The correlation coefficient (r) can take any values from -1 to 1. The interpretations of the values are:</a:t>
            </a:r>
          </a:p>
          <a:p>
            <a:pPr algn="just">
              <a:lnSpc>
                <a:spcPct val="150000"/>
              </a:lnSpc>
            </a:pPr>
            <a:r>
              <a:rPr lang="en-US" sz="3200" dirty="0"/>
              <a:t>-1: Perfect negative correlation. The variables tend to move in opposite directions (i.e., when one variable increases, the other variable decreases).</a:t>
            </a:r>
          </a:p>
          <a:p>
            <a:pPr algn="just">
              <a:lnSpc>
                <a:spcPct val="150000"/>
              </a:lnSpc>
            </a:pPr>
            <a:r>
              <a:rPr lang="en-US" sz="3200" dirty="0"/>
              <a:t>0: No correlation. The variables do not have a relationship with each other.</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is correlation?</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385385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113957" y="870400"/>
            <a:ext cx="11681633" cy="5186676"/>
          </a:xfrm>
          <a:prstGeom prst="rect">
            <a:avLst/>
          </a:prstGeom>
        </p:spPr>
        <p:txBody>
          <a:bodyPr wrap="square">
            <a:spAutoFit/>
          </a:bodyPr>
          <a:lstStyle/>
          <a:p>
            <a:pPr algn="just">
              <a:lnSpc>
                <a:spcPct val="150000"/>
              </a:lnSpc>
            </a:pPr>
            <a:r>
              <a:rPr lang="en-US" sz="3200" dirty="0"/>
              <a:t>1: Perfect positive correlation. The variables tend to move in the same direction (i.e., when one variable increases, the other variable also increases).</a:t>
            </a:r>
          </a:p>
          <a:p>
            <a:pPr algn="just">
              <a:lnSpc>
                <a:spcPct val="150000"/>
              </a:lnSpc>
            </a:pPr>
            <a:endParaRPr lang="en-US" sz="3200" dirty="0"/>
          </a:p>
          <a:p>
            <a:pPr algn="just">
              <a:lnSpc>
                <a:spcPct val="150000"/>
              </a:lnSpc>
            </a:pPr>
            <a:r>
              <a:rPr lang="en-US" sz="3200" dirty="0"/>
              <a:t>Positive correlation is a relationship between two variables in which both variables move in the same direction. This is when one variable increase while the other increases and vice versa.</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is correlation?</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35666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798654"/>
            <a:ext cx="11681633" cy="2970685"/>
          </a:xfrm>
          <a:prstGeom prst="rect">
            <a:avLst/>
          </a:prstGeom>
        </p:spPr>
        <p:txBody>
          <a:bodyPr wrap="square">
            <a:spAutoFit/>
          </a:bodyPr>
          <a:lstStyle/>
          <a:p>
            <a:pPr algn="just">
              <a:lnSpc>
                <a:spcPct val="150000"/>
              </a:lnSpc>
            </a:pPr>
            <a:r>
              <a:rPr lang="en-US" sz="3200" dirty="0"/>
              <a:t>Correlation measures the strength and direction of the linear relationship between two variables. It cannot capture nonlinear relationships between two variables and cannot differentiate between dependent and independent variables.</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Important note</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88836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798654"/>
            <a:ext cx="11681633" cy="4040465"/>
          </a:xfrm>
          <a:prstGeom prst="rect">
            <a:avLst/>
          </a:prstGeom>
        </p:spPr>
        <p:txBody>
          <a:bodyPr wrap="square">
            <a:spAutoFit/>
          </a:bodyPr>
          <a:lstStyle/>
          <a:p>
            <a:pPr algn="just">
              <a:lnSpc>
                <a:spcPct val="150000"/>
              </a:lnSpc>
            </a:pPr>
            <a:r>
              <a:rPr lang="en-US" sz="3200" dirty="0"/>
              <a:t>To examine whether there is a correlation between two quantitative variables, you will need to first plot a scatter diagram. The scatter diagram assesses the relationship between the variables and determine whether they are correlated or not.</a:t>
            </a:r>
          </a:p>
          <a:p>
            <a:pPr algn="just">
              <a:lnSpc>
                <a:spcPct val="150000"/>
              </a:lnSpc>
            </a:pPr>
            <a:endParaRPr lang="en-US" sz="4800" dirty="0"/>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Scatter diagrams</a:t>
            </a:r>
          </a:p>
        </p:txBody>
      </p:sp>
    </p:spTree>
    <p:extLst>
      <p:ext uri="{BB962C8B-B14F-4D97-AF65-F5344CB8AC3E}">
        <p14:creationId xmlns:p14="http://schemas.microsoft.com/office/powerpoint/2010/main" val="219097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F38B11BB-56D0-4B55-AD54-292CE6C26D8D}"/>
              </a:ext>
            </a:extLst>
          </p:cNvPr>
          <p:cNvSpPr/>
          <p:nvPr/>
        </p:nvSpPr>
        <p:spPr>
          <a:xfrm>
            <a:off x="155518" y="202458"/>
            <a:ext cx="9653499"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Scatter diagrams and </a:t>
            </a:r>
            <a:r>
              <a:rPr lang="en-US" sz="3600" b="1" dirty="0">
                <a:solidFill>
                  <a:srgbClr val="0070C0"/>
                </a:solidFill>
                <a:latin typeface="Gotham Light" pitchFamily="50" charset="0"/>
                <a:cs typeface="Calibri"/>
                <a:sym typeface="Calibri"/>
              </a:rPr>
              <a:t>Correlation coefficient</a:t>
            </a:r>
            <a:endParaRPr sz="3600" b="1" dirty="0">
              <a:solidFill>
                <a:srgbClr val="0070C0"/>
              </a:solidFill>
              <a:latin typeface="Gotham Light" pitchFamily="50" charset="0"/>
              <a:cs typeface="Calibri"/>
              <a:sym typeface="Calibri"/>
            </a:endParaRPr>
          </a:p>
        </p:txBody>
      </p:sp>
      <p:pic>
        <p:nvPicPr>
          <p:cNvPr id="5" name="Picture">
            <a:extLst>
              <a:ext uri="{FF2B5EF4-FFF2-40B4-BE49-F238E27FC236}">
                <a16:creationId xmlns:a16="http://schemas.microsoft.com/office/drawing/2014/main" id="{6635C132-AECA-4C81-A040-22FFA34F707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55519" y="1440873"/>
            <a:ext cx="11546209" cy="4932219"/>
          </a:xfrm>
          <a:prstGeom prst="rect">
            <a:avLst/>
          </a:prstGeom>
          <a:noFill/>
          <a:ln w="9525">
            <a:noFill/>
            <a:headEnd/>
            <a:tailEnd/>
          </a:ln>
        </p:spPr>
      </p:pic>
    </p:spTree>
    <p:extLst>
      <p:ext uri="{BB962C8B-B14F-4D97-AF65-F5344CB8AC3E}">
        <p14:creationId xmlns:p14="http://schemas.microsoft.com/office/powerpoint/2010/main" val="315451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3" name="Picture 2">
            <a:extLst>
              <a:ext uri="{FF2B5EF4-FFF2-40B4-BE49-F238E27FC236}">
                <a16:creationId xmlns:a16="http://schemas.microsoft.com/office/drawing/2014/main" id="{9B624AEC-FF1A-4BDD-A49F-2B5299D9A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739" y="1200033"/>
            <a:ext cx="8895732" cy="50112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Google Shape;62;p6">
            <a:extLst>
              <a:ext uri="{FF2B5EF4-FFF2-40B4-BE49-F238E27FC236}">
                <a16:creationId xmlns:a16="http://schemas.microsoft.com/office/drawing/2014/main" id="{3B1AF9F2-B7A1-49E4-9578-2ABEE998FBCF}"/>
              </a:ext>
            </a:extLst>
          </p:cNvPr>
          <p:cNvSpPr/>
          <p:nvPr/>
        </p:nvSpPr>
        <p:spPr>
          <a:xfrm>
            <a:off x="176981" y="229663"/>
            <a:ext cx="6023741" cy="535258"/>
          </a:xfrm>
          <a:prstGeom prst="rect">
            <a:avLst/>
          </a:prstGeom>
          <a:noFill/>
          <a:ln>
            <a:noFill/>
          </a:ln>
        </p:spPr>
        <p:txBody>
          <a:bodyPr spcFirstLastPara="1" wrap="square" lIns="91425" tIns="45700" rIns="91425" bIns="45700" anchor="t" anchorCtr="0">
            <a:noAutofit/>
          </a:bodyPr>
          <a:lstStyle/>
          <a:p>
            <a:pPr>
              <a:spcBef>
                <a:spcPts val="200"/>
              </a:spcBef>
            </a:pPr>
            <a:r>
              <a:rPr lang="en-US" sz="2800" b="1" dirty="0">
                <a:solidFill>
                  <a:srgbClr val="2E74B5"/>
                </a:solidFill>
                <a:latin typeface="+mj-lt"/>
                <a:cs typeface="Times New Roman" panose="02020603050405020304" pitchFamily="18" charset="0"/>
              </a:rPr>
              <a:t>Lab session</a:t>
            </a:r>
          </a:p>
        </p:txBody>
      </p:sp>
      <p:sp>
        <p:nvSpPr>
          <p:cNvPr id="4" name="Google Shape;62;p6">
            <a:extLst>
              <a:ext uri="{FF2B5EF4-FFF2-40B4-BE49-F238E27FC236}">
                <a16:creationId xmlns:a16="http://schemas.microsoft.com/office/drawing/2014/main" id="{2916B9F8-E13E-41A8-AE5E-180E00955471}"/>
              </a:ext>
            </a:extLst>
          </p:cNvPr>
          <p:cNvSpPr/>
          <p:nvPr/>
        </p:nvSpPr>
        <p:spPr>
          <a:xfrm>
            <a:off x="10217193" y="2863262"/>
            <a:ext cx="1822408" cy="1967818"/>
          </a:xfrm>
          <a:prstGeom prst="rect">
            <a:avLst/>
          </a:prstGeom>
          <a:noFill/>
          <a:ln>
            <a:noFill/>
          </a:ln>
        </p:spPr>
        <p:txBody>
          <a:bodyPr spcFirstLastPara="1" wrap="square" lIns="91425" tIns="45700" rIns="91425" bIns="45700" anchor="t" anchorCtr="0">
            <a:noAutofit/>
          </a:bodyPr>
          <a:lstStyle/>
          <a:p>
            <a:pPr>
              <a:spcBef>
                <a:spcPts val="200"/>
              </a:spcBef>
            </a:pPr>
            <a:r>
              <a:rPr lang="en-US" sz="2400" b="1" dirty="0"/>
              <a:t>Open Statistical Thinking 2 Jupyter Notebook</a:t>
            </a:r>
          </a:p>
        </p:txBody>
      </p:sp>
    </p:spTree>
    <p:extLst>
      <p:ext uri="{BB962C8B-B14F-4D97-AF65-F5344CB8AC3E}">
        <p14:creationId xmlns:p14="http://schemas.microsoft.com/office/powerpoint/2010/main" val="292695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UoffiZR5AfClmeIKvM80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50F9D87-7CA7-4A94-A5E5-A374AFD838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2112</TotalTime>
  <Words>290</Words>
  <Application>Microsoft Office PowerPoint</Application>
  <PresentationFormat>Widescreen</PresentationFormat>
  <Paragraphs>19</Paragraphs>
  <Slides>9</Slides>
  <Notes>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7" baseType="lpstr">
      <vt:lpstr>Arial</vt:lpstr>
      <vt:lpstr>Calibri</vt:lpstr>
      <vt:lpstr>Calibri Light</vt:lpstr>
      <vt:lpstr>Gotham Light</vt:lpstr>
      <vt:lpstr>Lato Light</vt:lpstr>
      <vt:lpstr>2_Office Theme</vt:lpstr>
      <vt:lpstr>1_Office Theme</vt:lpstr>
      <vt:lpstr>think-cell Slide</vt:lpstr>
      <vt:lpstr>Introduction to Statistical Thinking</vt:lpstr>
      <vt:lpstr>Correlation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Olusola Timothy Ogundepo</cp:lastModifiedBy>
  <cp:revision>62</cp:revision>
  <dcterms:created xsi:type="dcterms:W3CDTF">2020-03-16T19:15:12Z</dcterms:created>
  <dcterms:modified xsi:type="dcterms:W3CDTF">2024-05-03T13:15:13Z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