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18"/>
  </p:notesMasterIdLst>
  <p:handoutMasterIdLst>
    <p:handoutMasterId r:id="rId19"/>
  </p:handoutMasterIdLst>
  <p:sldIdLst>
    <p:sldId id="256" r:id="rId6"/>
    <p:sldId id="693" r:id="rId7"/>
    <p:sldId id="657" r:id="rId8"/>
    <p:sldId id="709" r:id="rId9"/>
    <p:sldId id="696" r:id="rId10"/>
    <p:sldId id="705" r:id="rId11"/>
    <p:sldId id="703" r:id="rId12"/>
    <p:sldId id="706" r:id="rId13"/>
    <p:sldId id="707" r:id="rId14"/>
    <p:sldId id="708" r:id="rId15"/>
    <p:sldId id="704" r:id="rId16"/>
    <p:sldId id="6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57"/>
            <p14:sldId id="709"/>
            <p14:sldId id="696"/>
            <p14:sldId id="705"/>
            <p14:sldId id="703"/>
            <p14:sldId id="706"/>
            <p14:sldId id="707"/>
            <p14:sldId id="708"/>
            <p14:sldId id="704"/>
            <p14:sldId id="6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5" d="100"/>
          <a:sy n="65" d="100"/>
        </p:scale>
        <p:origin x="732"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11-Sep-21</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11-Sep-21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5445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01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868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3898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648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6506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8644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3329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4296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CDF206B8-267D-4DDA-BFAC-7BB3AA75D2B2}"/>
              </a:ext>
            </a:extLst>
          </p:cNvPr>
          <p:cNvPicPr/>
          <p:nvPr userDrawn="1"/>
        </p:nvPicPr>
        <p:blipFill rotWithShape="1">
          <a:blip r:embed="rId5">
            <a:extLst>
              <a:ext uri="{28A0092B-C50C-407E-A947-70E740481C1C}">
                <a14:useLocalDpi xmlns:a14="http://schemas.microsoft.com/office/drawing/2010/main" val="0"/>
              </a:ext>
            </a:extLst>
          </a:blip>
          <a:srcRect l="4423" t="4333" r="3217" b="7247"/>
          <a:stretch/>
        </p:blipFill>
        <p:spPr bwMode="auto">
          <a:xfrm>
            <a:off x="928914" y="899880"/>
            <a:ext cx="10000343" cy="4107543"/>
          </a:xfrm>
          <a:prstGeom prst="rect">
            <a:avLst/>
          </a:prstGeom>
          <a:noFill/>
          <a:ln>
            <a:noFill/>
          </a:ln>
        </p:spPr>
      </p:pic>
    </p:spTree>
    <p:extLst>
      <p:ext uri="{BB962C8B-B14F-4D97-AF65-F5344CB8AC3E}">
        <p14:creationId xmlns:p14="http://schemas.microsoft.com/office/powerpoint/2010/main" val="43862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2E4E2B9-ADBD-40B7-BB28-46FFE040B61C}"/>
              </a:ext>
            </a:extLst>
          </p:cNvPr>
          <p:cNvSpPr txBox="1"/>
          <p:nvPr userDrawn="1"/>
        </p:nvSpPr>
        <p:spPr>
          <a:xfrm flipH="1">
            <a:off x="5820012" y="3184575"/>
            <a:ext cx="1390988" cy="584775"/>
          </a:xfrm>
          <a:prstGeom prst="rect">
            <a:avLst/>
          </a:prstGeom>
          <a:noFill/>
        </p:spPr>
        <p:txBody>
          <a:bodyPr wrap="square" rtlCol="0">
            <a:spAutoFit/>
          </a:bodyPr>
          <a:lstStyle/>
          <a:p>
            <a:r>
              <a:rPr lang="en-US" sz="1600" b="1" dirty="0">
                <a:solidFill>
                  <a:schemeClr val="tx1"/>
                </a:solidFill>
                <a:latin typeface="+mj-lt"/>
                <a:cs typeface="Aharoni" panose="02010803020104030203" pitchFamily="2" charset="-79"/>
              </a:rPr>
              <a:t>Partnering</a:t>
            </a:r>
            <a:br>
              <a:rPr lang="en-US" sz="1600" b="1" dirty="0">
                <a:solidFill>
                  <a:schemeClr val="tx1"/>
                </a:solidFill>
                <a:latin typeface="+mj-lt"/>
                <a:cs typeface="Aharoni" panose="02010803020104030203" pitchFamily="2" charset="-79"/>
              </a:rPr>
            </a:br>
            <a:r>
              <a:rPr lang="en-US" sz="1600" b="1" dirty="0">
                <a:solidFill>
                  <a:schemeClr val="tx1"/>
                </a:solidFill>
                <a:latin typeface="+mj-lt"/>
                <a:cs typeface="Aharoni" panose="02010803020104030203" pitchFamily="2" charset="-79"/>
              </a:rPr>
              <a:t>Institutions</a:t>
            </a:r>
            <a:endParaRPr lang="en-US" sz="500" b="1" dirty="0">
              <a:solidFill>
                <a:schemeClr val="tx1"/>
              </a:solidFill>
              <a:latin typeface="+mj-lt"/>
              <a:cs typeface="Aharoni" panose="02010803020104030203" pitchFamily="2" charset="-79"/>
            </a:endParaRPr>
          </a:p>
        </p:txBody>
      </p:sp>
      <p:grpSp>
        <p:nvGrpSpPr>
          <p:cNvPr id="26" name="Group 25">
            <a:extLst>
              <a:ext uri="{FF2B5EF4-FFF2-40B4-BE49-F238E27FC236}">
                <a16:creationId xmlns:a16="http://schemas.microsoft.com/office/drawing/2014/main" id="{20CB8E11-39A4-4E1E-A579-F3F237CFBB48}"/>
              </a:ext>
            </a:extLst>
          </p:cNvPr>
          <p:cNvGrpSpPr/>
          <p:nvPr userDrawn="1"/>
        </p:nvGrpSpPr>
        <p:grpSpPr>
          <a:xfrm>
            <a:off x="7211001" y="0"/>
            <a:ext cx="4980999" cy="6872041"/>
            <a:chOff x="7210999" y="-376519"/>
            <a:chExt cx="4981000" cy="6816521"/>
          </a:xfrm>
        </p:grpSpPr>
        <p:grpSp>
          <p:nvGrpSpPr>
            <p:cNvPr id="22" name="Group 21">
              <a:extLst>
                <a:ext uri="{FF2B5EF4-FFF2-40B4-BE49-F238E27FC236}">
                  <a16:creationId xmlns:a16="http://schemas.microsoft.com/office/drawing/2014/main" id="{553FEB1D-953F-4AD5-979E-64A2E1BFFAA3}"/>
                </a:ext>
              </a:extLst>
            </p:cNvPr>
            <p:cNvGrpSpPr/>
            <p:nvPr userDrawn="1"/>
          </p:nvGrpSpPr>
          <p:grpSpPr>
            <a:xfrm>
              <a:off x="7210999" y="-376519"/>
              <a:ext cx="4981000" cy="6242350"/>
              <a:chOff x="7210999" y="-19320"/>
              <a:chExt cx="4981000" cy="6242350"/>
            </a:xfrm>
          </p:grpSpPr>
          <p:pic>
            <p:nvPicPr>
              <p:cNvPr id="9" name="Picture 8">
                <a:extLst>
                  <a:ext uri="{FF2B5EF4-FFF2-40B4-BE49-F238E27FC236}">
                    <a16:creationId xmlns:a16="http://schemas.microsoft.com/office/drawing/2014/main" id="{B8A9B711-267A-4825-AFA4-306D33323A56}"/>
                  </a:ext>
                </a:extLst>
              </p:cNvPr>
              <p:cNvPicPr/>
              <p:nvPr/>
            </p:nvPicPr>
            <p:blipFill rotWithShape="1">
              <a:blip r:embed="rId2">
                <a:extLst>
                  <a:ext uri="{28A0092B-C50C-407E-A947-70E740481C1C}">
                    <a14:useLocalDpi xmlns:a14="http://schemas.microsoft.com/office/drawing/2010/main" val="0"/>
                  </a:ext>
                </a:extLst>
              </a:blip>
              <a:srcRect b="3956"/>
              <a:stretch/>
            </p:blipFill>
            <p:spPr bwMode="auto">
              <a:xfrm>
                <a:off x="7211001" y="1204009"/>
                <a:ext cx="4980990" cy="5019021"/>
              </a:xfrm>
              <a:prstGeom prst="rect">
                <a:avLst/>
              </a:prstGeom>
              <a:noFill/>
              <a:ln>
                <a:noFill/>
              </a:ln>
            </p:spPr>
          </p:pic>
          <p:pic>
            <p:nvPicPr>
              <p:cNvPr id="12" name="Picture 11">
                <a:extLst>
                  <a:ext uri="{FF2B5EF4-FFF2-40B4-BE49-F238E27FC236}">
                    <a16:creationId xmlns:a16="http://schemas.microsoft.com/office/drawing/2014/main" id="{FDAB62FA-DA2E-47A7-B719-956966448716}"/>
                  </a:ext>
                </a:extLst>
              </p:cNvPr>
              <p:cNvPicPr>
                <a:picLocks noChangeAspect="1"/>
              </p:cNvPicPr>
              <p:nvPr userDrawn="1"/>
            </p:nvPicPr>
            <p:blipFill rotWithShape="1">
              <a:blip r:embed="rId3"/>
              <a:srcRect t="8596" b="17335"/>
              <a:stretch/>
            </p:blipFill>
            <p:spPr>
              <a:xfrm>
                <a:off x="7210999" y="-19320"/>
                <a:ext cx="4981000" cy="1223329"/>
              </a:xfrm>
              <a:prstGeom prst="rect">
                <a:avLst/>
              </a:prstGeom>
            </p:spPr>
          </p:pic>
        </p:grpSp>
        <p:pic>
          <p:nvPicPr>
            <p:cNvPr id="24" name="Picture 23">
              <a:extLst>
                <a:ext uri="{FF2B5EF4-FFF2-40B4-BE49-F238E27FC236}">
                  <a16:creationId xmlns:a16="http://schemas.microsoft.com/office/drawing/2014/main" id="{9B7456BD-03D3-41B8-957B-38CB1512A39A}"/>
                </a:ext>
              </a:extLst>
            </p:cNvPr>
            <p:cNvPicPr>
              <a:picLocks noChangeAspect="1"/>
            </p:cNvPicPr>
            <p:nvPr userDrawn="1"/>
          </p:nvPicPr>
          <p:blipFill rotWithShape="1">
            <a:blip r:embed="rId4"/>
            <a:srcRect l="92684" t="16179" b="22966"/>
            <a:stretch/>
          </p:blipFill>
          <p:spPr>
            <a:xfrm>
              <a:off x="11818960" y="5850942"/>
              <a:ext cx="364397" cy="589060"/>
            </a:xfrm>
            <a:prstGeom prst="rect">
              <a:avLst/>
            </a:prstGeom>
          </p:spPr>
        </p:pic>
      </p:grpSp>
      <p:pic>
        <p:nvPicPr>
          <p:cNvPr id="7" name="Picture 6">
            <a:extLst>
              <a:ext uri="{FF2B5EF4-FFF2-40B4-BE49-F238E27FC236}">
                <a16:creationId xmlns:a16="http://schemas.microsoft.com/office/drawing/2014/main" id="{257237D6-3BC4-49E6-A079-9EF58A6B17EA}"/>
              </a:ext>
            </a:extLst>
          </p:cNvPr>
          <p:cNvPicPr>
            <a:picLocks noChangeAspect="1"/>
          </p:cNvPicPr>
          <p:nvPr userDrawn="1"/>
        </p:nvPicPr>
        <p:blipFill rotWithShape="1">
          <a:blip r:embed="rId5"/>
          <a:srcRect t="29710" b="25953"/>
          <a:stretch/>
        </p:blipFill>
        <p:spPr>
          <a:xfrm>
            <a:off x="7210999" y="6276829"/>
            <a:ext cx="4727891" cy="598922"/>
          </a:xfrm>
          <a:prstGeom prst="rect">
            <a:avLst/>
          </a:prstGeom>
        </p:spPr>
      </p:pic>
    </p:spTree>
    <p:extLst>
      <p:ext uri="{BB962C8B-B14F-4D97-AF65-F5344CB8AC3E}">
        <p14:creationId xmlns:p14="http://schemas.microsoft.com/office/powerpoint/2010/main" val="292474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11-Sep-21</a:t>
            </a:fld>
            <a:endParaRPr lang="en-US" dirty="0"/>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6296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elium_Break">
    <p:spTree>
      <p:nvGrpSpPr>
        <p:cNvPr id="1" name=""/>
        <p:cNvGrpSpPr/>
        <p:nvPr/>
      </p:nvGrpSpPr>
      <p:grpSpPr>
        <a:xfrm>
          <a:off x="0" y="0"/>
          <a:ext cx="0" cy="0"/>
          <a:chOff x="0" y="0"/>
          <a:chExt cx="0" cy="0"/>
        </a:xfrm>
      </p:grpSpPr>
      <p:sp>
        <p:nvSpPr>
          <p:cNvPr id="3" name="Rectangle 2"/>
          <p:cNvSpPr/>
          <p:nvPr userDrawn="1"/>
        </p:nvSpPr>
        <p:spPr>
          <a:xfrm>
            <a:off x="3871384" y="6267451"/>
            <a:ext cx="4080933" cy="5000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75">
              <a:solidFill>
                <a:prstClr val="white"/>
              </a:solidFill>
            </a:endParaRPr>
          </a:p>
        </p:txBody>
      </p:sp>
      <p:sp>
        <p:nvSpPr>
          <p:cNvPr id="22" name="Picture Placeholder 21"/>
          <p:cNvSpPr>
            <a:spLocks noGrp="1"/>
          </p:cNvSpPr>
          <p:nvPr>
            <p:ph type="pic" sz="quarter" idx="14"/>
          </p:nvPr>
        </p:nvSpPr>
        <p:spPr>
          <a:xfrm>
            <a:off x="6735517" y="22304"/>
            <a:ext cx="5545843" cy="6745671"/>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a:effectLst/>
        </p:spPr>
        <p:txBody>
          <a:bodyPr wrap="square">
            <a:no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pPr lvl="0"/>
            <a:endParaRPr lang="en-US" noProof="0"/>
          </a:p>
        </p:txBody>
      </p:sp>
    </p:spTree>
    <p:extLst>
      <p:ext uri="{BB962C8B-B14F-4D97-AF65-F5344CB8AC3E}">
        <p14:creationId xmlns:p14="http://schemas.microsoft.com/office/powerpoint/2010/main" val="197520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E15569-5CA8-4605-A626-660820F6E4D1}"/>
              </a:ext>
            </a:extLst>
          </p:cNvPr>
          <p:cNvSpPr>
            <a:spLocks noGrp="1"/>
          </p:cNvSpPr>
          <p:nvPr>
            <p:ph type="body" sz="quarter" idx="10" hasCustomPrompt="1"/>
          </p:nvPr>
        </p:nvSpPr>
        <p:spPr>
          <a:xfrm>
            <a:off x="393700" y="366541"/>
            <a:ext cx="11404600" cy="360000"/>
          </a:xfrm>
          <a:prstGeom prst="rect">
            <a:avLst/>
          </a:prstGeom>
        </p:spPr>
        <p:txBody>
          <a:bodyPr vert="horz" lIns="0" tIns="0" rIns="0" bIns="0" rtlCol="0" anchor="t">
            <a:noAutofit/>
          </a:bodyPr>
          <a:lstStyle>
            <a:lvl1pPr marL="0" indent="0">
              <a:buNone/>
              <a:defRPr lang="en-US" sz="2500" b="1" smtClean="0">
                <a:latin typeface="+mj-lt"/>
                <a:ea typeface="+mj-ea"/>
                <a:cs typeface="+mj-cs"/>
              </a:defRPr>
            </a:lvl1pPr>
            <a:lvl2pPr>
              <a:defRPr lang="en-US" smtClean="0"/>
            </a:lvl2pPr>
            <a:lvl3pPr>
              <a:defRPr lang="en-US" smtClean="0"/>
            </a:lvl3pPr>
            <a:lvl4pPr>
              <a:defRPr lang="en-US" smtClean="0"/>
            </a:lvl4pPr>
            <a:lvl5pPr>
              <a:defRPr lang="en-GB"/>
            </a:lvl5pPr>
          </a:lstStyle>
          <a:p>
            <a:pPr marL="152400" lvl="0" indent="-152400">
              <a:lnSpc>
                <a:spcPct val="90000"/>
              </a:lnSpc>
              <a:spcBef>
                <a:spcPct val="0"/>
              </a:spcBef>
            </a:pPr>
            <a:r>
              <a:rPr lang="en-US"/>
              <a:t>Add title</a:t>
            </a:r>
            <a:endParaRPr lang="en-GB"/>
          </a:p>
        </p:txBody>
      </p:sp>
    </p:spTree>
    <p:extLst>
      <p:ext uri="{BB962C8B-B14F-4D97-AF65-F5344CB8AC3E}">
        <p14:creationId xmlns:p14="http://schemas.microsoft.com/office/powerpoint/2010/main" val="4258322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D46B626-92F4-449F-9587-B342F55F9C4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FD46B626-92F4-449F-9587-B342F55F9C4B}"/>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92F64031-640B-4962-8CF9-EAD8AB4A604D}" type="datetimeFigureOut">
              <a:rPr lang="en-GB" smtClean="0"/>
              <a:t>11/09/2021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D8F0A42-4B1E-4613-8C4D-AAA004DCF1D5}" type="slidenum">
              <a:rPr lang="en-GB" smtClean="0"/>
              <a:t>‹#›</a:t>
            </a:fld>
            <a:endParaRPr lang="en-GB"/>
          </a:p>
        </p:txBody>
      </p:sp>
    </p:spTree>
    <p:extLst>
      <p:ext uri="{BB962C8B-B14F-4D97-AF65-F5344CB8AC3E}">
        <p14:creationId xmlns:p14="http://schemas.microsoft.com/office/powerpoint/2010/main" val="30726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A6F6840C-DE8F-4983-AB01-20F2DF0D4848}"/>
              </a:ext>
            </a:extLst>
          </p:cNvPr>
          <p:cNvPicPr>
            <a:picLocks noChangeAspect="1"/>
          </p:cNvPicPr>
          <p:nvPr userDrawn="1"/>
        </p:nvPicPr>
        <p:blipFill rotWithShape="1">
          <a:blip r:embed="rId5"/>
          <a:srcRect t="7027"/>
          <a:stretch/>
        </p:blipFill>
        <p:spPr>
          <a:xfrm>
            <a:off x="48126" y="808613"/>
            <a:ext cx="11998993" cy="5240774"/>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A0BC6A-E73C-40BA-BB29-6604DE19F585}"/>
              </a:ext>
            </a:extLst>
          </p:cNvPr>
          <p:cNvPicPr/>
          <p:nvPr userDrawn="1"/>
        </p:nvPicPr>
        <p:blipFill rotWithShape="1">
          <a:blip r:embed="rId2" cstate="print">
            <a:extLst>
              <a:ext uri="{28A0092B-C50C-407E-A947-70E740481C1C}">
                <a14:useLocalDpi xmlns:a14="http://schemas.microsoft.com/office/drawing/2010/main" val="0"/>
              </a:ext>
            </a:extLst>
          </a:blip>
          <a:srcRect l="4364" r="2644" b="1491"/>
          <a:stretch/>
        </p:blipFill>
        <p:spPr>
          <a:xfrm>
            <a:off x="7786456" y="5591279"/>
            <a:ext cx="4391025" cy="1281234"/>
          </a:xfrm>
          <a:prstGeom prst="rect">
            <a:avLst/>
          </a:prstGeom>
        </p:spPr>
      </p:pic>
    </p:spTree>
    <p:extLst>
      <p:ext uri="{BB962C8B-B14F-4D97-AF65-F5344CB8AC3E}">
        <p14:creationId xmlns:p14="http://schemas.microsoft.com/office/powerpoint/2010/main" val="350148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11-Sep-21</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9.xml"/><Relationship Id="rId7" Type="http://schemas.openxmlformats.org/officeDocument/2006/relationships/tags" Target="../tags/tag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5.xml"/><Relationship Id="rId5" Type="http://schemas.openxmlformats.org/officeDocument/2006/relationships/theme" Target="../theme/theme2.xml"/><Relationship Id="rId10" Type="http://schemas.openxmlformats.org/officeDocument/2006/relationships/image" Target="../media/image2.jpeg"/><Relationship Id="rId4" Type="http://schemas.openxmlformats.org/officeDocument/2006/relationships/slideLayout" Target="../slideLayouts/slideLayout1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 imgW="425" imgH="426" progId="TCLayout.ActiveDocument.1">
                  <p:embed/>
                </p:oleObj>
              </mc:Choice>
              <mc:Fallback>
                <p:oleObj name="think-cell Slide" r:id="rId9" imgW="425" imgH="426" progId="TCLayout.ActiveDocument.1">
                  <p:embed/>
                  <p:pic>
                    <p:nvPicPr>
                      <p:cNvPr id="6" name="Object 5"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3" name="Picture 12">
            <a:extLst>
              <a:ext uri="{FF2B5EF4-FFF2-40B4-BE49-F238E27FC236}">
                <a16:creationId xmlns:a16="http://schemas.microsoft.com/office/drawing/2014/main" id="{23304A6A-D15B-47E1-B072-1C47E2C76553}"/>
              </a:ext>
            </a:extLst>
          </p:cNvPr>
          <p:cNvPicPr/>
          <p:nvPr userDrawn="1"/>
        </p:nvPicPr>
        <p:blipFill>
          <a:blip r:embed="rId11" cstate="print">
            <a:extLst>
              <a:ext uri="{28A0092B-C50C-407E-A947-70E740481C1C}">
                <a14:useLocalDpi xmlns:a14="http://schemas.microsoft.com/office/drawing/2010/main" val="0"/>
              </a:ext>
            </a:extLst>
          </a:blip>
          <a:stretch>
            <a:fillRect/>
          </a:stretch>
        </p:blipFill>
        <p:spPr>
          <a:xfrm>
            <a:off x="10755433" y="31710"/>
            <a:ext cx="1428750" cy="596265"/>
          </a:xfrm>
          <a:prstGeom prst="rect">
            <a:avLst/>
          </a:prstGeom>
        </p:spPr>
      </p:pic>
    </p:spTree>
    <p:extLst>
      <p:ext uri="{BB962C8B-B14F-4D97-AF65-F5344CB8AC3E}">
        <p14:creationId xmlns:p14="http://schemas.microsoft.com/office/powerpoint/2010/main" val="292832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6" name="Object 5"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4" name="Picture 13">
            <a:extLst>
              <a:ext uri="{FF2B5EF4-FFF2-40B4-BE49-F238E27FC236}">
                <a16:creationId xmlns:a16="http://schemas.microsoft.com/office/drawing/2014/main" id="{FDFCD0C7-445F-4A14-9C86-5CF981271CEE}"/>
              </a:ext>
            </a:extLst>
          </p:cNvPr>
          <p:cNvPicPr/>
          <p:nvPr userDrawn="1"/>
        </p:nvPicPr>
        <p:blipFill>
          <a:blip r:embed="rId10" cstate="print">
            <a:extLst>
              <a:ext uri="{28A0092B-C50C-407E-A947-70E740481C1C}">
                <a14:useLocalDpi xmlns:a14="http://schemas.microsoft.com/office/drawing/2010/main" val="0"/>
              </a:ext>
            </a:extLst>
          </a:blip>
          <a:stretch>
            <a:fillRect/>
          </a:stretch>
        </p:blipFill>
        <p:spPr>
          <a:xfrm>
            <a:off x="10736027" y="18414"/>
            <a:ext cx="1428750" cy="596265"/>
          </a:xfrm>
          <a:prstGeom prst="rect">
            <a:avLst/>
          </a:prstGeom>
        </p:spPr>
      </p:pic>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0" y="2005781"/>
            <a:ext cx="5530645" cy="1652451"/>
          </a:xfrm>
          <a:prstGeom prst="rect">
            <a:avLst/>
          </a:prstGeom>
          <a:noFill/>
          <a:ln>
            <a:noFill/>
          </a:ln>
        </p:spPr>
        <p:txBody>
          <a:bodyPr spcFirstLastPara="1" wrap="square" lIns="15225" tIns="7600" rIns="15225" bIns="7600" anchor="b" anchorCtr="0">
            <a:noAutofit/>
          </a:bodyPr>
          <a:lstStyle/>
          <a:p>
            <a:r>
              <a:rPr lang="en-US" sz="3600" dirty="0">
                <a:solidFill>
                  <a:schemeClr val="bg1"/>
                </a:solidFill>
                <a:latin typeface="Gotham Light" pitchFamily="50" charset="0"/>
              </a:rPr>
              <a:t>Introduction to Data Science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30152" y="1788262"/>
            <a:ext cx="11593145" cy="3816429"/>
          </a:xfrm>
          <a:prstGeom prst="rect">
            <a:avLst/>
          </a:prstGeom>
        </p:spPr>
        <p:txBody>
          <a:bodyPr wrap="square">
            <a:spAutoFit/>
          </a:bodyPr>
          <a:lstStyle/>
          <a:p>
            <a:pPr algn="just">
              <a:lnSpc>
                <a:spcPct val="150000"/>
              </a:lnSpc>
            </a:pPr>
            <a:r>
              <a:rPr lang="en-US" sz="2800" dirty="0"/>
              <a:t>Quantitative data can be divided into two discrete and continuous data.</a:t>
            </a:r>
          </a:p>
          <a:p>
            <a:pPr algn="just"/>
            <a:endParaRPr lang="en-GB" sz="2800" b="1" dirty="0">
              <a:solidFill>
                <a:srgbClr val="0070C0"/>
              </a:solidFill>
              <a:latin typeface="Gotham Light" pitchFamily="50" charset="0"/>
              <a:cs typeface="Calibri"/>
            </a:endParaRPr>
          </a:p>
          <a:p>
            <a:pPr algn="just"/>
            <a:r>
              <a:rPr lang="en-GB" sz="2800" b="1" dirty="0">
                <a:solidFill>
                  <a:srgbClr val="0070C0"/>
                </a:solidFill>
                <a:latin typeface="Gotham Light" pitchFamily="50" charset="0"/>
                <a:cs typeface="Calibri"/>
              </a:rPr>
              <a:t>Continuous data</a:t>
            </a:r>
            <a:endParaRPr lang="en-US" sz="2800" b="1" dirty="0">
              <a:solidFill>
                <a:srgbClr val="0070C0"/>
              </a:solidFill>
              <a:latin typeface="Gotham Light" pitchFamily="50" charset="0"/>
              <a:cs typeface="Calibri"/>
            </a:endParaRPr>
          </a:p>
          <a:p>
            <a:pPr algn="just">
              <a:lnSpc>
                <a:spcPct val="150000"/>
              </a:lnSpc>
            </a:pPr>
            <a:r>
              <a:rPr lang="en-US" sz="2800" dirty="0"/>
              <a:t>Continuous data is a type of data that arise as a result of measurement. It has an infinite number of possible values within a given range. Example of continuous data includes height, weight, temperature and length.</a:t>
            </a:r>
          </a:p>
          <a:p>
            <a:pPr algn="just"/>
            <a:endParaRPr lang="en-US" b="1" dirty="0"/>
          </a:p>
        </p:txBody>
      </p:sp>
      <p:sp>
        <p:nvSpPr>
          <p:cNvPr id="4" name="Google Shape;62;p6">
            <a:extLst>
              <a:ext uri="{FF2B5EF4-FFF2-40B4-BE49-F238E27FC236}">
                <a16:creationId xmlns:a16="http://schemas.microsoft.com/office/drawing/2014/main" id="{F38B11BB-56D0-4B55-AD54-292CE6C26D8D}"/>
              </a:ext>
            </a:extLst>
          </p:cNvPr>
          <p:cNvSpPr/>
          <p:nvPr/>
        </p:nvSpPr>
        <p:spPr>
          <a:xfrm>
            <a:off x="230152" y="182747"/>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Type of quantitative data</a:t>
            </a:r>
          </a:p>
        </p:txBody>
      </p:sp>
    </p:spTree>
    <p:extLst>
      <p:ext uri="{BB962C8B-B14F-4D97-AF65-F5344CB8AC3E}">
        <p14:creationId xmlns:p14="http://schemas.microsoft.com/office/powerpoint/2010/main" val="20726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230152" y="168892"/>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Summary</a:t>
            </a:r>
          </a:p>
        </p:txBody>
      </p:sp>
      <p:pic>
        <p:nvPicPr>
          <p:cNvPr id="6" name="Picture">
            <a:extLst>
              <a:ext uri="{FF2B5EF4-FFF2-40B4-BE49-F238E27FC236}">
                <a16:creationId xmlns:a16="http://schemas.microsoft.com/office/drawing/2014/main" id="{D508E404-0095-4FC5-A972-1638CAE8FD48}"/>
              </a:ext>
            </a:extLst>
          </p:cNvPr>
          <p:cNvPicPr/>
          <p:nvPr/>
        </p:nvPicPr>
        <p:blipFill>
          <a:blip r:embed="rId3"/>
          <a:stretch>
            <a:fillRect/>
          </a:stretch>
        </p:blipFill>
        <p:spPr bwMode="auto">
          <a:xfrm>
            <a:off x="1187245" y="1177019"/>
            <a:ext cx="7779774" cy="5145723"/>
          </a:xfrm>
          <a:prstGeom prst="rect">
            <a:avLst/>
          </a:prstGeom>
          <a:noFill/>
          <a:ln w="9525">
            <a:noFill/>
            <a:headEnd/>
            <a:tailEnd/>
          </a:ln>
        </p:spPr>
      </p:pic>
    </p:spTree>
    <p:extLst>
      <p:ext uri="{BB962C8B-B14F-4D97-AF65-F5344CB8AC3E}">
        <p14:creationId xmlns:p14="http://schemas.microsoft.com/office/powerpoint/2010/main" val="114859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5" name="Picture 4">
            <a:extLst>
              <a:ext uri="{FF2B5EF4-FFF2-40B4-BE49-F238E27FC236}">
                <a16:creationId xmlns:a16="http://schemas.microsoft.com/office/drawing/2014/main" id="{73C5115E-CD3F-43DC-8219-13AC7387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96" y="1132297"/>
            <a:ext cx="6934200" cy="5200650"/>
          </a:xfrm>
          <a:prstGeom prst="rect">
            <a:avLst/>
          </a:prstGeom>
        </p:spPr>
      </p:pic>
    </p:spTree>
    <p:extLst>
      <p:ext uri="{BB962C8B-B14F-4D97-AF65-F5344CB8AC3E}">
        <p14:creationId xmlns:p14="http://schemas.microsoft.com/office/powerpoint/2010/main" val="283629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351" y="6101561"/>
            <a:ext cx="12193443" cy="624786"/>
          </a:xfrm>
        </p:spPr>
        <p:txBody>
          <a:bodyPr/>
          <a:lstStyle/>
          <a:p>
            <a:r>
              <a:rPr lang="en-GB" sz="4400" dirty="0">
                <a:solidFill>
                  <a:srgbClr val="0070C0"/>
                </a:solidFill>
              </a:rPr>
              <a:t>Data</a:t>
            </a: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0" y="790123"/>
            <a:ext cx="11593145" cy="5555367"/>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Data is present everywhere and is collected every day. </a:t>
            </a:r>
          </a:p>
          <a:p>
            <a:pPr algn="just">
              <a:lnSpc>
                <a:spcPct val="150000"/>
              </a:lnSpc>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a:p>
            <a:pPr algn="just">
              <a:lnSpc>
                <a:spcPct val="150000"/>
              </a:lnSpc>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a:p>
            <a:pPr algn="just">
              <a:lnSpc>
                <a:spcPct val="150000"/>
              </a:lnSpc>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a:p>
            <a:pPr algn="just">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a:p>
            <a:pPr algn="just">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With these available huge amounts of data, organizations focus more and more on using the insights from data to evaluate progress, build solutions and make an informed decision. </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data?</a:t>
            </a:r>
            <a:endParaRPr sz="3600" b="1" dirty="0">
              <a:solidFill>
                <a:srgbClr val="0070C0"/>
              </a:solidFill>
              <a:latin typeface="Gotham Light" pitchFamily="50" charset="0"/>
              <a:cs typeface="Calibri"/>
              <a:sym typeface="Calibri"/>
            </a:endParaRPr>
          </a:p>
        </p:txBody>
      </p:sp>
      <p:pic>
        <p:nvPicPr>
          <p:cNvPr id="5" name="Picture 4">
            <a:extLst>
              <a:ext uri="{FF2B5EF4-FFF2-40B4-BE49-F238E27FC236}">
                <a16:creationId xmlns:a16="http://schemas.microsoft.com/office/drawing/2014/main" id="{310576F5-A635-4DF2-B043-139798C7A18A}"/>
              </a:ext>
            </a:extLst>
          </p:cNvPr>
          <p:cNvPicPr>
            <a:picLocks noChangeAspect="1"/>
          </p:cNvPicPr>
          <p:nvPr/>
        </p:nvPicPr>
        <p:blipFill>
          <a:blip r:embed="rId3"/>
          <a:stretch>
            <a:fillRect/>
          </a:stretch>
        </p:blipFill>
        <p:spPr>
          <a:xfrm>
            <a:off x="269932" y="1884828"/>
            <a:ext cx="3205316" cy="2403987"/>
          </a:xfrm>
          <a:prstGeom prst="rect">
            <a:avLst/>
          </a:prstGeom>
        </p:spPr>
      </p:pic>
      <p:pic>
        <p:nvPicPr>
          <p:cNvPr id="1026" name="Picture 2" descr="Twitter - Free social media icons">
            <a:extLst>
              <a:ext uri="{FF2B5EF4-FFF2-40B4-BE49-F238E27FC236}">
                <a16:creationId xmlns:a16="http://schemas.microsoft.com/office/drawing/2014/main" id="{B481E87B-1978-4250-B98F-D930DBE933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85696" y="3086821"/>
            <a:ext cx="1420607" cy="142060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est Hospitals in Somalia">
            <a:extLst>
              <a:ext uri="{FF2B5EF4-FFF2-40B4-BE49-F238E27FC236}">
                <a16:creationId xmlns:a16="http://schemas.microsoft.com/office/drawing/2014/main" id="{60CAA072-EBA6-4DEE-856B-4867D99FF7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6354" y="1681203"/>
            <a:ext cx="4878192" cy="31680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Facebook Logo PNG, Free Download Logo Facebook Clipart - Free Transparent  PNG Logos">
            <a:extLst>
              <a:ext uri="{FF2B5EF4-FFF2-40B4-BE49-F238E27FC236}">
                <a16:creationId xmlns:a16="http://schemas.microsoft.com/office/drawing/2014/main" id="{3A877308-CE69-471F-A2E6-D4D80411F5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3646" y="1884828"/>
            <a:ext cx="1420607" cy="142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554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 calcmode="lin" valueType="num">
                                      <p:cBhvr additive="base">
                                        <p:cTn id="17" dur="500" fill="hold"/>
                                        <p:tgtEl>
                                          <p:spTgt spid="5122"/>
                                        </p:tgtEl>
                                        <p:attrNameLst>
                                          <p:attrName>ppt_x</p:attrName>
                                        </p:attrNameLst>
                                      </p:cBhvr>
                                      <p:tavLst>
                                        <p:tav tm="0">
                                          <p:val>
                                            <p:strVal val="#ppt_x"/>
                                          </p:val>
                                        </p:tav>
                                        <p:tav tm="100000">
                                          <p:val>
                                            <p:strVal val="#ppt_x"/>
                                          </p:val>
                                        </p:tav>
                                      </p:tavLst>
                                    </p:anim>
                                    <p:anim calcmode="lin" valueType="num">
                                      <p:cBhvr additive="base">
                                        <p:cTn id="1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098"/>
                                        </p:tgtEl>
                                        <p:attrNameLst>
                                          <p:attrName>style.visibility</p:attrName>
                                        </p:attrNameLst>
                                      </p:cBhvr>
                                      <p:to>
                                        <p:strVal val="visible"/>
                                      </p:to>
                                    </p:set>
                                    <p:anim calcmode="lin" valueType="num">
                                      <p:cBhvr additive="base">
                                        <p:cTn id="29" dur="500" fill="hold"/>
                                        <p:tgtEl>
                                          <p:spTgt spid="4098"/>
                                        </p:tgtEl>
                                        <p:attrNameLst>
                                          <p:attrName>ppt_x</p:attrName>
                                        </p:attrNameLst>
                                      </p:cBhvr>
                                      <p:tavLst>
                                        <p:tav tm="0">
                                          <p:val>
                                            <p:strVal val="#ppt_x"/>
                                          </p:val>
                                        </p:tav>
                                        <p:tav tm="100000">
                                          <p:val>
                                            <p:strVal val="#ppt_x"/>
                                          </p:val>
                                        </p:tav>
                                      </p:tavLst>
                                    </p:anim>
                                    <p:anim calcmode="lin" valueType="num">
                                      <p:cBhvr additive="base">
                                        <p:cTn id="30"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840219"/>
            <a:ext cx="11593145" cy="2610843"/>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Data is a collection of facts, such as numbers, words, measurements, observations or just descriptions of things. That is, data can be words (texts), sounds, images, or numbers written on papers, stored on a computer, and in fact, it could be a fact that is stored inside your mind right now.</a:t>
            </a:r>
            <a:endParaRPr lang="en-US" sz="2800" b="1" dirty="0">
              <a:effectLst/>
              <a:latin typeface="+mj-lt"/>
              <a:ea typeface="Calibri" panose="020F0502020204030204" pitchFamily="34" charset="0"/>
              <a:cs typeface="Arial" panose="020B0604020202020204" pitchFamily="34" charset="0"/>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data?</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7907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299426" y="244360"/>
            <a:ext cx="6889649"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data?</a:t>
            </a:r>
            <a:endParaRPr lang="en-US" sz="3600" b="1" dirty="0">
              <a:solidFill>
                <a:srgbClr val="0070C0"/>
              </a:solidFill>
              <a:latin typeface="Gotham Light" pitchFamily="50" charset="0"/>
              <a:cs typeface="Calibri"/>
              <a:sym typeface="Calibri"/>
            </a:endParaRPr>
          </a:p>
        </p:txBody>
      </p:sp>
      <p:sp>
        <p:nvSpPr>
          <p:cNvPr id="10" name="Rectangle 9">
            <a:extLst>
              <a:ext uri="{FF2B5EF4-FFF2-40B4-BE49-F238E27FC236}">
                <a16:creationId xmlns:a16="http://schemas.microsoft.com/office/drawing/2014/main" id="{37FB34A7-53C4-48AB-B75F-786255F9B43E}"/>
              </a:ext>
            </a:extLst>
          </p:cNvPr>
          <p:cNvSpPr/>
          <p:nvPr/>
        </p:nvSpPr>
        <p:spPr>
          <a:xfrm>
            <a:off x="7713411" y="3106801"/>
            <a:ext cx="4471150" cy="967957"/>
          </a:xfrm>
          <a:prstGeom prst="rect">
            <a:avLst/>
          </a:prstGeom>
        </p:spPr>
        <p:txBody>
          <a:bodyPr wrap="square">
            <a:spAutoFit/>
          </a:bodyPr>
          <a:lstStyle/>
          <a:p>
            <a:pPr>
              <a:lnSpc>
                <a:spcPct val="150000"/>
              </a:lnSpc>
              <a:spcBef>
                <a:spcPts val="900"/>
              </a:spcBef>
              <a:spcAft>
                <a:spcPts val="900"/>
              </a:spcAft>
            </a:pPr>
            <a:r>
              <a:rPr lang="en-US" sz="2000" dirty="0">
                <a:latin typeface="+mj-lt"/>
                <a:ea typeface="Times New Roman" panose="02020603050405020304" pitchFamily="18" charset="0"/>
                <a:cs typeface="Times New Roman" panose="02020603050405020304" pitchFamily="18" charset="0"/>
              </a:rPr>
              <a:t>Data is fundamentally inert and has no real meaning or value until we analyze it. </a:t>
            </a:r>
            <a:endParaRPr lang="en-US" sz="2000" b="1" dirty="0">
              <a:effectLst/>
              <a:latin typeface="+mj-lt"/>
              <a:ea typeface="Calibri" panose="020F0502020204030204" pitchFamily="34" charset="0"/>
              <a:cs typeface="Arial" panose="020B0604020202020204" pitchFamily="34" charset="0"/>
            </a:endParaRPr>
          </a:p>
        </p:txBody>
      </p:sp>
      <p:pic>
        <p:nvPicPr>
          <p:cNvPr id="6" name="Picture">
            <a:extLst>
              <a:ext uri="{FF2B5EF4-FFF2-40B4-BE49-F238E27FC236}">
                <a16:creationId xmlns:a16="http://schemas.microsoft.com/office/drawing/2014/main" id="{AABFE5A7-42F1-46EE-9A01-98479736379E}"/>
              </a:ext>
            </a:extLst>
          </p:cNvPr>
          <p:cNvPicPr/>
          <p:nvPr/>
        </p:nvPicPr>
        <p:blipFill>
          <a:blip r:embed="rId3"/>
          <a:stretch>
            <a:fillRect/>
          </a:stretch>
        </p:blipFill>
        <p:spPr bwMode="auto">
          <a:xfrm>
            <a:off x="309719" y="1166213"/>
            <a:ext cx="7193976" cy="4761547"/>
          </a:xfrm>
          <a:prstGeom prst="rect">
            <a:avLst/>
          </a:prstGeom>
          <a:noFill/>
          <a:ln w="9525">
            <a:noFill/>
            <a:headEnd/>
            <a:tailEnd/>
          </a:ln>
        </p:spPr>
      </p:pic>
    </p:spTree>
    <p:extLst>
      <p:ext uri="{BB962C8B-B14F-4D97-AF65-F5344CB8AC3E}">
        <p14:creationId xmlns:p14="http://schemas.microsoft.com/office/powerpoint/2010/main" val="39610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299426" y="244360"/>
            <a:ext cx="6889649"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0070C0"/>
                </a:solidFill>
                <a:latin typeface="Gotham Light" pitchFamily="50" charset="0"/>
                <a:cs typeface="Calibri"/>
              </a:rPr>
              <a:t>Data Collection Methods</a:t>
            </a:r>
            <a:endParaRPr lang="en-US" sz="3200" b="1" dirty="0">
              <a:solidFill>
                <a:srgbClr val="0070C0"/>
              </a:solidFill>
              <a:latin typeface="Gotham Light" pitchFamily="50" charset="0"/>
              <a:cs typeface="Calibri"/>
              <a:sym typeface="Calibri"/>
            </a:endParaRPr>
          </a:p>
        </p:txBody>
      </p:sp>
      <p:grpSp>
        <p:nvGrpSpPr>
          <p:cNvPr id="5" name="Group 4">
            <a:extLst>
              <a:ext uri="{FF2B5EF4-FFF2-40B4-BE49-F238E27FC236}">
                <a16:creationId xmlns:a16="http://schemas.microsoft.com/office/drawing/2014/main" id="{DFAD361A-D533-46D3-B513-5D37AC1A5327}"/>
              </a:ext>
            </a:extLst>
          </p:cNvPr>
          <p:cNvGrpSpPr/>
          <p:nvPr/>
        </p:nvGrpSpPr>
        <p:grpSpPr>
          <a:xfrm>
            <a:off x="437535" y="847579"/>
            <a:ext cx="9753600" cy="5464731"/>
            <a:chOff x="437535" y="847579"/>
            <a:chExt cx="9753600" cy="5464731"/>
          </a:xfrm>
        </p:grpSpPr>
        <p:pic>
          <p:nvPicPr>
            <p:cNvPr id="3" name="Picture 2">
              <a:extLst>
                <a:ext uri="{FF2B5EF4-FFF2-40B4-BE49-F238E27FC236}">
                  <a16:creationId xmlns:a16="http://schemas.microsoft.com/office/drawing/2014/main" id="{0C421ACB-4A26-49AE-A445-1A5053E2C271}"/>
                </a:ext>
              </a:extLst>
            </p:cNvPr>
            <p:cNvPicPr>
              <a:picLocks noChangeAspect="1"/>
            </p:cNvPicPr>
            <p:nvPr/>
          </p:nvPicPr>
          <p:blipFill rotWithShape="1">
            <a:blip r:embed="rId3">
              <a:extLst>
                <a:ext uri="{28A0092B-C50C-407E-A947-70E740481C1C}">
                  <a14:useLocalDpi xmlns:a14="http://schemas.microsoft.com/office/drawing/2010/main" val="0"/>
                </a:ext>
              </a:extLst>
            </a:blip>
            <a:srcRect t="1" b="395"/>
            <a:stretch/>
          </p:blipFill>
          <p:spPr>
            <a:xfrm>
              <a:off x="437535" y="847579"/>
              <a:ext cx="9753600" cy="5464731"/>
            </a:xfrm>
            <a:prstGeom prst="rect">
              <a:avLst/>
            </a:prstGeom>
          </p:spPr>
        </p:pic>
        <p:pic>
          <p:nvPicPr>
            <p:cNvPr id="7" name="Picture 6">
              <a:extLst>
                <a:ext uri="{FF2B5EF4-FFF2-40B4-BE49-F238E27FC236}">
                  <a16:creationId xmlns:a16="http://schemas.microsoft.com/office/drawing/2014/main" id="{EFAB5B26-D4D3-4A50-8419-A736AD6F0C40}"/>
                </a:ext>
              </a:extLst>
            </p:cNvPr>
            <p:cNvPicPr>
              <a:picLocks noChangeAspect="1"/>
            </p:cNvPicPr>
            <p:nvPr/>
          </p:nvPicPr>
          <p:blipFill rotWithShape="1">
            <a:blip r:embed="rId3">
              <a:extLst>
                <a:ext uri="{28A0092B-C50C-407E-A947-70E740481C1C}">
                  <a14:useLocalDpi xmlns:a14="http://schemas.microsoft.com/office/drawing/2010/main" val="0"/>
                </a:ext>
              </a:extLst>
            </a:blip>
            <a:srcRect l="67658" t="1" b="87580"/>
            <a:stretch/>
          </p:blipFill>
          <p:spPr>
            <a:xfrm>
              <a:off x="7036675" y="5630973"/>
              <a:ext cx="3154460" cy="681337"/>
            </a:xfrm>
            <a:prstGeom prst="rect">
              <a:avLst/>
            </a:prstGeom>
          </p:spPr>
        </p:pic>
      </p:grpSp>
    </p:spTree>
    <p:extLst>
      <p:ext uri="{BB962C8B-B14F-4D97-AF65-F5344CB8AC3E}">
        <p14:creationId xmlns:p14="http://schemas.microsoft.com/office/powerpoint/2010/main" val="34505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30152" y="1154082"/>
            <a:ext cx="11593145" cy="4549835"/>
          </a:xfrm>
          <a:prstGeom prst="rect">
            <a:avLst/>
          </a:prstGeom>
        </p:spPr>
        <p:txBody>
          <a:bodyPr wrap="square">
            <a:spAutoFit/>
          </a:bodyPr>
          <a:lstStyle/>
          <a:p>
            <a:pPr>
              <a:lnSpc>
                <a:spcPct val="150000"/>
              </a:lnSpc>
            </a:pPr>
            <a:r>
              <a:rPr lang="en-US" sz="2800" dirty="0"/>
              <a:t>Data can be qualitative or quantitative.</a:t>
            </a:r>
          </a:p>
          <a:p>
            <a:pPr>
              <a:lnSpc>
                <a:spcPct val="150000"/>
              </a:lnSpc>
            </a:pPr>
            <a:r>
              <a:rPr lang="en-US" sz="2800" b="1" dirty="0">
                <a:solidFill>
                  <a:srgbClr val="0070C0"/>
                </a:solidFill>
                <a:latin typeface="Gotham Light" pitchFamily="50" charset="0"/>
                <a:cs typeface="Calibri"/>
              </a:rPr>
              <a:t>Qualitative data</a:t>
            </a:r>
          </a:p>
          <a:p>
            <a:pPr algn="just">
              <a:lnSpc>
                <a:spcPct val="150000"/>
              </a:lnSpc>
            </a:pPr>
            <a:r>
              <a:rPr lang="en-US" sz="2800" dirty="0"/>
              <a:t>This refers to data that can be observed and recorded. It is non-numerical in nature. This type of data is collected through methods of observations, survey, opinion of people on a particular topic, and similar methods. Examples of qualitative data include gender, opinion, blood type, country of origin, and so on. Qualitative data is often known as categorical data.</a:t>
            </a:r>
          </a:p>
        </p:txBody>
      </p:sp>
      <p:sp>
        <p:nvSpPr>
          <p:cNvPr id="4" name="Google Shape;62;p6">
            <a:extLst>
              <a:ext uri="{FF2B5EF4-FFF2-40B4-BE49-F238E27FC236}">
                <a16:creationId xmlns:a16="http://schemas.microsoft.com/office/drawing/2014/main" id="{F38B11BB-56D0-4B55-AD54-292CE6C26D8D}"/>
              </a:ext>
            </a:extLst>
          </p:cNvPr>
          <p:cNvSpPr/>
          <p:nvPr/>
        </p:nvSpPr>
        <p:spPr>
          <a:xfrm>
            <a:off x="230152" y="182747"/>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Type of data</a:t>
            </a:r>
          </a:p>
        </p:txBody>
      </p:sp>
    </p:spTree>
    <p:extLst>
      <p:ext uri="{BB962C8B-B14F-4D97-AF65-F5344CB8AC3E}">
        <p14:creationId xmlns:p14="http://schemas.microsoft.com/office/powerpoint/2010/main" val="6682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30152" y="1655527"/>
            <a:ext cx="11593145" cy="3257174"/>
          </a:xfrm>
          <a:prstGeom prst="rect">
            <a:avLst/>
          </a:prstGeom>
        </p:spPr>
        <p:txBody>
          <a:bodyPr wrap="square">
            <a:spAutoFit/>
          </a:bodyPr>
          <a:lstStyle/>
          <a:p>
            <a:pPr>
              <a:lnSpc>
                <a:spcPct val="150000"/>
              </a:lnSpc>
            </a:pPr>
            <a:r>
              <a:rPr lang="en-US" sz="2800" dirty="0"/>
              <a:t>Data can be qualitative or quantitative.</a:t>
            </a:r>
          </a:p>
          <a:p>
            <a:pPr>
              <a:lnSpc>
                <a:spcPct val="150000"/>
              </a:lnSpc>
            </a:pPr>
            <a:r>
              <a:rPr lang="en-US" sz="2800" b="1" dirty="0">
                <a:solidFill>
                  <a:srgbClr val="0070C0"/>
                </a:solidFill>
                <a:latin typeface="Gotham Light" pitchFamily="50" charset="0"/>
                <a:cs typeface="Calibri"/>
              </a:rPr>
              <a:t>Quantitative data</a:t>
            </a:r>
          </a:p>
          <a:p>
            <a:pPr>
              <a:lnSpc>
                <a:spcPct val="150000"/>
              </a:lnSpc>
            </a:pPr>
            <a:r>
              <a:rPr lang="en-US" sz="2800" dirty="0"/>
              <a:t>Quantitative data is the type of data that can be measured in the form of numbers or counts. Quantitative data can be used to answer questions such as “How many?”, “How often?”, “How much?”.</a:t>
            </a:r>
          </a:p>
        </p:txBody>
      </p:sp>
      <p:sp>
        <p:nvSpPr>
          <p:cNvPr id="4" name="Google Shape;62;p6">
            <a:extLst>
              <a:ext uri="{FF2B5EF4-FFF2-40B4-BE49-F238E27FC236}">
                <a16:creationId xmlns:a16="http://schemas.microsoft.com/office/drawing/2014/main" id="{F38B11BB-56D0-4B55-AD54-292CE6C26D8D}"/>
              </a:ext>
            </a:extLst>
          </p:cNvPr>
          <p:cNvSpPr/>
          <p:nvPr/>
        </p:nvSpPr>
        <p:spPr>
          <a:xfrm>
            <a:off x="230152" y="182747"/>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Type of data</a:t>
            </a:r>
          </a:p>
        </p:txBody>
      </p:sp>
    </p:spTree>
    <p:extLst>
      <p:ext uri="{BB962C8B-B14F-4D97-AF65-F5344CB8AC3E}">
        <p14:creationId xmlns:p14="http://schemas.microsoft.com/office/powerpoint/2010/main" val="2105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30152" y="1331062"/>
            <a:ext cx="11593145" cy="4611391"/>
          </a:xfrm>
          <a:prstGeom prst="rect">
            <a:avLst/>
          </a:prstGeom>
        </p:spPr>
        <p:txBody>
          <a:bodyPr wrap="square">
            <a:spAutoFit/>
          </a:bodyPr>
          <a:lstStyle/>
          <a:p>
            <a:pPr algn="just">
              <a:lnSpc>
                <a:spcPct val="150000"/>
              </a:lnSpc>
            </a:pPr>
            <a:r>
              <a:rPr lang="en-US" sz="2800" dirty="0"/>
              <a:t>Quantitative data can be divided into two discrete and continuous data.</a:t>
            </a:r>
          </a:p>
          <a:p>
            <a:pPr algn="just"/>
            <a:r>
              <a:rPr lang="en-GB" sz="2800" b="1" dirty="0">
                <a:solidFill>
                  <a:srgbClr val="0070C0"/>
                </a:solidFill>
                <a:latin typeface="Gotham Light" pitchFamily="50" charset="0"/>
                <a:cs typeface="Calibri"/>
              </a:rPr>
              <a:t>Discrete data</a:t>
            </a:r>
          </a:p>
          <a:p>
            <a:pPr algn="just"/>
            <a:endParaRPr lang="en-US" b="1" dirty="0"/>
          </a:p>
          <a:p>
            <a:pPr algn="just">
              <a:lnSpc>
                <a:spcPct val="150000"/>
              </a:lnSpc>
            </a:pPr>
            <a:r>
              <a:rPr lang="en-US" sz="2800" dirty="0"/>
              <a:t>Discrete data is a type of data that consists of counting numbers only. Examples include the number of students taking this course, the number of days in a year, number of females in South Sudan, number of calls you received in a day. You can identify discrete data by asking the following questions: Can it be counted? Can it be divided into smaller parts?</a:t>
            </a:r>
          </a:p>
        </p:txBody>
      </p:sp>
      <p:sp>
        <p:nvSpPr>
          <p:cNvPr id="4" name="Google Shape;62;p6">
            <a:extLst>
              <a:ext uri="{FF2B5EF4-FFF2-40B4-BE49-F238E27FC236}">
                <a16:creationId xmlns:a16="http://schemas.microsoft.com/office/drawing/2014/main" id="{F38B11BB-56D0-4B55-AD54-292CE6C26D8D}"/>
              </a:ext>
            </a:extLst>
          </p:cNvPr>
          <p:cNvSpPr/>
          <p:nvPr/>
        </p:nvSpPr>
        <p:spPr>
          <a:xfrm>
            <a:off x="230152" y="182747"/>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Type of quantitative data</a:t>
            </a:r>
          </a:p>
        </p:txBody>
      </p:sp>
    </p:spTree>
    <p:extLst>
      <p:ext uri="{BB962C8B-B14F-4D97-AF65-F5344CB8AC3E}">
        <p14:creationId xmlns:p14="http://schemas.microsoft.com/office/powerpoint/2010/main" val="231191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F9D87-7CA7-4A94-A5E5-A374AFD83891}">
  <ds:schemaRefs>
    <ds:schemaRef ds:uri="http://schemas.microsoft.com/sharepoint/v3/contenttype/forms"/>
  </ds:schemaRefs>
</ds:datastoreItem>
</file>

<file path=customXml/itemProps3.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902</TotalTime>
  <Words>428</Words>
  <Application>Microsoft Office PowerPoint</Application>
  <PresentationFormat>Widescreen</PresentationFormat>
  <Paragraphs>33</Paragraphs>
  <Slides>12</Slides>
  <Notes>11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Calibri Light</vt:lpstr>
      <vt:lpstr>Gotham Light</vt:lpstr>
      <vt:lpstr>Lato Light</vt:lpstr>
      <vt:lpstr>1_Office Theme</vt:lpstr>
      <vt:lpstr>2_Office Theme</vt:lpstr>
      <vt:lpstr>think-cell Slide</vt:lpstr>
      <vt:lpstr>Introduction to Data Science</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Ezekiel Ogundepo</cp:lastModifiedBy>
  <cp:revision>41</cp:revision>
  <dcterms:created xsi:type="dcterms:W3CDTF">2020-03-16T19:15:12Z</dcterms:created>
  <dcterms:modified xsi:type="dcterms:W3CDTF">2021-09-11T12:44:35Z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