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8"/>
  </p:notesMasterIdLst>
  <p:handoutMasterIdLst>
    <p:handoutMasterId r:id="rId19"/>
  </p:handoutMasterIdLst>
  <p:sldIdLst>
    <p:sldId id="256" r:id="rId6"/>
    <p:sldId id="693" r:id="rId7"/>
    <p:sldId id="657" r:id="rId8"/>
    <p:sldId id="709" r:id="rId9"/>
    <p:sldId id="712" r:id="rId10"/>
    <p:sldId id="711" r:id="rId11"/>
    <p:sldId id="710" r:id="rId12"/>
    <p:sldId id="696" r:id="rId13"/>
    <p:sldId id="705" r:id="rId14"/>
    <p:sldId id="713" r:id="rId15"/>
    <p:sldId id="714" r:id="rId16"/>
    <p:sldId id="6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09"/>
            <p14:sldId id="712"/>
            <p14:sldId id="711"/>
            <p14:sldId id="710"/>
            <p14:sldId id="696"/>
            <p14:sldId id="705"/>
            <p14:sldId id="713"/>
            <p14:sldId id="71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FF9833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9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22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64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2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8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9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Statistical Thinking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A8C99-9237-43AC-9D54-D6801AD29A97}"/>
              </a:ext>
            </a:extLst>
          </p:cNvPr>
          <p:cNvSpPr txBox="1"/>
          <p:nvPr/>
        </p:nvSpPr>
        <p:spPr>
          <a:xfrm>
            <a:off x="188044" y="1868890"/>
            <a:ext cx="11640162" cy="289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Statistic</a:t>
            </a:r>
            <a:endParaRPr lang="en-US" sz="2800" b="1" dirty="0"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Statistic is the characteristics of a sample. It is a descriptive measure for a sample and are typically written using Roman letters. The sample mean is X ̅(x-bar), the sample variance is s2, the sample standard deviation is s, and the sample proportion is p. Sample statistics are used to estimate unknown population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820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p:pic>
        <p:nvPicPr>
          <p:cNvPr id="4" name="Picture 3" descr="Parameter vs Statistics : Students_AcademicHelp">
            <a:extLst>
              <a:ext uri="{FF2B5EF4-FFF2-40B4-BE49-F238E27FC236}">
                <a16:creationId xmlns:a16="http://schemas.microsoft.com/office/drawing/2014/main" id="{828E710D-CA78-4A0A-BB37-95DD776230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12641" r="3932" b="12737"/>
          <a:stretch/>
        </p:blipFill>
        <p:spPr bwMode="auto">
          <a:xfrm>
            <a:off x="663677" y="1220932"/>
            <a:ext cx="8893278" cy="4914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81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101561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Statistical concept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246415"/>
            <a:ext cx="11593145" cy="436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Statistics is the scientific method of collecting, organizing, summarizing and presentation of analytical findings from the raw data.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it is the study and manipulation of data, including ways to gather, review, analyze, and draw conclusions from data.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Statistics is a highly interdisciplinary field; research in statistics finds applicability in virtually all sectors such as banking, hospitals, etc.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Statistics?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969086"/>
            <a:ext cx="11593145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Statisticians, people who do statistics, are particularly concerned with determining how to draw reliable conclusions about large groups from the small samples. These small samples represent a portion of the large group or a limited number of instances of a general phenomenon.</a:t>
            </a:r>
          </a:p>
        </p:txBody>
      </p:sp>
    </p:spTree>
    <p:extLst>
      <p:ext uri="{BB962C8B-B14F-4D97-AF65-F5344CB8AC3E}">
        <p14:creationId xmlns:p14="http://schemas.microsoft.com/office/powerpoint/2010/main" val="32684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112885"/>
            <a:ext cx="11593145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039CD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population is a complete set. Population data is a collection of all elements in the population. For example: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height of graduating students at the Eastern College Somalia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weight of females in Ethiopia 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ages of students in South Sudan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countries in Africa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16918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056782"/>
            <a:ext cx="11593145" cy="3488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If the desired information is available for all items in the population, we have what is referred to as a </a:t>
            </a:r>
            <a:r>
              <a:rPr lang="en-US" sz="2800" b="1" dirty="0"/>
              <a:t>census</a:t>
            </a:r>
            <a:r>
              <a:rPr lang="en-US" sz="2800" dirty="0"/>
              <a:t>. In practice, we rarely have a complete set of data. We usually collect data in samples, such as the weight of 10 female students in Ethiopia.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30489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38748"/>
            <a:ext cx="11593145" cy="418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039CD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sample is a subset or fraction of the population. For example: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150 fish randomly sampled from Adar River in South Sudan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5 best students selected from each University in Sudan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Taking 10 East African countries out of the 54 African countries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38922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B34A7-53C4-48AB-B75F-786255F9B43E}"/>
              </a:ext>
            </a:extLst>
          </p:cNvPr>
          <p:cNvSpPr/>
          <p:nvPr/>
        </p:nvSpPr>
        <p:spPr>
          <a:xfrm>
            <a:off x="7554155" y="3106800"/>
            <a:ext cx="447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pictorial difference between population and a sample</a:t>
            </a:r>
          </a:p>
        </p:txBody>
      </p:sp>
      <p:pic>
        <p:nvPicPr>
          <p:cNvPr id="5" name="Picture 4" descr="Online Sample Size Calculators - Users Beware | Blogs | Sigma Magic">
            <a:extLst>
              <a:ext uri="{FF2B5EF4-FFF2-40B4-BE49-F238E27FC236}">
                <a16:creationId xmlns:a16="http://schemas.microsoft.com/office/drawing/2014/main" id="{07E9361A-EA7D-42E7-90C2-E241FB2C723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9814" r="9455" b="8914"/>
          <a:stretch/>
        </p:blipFill>
        <p:spPr bwMode="auto">
          <a:xfrm>
            <a:off x="166695" y="1895121"/>
            <a:ext cx="6889649" cy="37160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39EEBF2-30BF-4E47-9942-7A4AA406C6E9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versus Sample</a:t>
            </a: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A8C99-9237-43AC-9D54-D6801AD29A97}"/>
                  </a:ext>
                </a:extLst>
              </p:cNvPr>
              <p:cNvSpPr txBox="1"/>
              <p:nvPr/>
            </p:nvSpPr>
            <p:spPr>
              <a:xfrm>
                <a:off x="188044" y="1809897"/>
                <a:ext cx="11640162" cy="2909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800" b="1" dirty="0">
                    <a:solidFill>
                      <a:srgbClr val="2E74B5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Parameter</a:t>
                </a:r>
                <a:endParaRPr lang="en-US" sz="2800" b="1" dirty="0">
                  <a:solidFill>
                    <a:srgbClr val="2E74B5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Parameters are the characteristics of a population. It is a descriptive measure for a population and are typically written using Greek letters. The population mean is μ (pronounce as mu). The population variance 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(sigma squared), population standard deviation is σ (sigma), and population proportion is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A8C99-9237-43AC-9D54-D6801AD2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4" y="1809897"/>
                <a:ext cx="11640162" cy="2909899"/>
              </a:xfrm>
              <a:prstGeom prst="rect">
                <a:avLst/>
              </a:prstGeom>
              <a:blipFill>
                <a:blip r:embed="rId3"/>
                <a:stretch>
                  <a:fillRect l="-1100" r="-1414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444</Words>
  <Application>Microsoft Office PowerPoint</Application>
  <PresentationFormat>Widescreen</PresentationFormat>
  <Paragraphs>31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Statistical Thinking</vt:lpstr>
      <vt:lpstr>Statistical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39</cp:revision>
  <dcterms:created xsi:type="dcterms:W3CDTF">2020-03-16T19:15:12Z</dcterms:created>
  <dcterms:modified xsi:type="dcterms:W3CDTF">2021-09-08T17:19:13Z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