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8" r:id="rId5"/>
  </p:sldMasterIdLst>
  <p:notesMasterIdLst>
    <p:notesMasterId r:id="rId21"/>
  </p:notesMasterIdLst>
  <p:handoutMasterIdLst>
    <p:handoutMasterId r:id="rId22"/>
  </p:handoutMasterIdLst>
  <p:sldIdLst>
    <p:sldId id="256" r:id="rId6"/>
    <p:sldId id="693" r:id="rId7"/>
    <p:sldId id="657" r:id="rId8"/>
    <p:sldId id="718" r:id="rId9"/>
    <p:sldId id="709" r:id="rId10"/>
    <p:sldId id="720" r:id="rId11"/>
    <p:sldId id="711" r:id="rId12"/>
    <p:sldId id="712" r:id="rId13"/>
    <p:sldId id="713" r:id="rId14"/>
    <p:sldId id="714" r:id="rId15"/>
    <p:sldId id="715" r:id="rId16"/>
    <p:sldId id="716" r:id="rId17"/>
    <p:sldId id="717" r:id="rId18"/>
    <p:sldId id="719" r:id="rId19"/>
    <p:sldId id="72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CDF7AC-AF6E-4614-B140-2231D9F8B510}">
          <p14:sldIdLst>
            <p14:sldId id="256"/>
            <p14:sldId id="693"/>
            <p14:sldId id="657"/>
            <p14:sldId id="718"/>
            <p14:sldId id="709"/>
            <p14:sldId id="720"/>
            <p14:sldId id="711"/>
            <p14:sldId id="712"/>
            <p14:sldId id="713"/>
            <p14:sldId id="714"/>
            <p14:sldId id="715"/>
            <p14:sldId id="716"/>
            <p14:sldId id="717"/>
            <p14:sldId id="719"/>
            <p14:sldId id="72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alekan Akinsande" initials="OA" lastIdx="1" clrIdx="0">
    <p:extLst>
      <p:ext uri="{19B8F6BF-5375-455C-9EA6-DF929625EA0E}">
        <p15:presenceInfo xmlns:p15="http://schemas.microsoft.com/office/powerpoint/2012/main" userId="S::olalekan@datasciencenigeria.ai::0198f387-23fc-4669-a79e-943a8f7aaed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33"/>
    <a:srgbClr val="039CD1"/>
    <a:srgbClr val="EB9E2F"/>
    <a:srgbClr val="001440"/>
    <a:srgbClr val="000C26"/>
    <a:srgbClr val="B7616B"/>
    <a:srgbClr val="309BFF"/>
    <a:srgbClr val="E86160"/>
    <a:srgbClr val="F36261"/>
    <a:srgbClr val="EA9E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65" d="100"/>
          <a:sy n="65" d="100"/>
        </p:scale>
        <p:origin x="732" y="66"/>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27C125-D9E4-42AF-8953-CE566537B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86ABB6-B2AA-45F7-A948-94C523FF04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DABB7E-5FD5-4FD4-8200-24B5A1924914}" type="datetimeFigureOut">
              <a:rPr lang="en-US" smtClean="0"/>
              <a:t>08-Sep-21</a:t>
            </a:fld>
            <a:endParaRPr lang="en-US"/>
          </a:p>
        </p:txBody>
      </p:sp>
      <p:sp>
        <p:nvSpPr>
          <p:cNvPr id="4" name="Footer Placeholder 3">
            <a:extLst>
              <a:ext uri="{FF2B5EF4-FFF2-40B4-BE49-F238E27FC236}">
                <a16:creationId xmlns:a16="http://schemas.microsoft.com/office/drawing/2014/main" id="{E4CC4BF5-C3A8-4E09-BDD3-8807CB659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18DC9A6-464E-4737-BABC-4C17BD7934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42671B-E663-4D01-87F0-7278165F6B79}" type="slidenum">
              <a:rPr lang="en-US" smtClean="0"/>
              <a:t>‹#›</a:t>
            </a:fld>
            <a:endParaRPr lang="en-US"/>
          </a:p>
        </p:txBody>
      </p:sp>
    </p:spTree>
    <p:extLst>
      <p:ext uri="{BB962C8B-B14F-4D97-AF65-F5344CB8AC3E}">
        <p14:creationId xmlns:p14="http://schemas.microsoft.com/office/powerpoint/2010/main" val="121915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DC6C4C-B340-4EE6-8690-61E4F94D1E11}" type="datetimeFigureOut">
              <a:rPr lang="en-US" smtClean="0"/>
              <a:t>08-Sep-21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882D96-94D2-4B0D-BFB2-2262566DCED2}" type="slidenum">
              <a:rPr lang="en-US" smtClean="0"/>
              <a:t>‹#›</a:t>
            </a:fld>
            <a:endParaRPr lang="en-US"/>
          </a:p>
        </p:txBody>
      </p:sp>
    </p:spTree>
    <p:extLst>
      <p:ext uri="{BB962C8B-B14F-4D97-AF65-F5344CB8AC3E}">
        <p14:creationId xmlns:p14="http://schemas.microsoft.com/office/powerpoint/2010/main" val="1297017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9653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5078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929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41195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092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64711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2409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054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6953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2350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828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3137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88c617362d_16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8" name="Google Shape;748;g88c617362d_16_2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30767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8.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8.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8F9F7"/>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Picture 8">
            <a:extLst>
              <a:ext uri="{FF2B5EF4-FFF2-40B4-BE49-F238E27FC236}">
                <a16:creationId xmlns:a16="http://schemas.microsoft.com/office/drawing/2014/main" id="{CDF206B8-267D-4DDA-BFAC-7BB3AA75D2B2}"/>
              </a:ext>
            </a:extLst>
          </p:cNvPr>
          <p:cNvPicPr/>
          <p:nvPr userDrawn="1"/>
        </p:nvPicPr>
        <p:blipFill rotWithShape="1">
          <a:blip r:embed="rId5">
            <a:extLst>
              <a:ext uri="{28A0092B-C50C-407E-A947-70E740481C1C}">
                <a14:useLocalDpi xmlns:a14="http://schemas.microsoft.com/office/drawing/2010/main" val="0"/>
              </a:ext>
            </a:extLst>
          </a:blip>
          <a:srcRect l="4423" t="4333" r="3217" b="7247"/>
          <a:stretch/>
        </p:blipFill>
        <p:spPr bwMode="auto">
          <a:xfrm>
            <a:off x="928914" y="899880"/>
            <a:ext cx="10000343" cy="4107543"/>
          </a:xfrm>
          <a:prstGeom prst="rect">
            <a:avLst/>
          </a:prstGeom>
          <a:noFill/>
          <a:ln>
            <a:noFill/>
          </a:ln>
        </p:spPr>
      </p:pic>
    </p:spTree>
    <p:extLst>
      <p:ext uri="{BB962C8B-B14F-4D97-AF65-F5344CB8AC3E}">
        <p14:creationId xmlns:p14="http://schemas.microsoft.com/office/powerpoint/2010/main" val="43862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3"/>
        <p:cNvGrpSpPr/>
        <p:nvPr/>
      </p:nvGrpSpPr>
      <p:grpSpPr>
        <a:xfrm>
          <a:off x="0" y="0"/>
          <a:ext cx="0" cy="0"/>
          <a:chOff x="0" y="0"/>
          <a:chExt cx="0" cy="0"/>
        </a:xfrm>
      </p:grpSpPr>
      <p:sp>
        <p:nvSpPr>
          <p:cNvPr id="134" name="Google Shape;134;p21"/>
          <p:cNvSpPr txBox="1">
            <a:spLocks noGrp="1"/>
          </p:cNvSpPr>
          <p:nvPr>
            <p:ph type="dt" idx="10"/>
          </p:nvPr>
        </p:nvSpPr>
        <p:spPr>
          <a:xfrm>
            <a:off x="324415" y="6538035"/>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5" name="Google Shape;135;p21"/>
          <p:cNvSpPr txBox="1">
            <a:spLocks noGrp="1"/>
          </p:cNvSpPr>
          <p:nvPr>
            <p:ph type="ftr" idx="11"/>
          </p:nvPr>
        </p:nvSpPr>
        <p:spPr>
          <a:xfrm>
            <a:off x="324415" y="6285068"/>
            <a:ext cx="11145200" cy="169200"/>
          </a:xfrm>
          <a:prstGeom prst="rect">
            <a:avLst/>
          </a:prstGeom>
          <a:noFill/>
          <a:ln>
            <a:noFill/>
          </a:ln>
        </p:spPr>
        <p:txBody>
          <a:bodyPr spcFirstLastPara="1" wrap="square" lIns="11425" tIns="5700" rIns="11425" bIns="5700" anchor="ctr" anchorCtr="0">
            <a:noAutofit/>
          </a:bodyPr>
          <a:lstStyle>
            <a:lvl1pPr lvl="0" algn="l" rtl="0">
              <a:lnSpc>
                <a:spcPct val="100000"/>
              </a:lnSpc>
              <a:spcBef>
                <a:spcPts val="0"/>
              </a:spcBef>
              <a:spcAft>
                <a:spcPts val="0"/>
              </a:spcAft>
              <a:buSzPts val="1100"/>
              <a:buNone/>
              <a:defRPr>
                <a:latin typeface="Gotham Light" pitchFamily="50" charset="0"/>
                <a:ea typeface="Gotham Light" pitchFamily="50" charset="0"/>
                <a:cs typeface="Arial"/>
                <a:sym typeface="Aria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lang="en-US"/>
          </a:p>
        </p:txBody>
      </p:sp>
      <p:sp>
        <p:nvSpPr>
          <p:cNvPr id="136" name="Google Shape;136;p2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Gotham Light" pitchFamily="50" charset="0"/>
                <a:ea typeface="Gotham Light" pitchFamily="50" charset="0"/>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30205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rgbClr val="EB9E2F"/>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2E4E2B9-ADBD-40B7-BB28-46FFE040B61C}"/>
              </a:ext>
            </a:extLst>
          </p:cNvPr>
          <p:cNvSpPr txBox="1"/>
          <p:nvPr userDrawn="1"/>
        </p:nvSpPr>
        <p:spPr>
          <a:xfrm flipH="1">
            <a:off x="5820012" y="3184575"/>
            <a:ext cx="1390988" cy="584775"/>
          </a:xfrm>
          <a:prstGeom prst="rect">
            <a:avLst/>
          </a:prstGeom>
          <a:noFill/>
        </p:spPr>
        <p:txBody>
          <a:bodyPr wrap="square" rtlCol="0">
            <a:spAutoFit/>
          </a:bodyPr>
          <a:lstStyle/>
          <a:p>
            <a:r>
              <a:rPr lang="en-US" sz="1600" b="1" dirty="0">
                <a:solidFill>
                  <a:schemeClr val="tx1"/>
                </a:solidFill>
                <a:latin typeface="+mj-lt"/>
                <a:cs typeface="Aharoni" panose="02010803020104030203" pitchFamily="2" charset="-79"/>
              </a:rPr>
              <a:t>Partnering</a:t>
            </a:r>
            <a:br>
              <a:rPr lang="en-US" sz="1600" b="1" dirty="0">
                <a:solidFill>
                  <a:schemeClr val="tx1"/>
                </a:solidFill>
                <a:latin typeface="+mj-lt"/>
                <a:cs typeface="Aharoni" panose="02010803020104030203" pitchFamily="2" charset="-79"/>
              </a:rPr>
            </a:br>
            <a:r>
              <a:rPr lang="en-US" sz="1600" b="1" dirty="0">
                <a:solidFill>
                  <a:schemeClr val="tx1"/>
                </a:solidFill>
                <a:latin typeface="+mj-lt"/>
                <a:cs typeface="Aharoni" panose="02010803020104030203" pitchFamily="2" charset="-79"/>
              </a:rPr>
              <a:t>Institutions</a:t>
            </a:r>
            <a:endParaRPr lang="en-US" sz="500" b="1" dirty="0">
              <a:solidFill>
                <a:schemeClr val="tx1"/>
              </a:solidFill>
              <a:latin typeface="+mj-lt"/>
              <a:cs typeface="Aharoni" panose="02010803020104030203" pitchFamily="2" charset="-79"/>
            </a:endParaRPr>
          </a:p>
        </p:txBody>
      </p:sp>
      <p:grpSp>
        <p:nvGrpSpPr>
          <p:cNvPr id="26" name="Group 25">
            <a:extLst>
              <a:ext uri="{FF2B5EF4-FFF2-40B4-BE49-F238E27FC236}">
                <a16:creationId xmlns:a16="http://schemas.microsoft.com/office/drawing/2014/main" id="{20CB8E11-39A4-4E1E-A579-F3F237CFBB48}"/>
              </a:ext>
            </a:extLst>
          </p:cNvPr>
          <p:cNvGrpSpPr/>
          <p:nvPr userDrawn="1"/>
        </p:nvGrpSpPr>
        <p:grpSpPr>
          <a:xfrm>
            <a:off x="7211001" y="0"/>
            <a:ext cx="4980999" cy="6872041"/>
            <a:chOff x="7210999" y="-376519"/>
            <a:chExt cx="4981000" cy="6816521"/>
          </a:xfrm>
        </p:grpSpPr>
        <p:grpSp>
          <p:nvGrpSpPr>
            <p:cNvPr id="22" name="Group 21">
              <a:extLst>
                <a:ext uri="{FF2B5EF4-FFF2-40B4-BE49-F238E27FC236}">
                  <a16:creationId xmlns:a16="http://schemas.microsoft.com/office/drawing/2014/main" id="{553FEB1D-953F-4AD5-979E-64A2E1BFFAA3}"/>
                </a:ext>
              </a:extLst>
            </p:cNvPr>
            <p:cNvGrpSpPr/>
            <p:nvPr userDrawn="1"/>
          </p:nvGrpSpPr>
          <p:grpSpPr>
            <a:xfrm>
              <a:off x="7210999" y="-376519"/>
              <a:ext cx="4981000" cy="6242350"/>
              <a:chOff x="7210999" y="-19320"/>
              <a:chExt cx="4981000" cy="6242350"/>
            </a:xfrm>
          </p:grpSpPr>
          <p:pic>
            <p:nvPicPr>
              <p:cNvPr id="9" name="Picture 8">
                <a:extLst>
                  <a:ext uri="{FF2B5EF4-FFF2-40B4-BE49-F238E27FC236}">
                    <a16:creationId xmlns:a16="http://schemas.microsoft.com/office/drawing/2014/main" id="{B8A9B711-267A-4825-AFA4-306D33323A56}"/>
                  </a:ext>
                </a:extLst>
              </p:cNvPr>
              <p:cNvPicPr/>
              <p:nvPr/>
            </p:nvPicPr>
            <p:blipFill rotWithShape="1">
              <a:blip r:embed="rId2">
                <a:extLst>
                  <a:ext uri="{28A0092B-C50C-407E-A947-70E740481C1C}">
                    <a14:useLocalDpi xmlns:a14="http://schemas.microsoft.com/office/drawing/2010/main" val="0"/>
                  </a:ext>
                </a:extLst>
              </a:blip>
              <a:srcRect b="3956"/>
              <a:stretch/>
            </p:blipFill>
            <p:spPr bwMode="auto">
              <a:xfrm>
                <a:off x="7211001" y="1204009"/>
                <a:ext cx="4980990" cy="5019021"/>
              </a:xfrm>
              <a:prstGeom prst="rect">
                <a:avLst/>
              </a:prstGeom>
              <a:noFill/>
              <a:ln>
                <a:noFill/>
              </a:ln>
            </p:spPr>
          </p:pic>
          <p:pic>
            <p:nvPicPr>
              <p:cNvPr id="12" name="Picture 11">
                <a:extLst>
                  <a:ext uri="{FF2B5EF4-FFF2-40B4-BE49-F238E27FC236}">
                    <a16:creationId xmlns:a16="http://schemas.microsoft.com/office/drawing/2014/main" id="{FDAB62FA-DA2E-47A7-B719-956966448716}"/>
                  </a:ext>
                </a:extLst>
              </p:cNvPr>
              <p:cNvPicPr>
                <a:picLocks noChangeAspect="1"/>
              </p:cNvPicPr>
              <p:nvPr userDrawn="1"/>
            </p:nvPicPr>
            <p:blipFill rotWithShape="1">
              <a:blip r:embed="rId3"/>
              <a:srcRect t="8596" b="17335"/>
              <a:stretch/>
            </p:blipFill>
            <p:spPr>
              <a:xfrm>
                <a:off x="7210999" y="-19320"/>
                <a:ext cx="4981000" cy="1223329"/>
              </a:xfrm>
              <a:prstGeom prst="rect">
                <a:avLst/>
              </a:prstGeom>
            </p:spPr>
          </p:pic>
        </p:grpSp>
        <p:pic>
          <p:nvPicPr>
            <p:cNvPr id="24" name="Picture 23">
              <a:extLst>
                <a:ext uri="{FF2B5EF4-FFF2-40B4-BE49-F238E27FC236}">
                  <a16:creationId xmlns:a16="http://schemas.microsoft.com/office/drawing/2014/main" id="{9B7456BD-03D3-41B8-957B-38CB1512A39A}"/>
                </a:ext>
              </a:extLst>
            </p:cNvPr>
            <p:cNvPicPr>
              <a:picLocks noChangeAspect="1"/>
            </p:cNvPicPr>
            <p:nvPr userDrawn="1"/>
          </p:nvPicPr>
          <p:blipFill rotWithShape="1">
            <a:blip r:embed="rId4"/>
            <a:srcRect l="92684" t="16179" b="22966"/>
            <a:stretch/>
          </p:blipFill>
          <p:spPr>
            <a:xfrm>
              <a:off x="11818960" y="5850942"/>
              <a:ext cx="364397" cy="589060"/>
            </a:xfrm>
            <a:prstGeom prst="rect">
              <a:avLst/>
            </a:prstGeom>
          </p:spPr>
        </p:pic>
      </p:grpSp>
      <p:pic>
        <p:nvPicPr>
          <p:cNvPr id="7" name="Picture 6">
            <a:extLst>
              <a:ext uri="{FF2B5EF4-FFF2-40B4-BE49-F238E27FC236}">
                <a16:creationId xmlns:a16="http://schemas.microsoft.com/office/drawing/2014/main" id="{257237D6-3BC4-49E6-A079-9EF58A6B17EA}"/>
              </a:ext>
            </a:extLst>
          </p:cNvPr>
          <p:cNvPicPr>
            <a:picLocks noChangeAspect="1"/>
          </p:cNvPicPr>
          <p:nvPr userDrawn="1"/>
        </p:nvPicPr>
        <p:blipFill rotWithShape="1">
          <a:blip r:embed="rId5"/>
          <a:srcRect t="29710" b="25953"/>
          <a:stretch/>
        </p:blipFill>
        <p:spPr>
          <a:xfrm>
            <a:off x="7210999" y="6276829"/>
            <a:ext cx="4727891" cy="598922"/>
          </a:xfrm>
          <a:prstGeom prst="rect">
            <a:avLst/>
          </a:prstGeom>
        </p:spPr>
      </p:pic>
    </p:spTree>
    <p:extLst>
      <p:ext uri="{BB962C8B-B14F-4D97-AF65-F5344CB8AC3E}">
        <p14:creationId xmlns:p14="http://schemas.microsoft.com/office/powerpoint/2010/main" val="292474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08-Sep-21</a:t>
            </a:fld>
            <a:endParaRPr lang="en-US" dirty="0"/>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6296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Helium_Break">
    <p:spTree>
      <p:nvGrpSpPr>
        <p:cNvPr id="1" name=""/>
        <p:cNvGrpSpPr/>
        <p:nvPr/>
      </p:nvGrpSpPr>
      <p:grpSpPr>
        <a:xfrm>
          <a:off x="0" y="0"/>
          <a:ext cx="0" cy="0"/>
          <a:chOff x="0" y="0"/>
          <a:chExt cx="0" cy="0"/>
        </a:xfrm>
      </p:grpSpPr>
      <p:sp>
        <p:nvSpPr>
          <p:cNvPr id="3" name="Rectangle 2"/>
          <p:cNvSpPr/>
          <p:nvPr userDrawn="1"/>
        </p:nvSpPr>
        <p:spPr>
          <a:xfrm>
            <a:off x="3871384" y="6267451"/>
            <a:ext cx="4080933" cy="5000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675">
              <a:solidFill>
                <a:prstClr val="white"/>
              </a:solidFill>
            </a:endParaRPr>
          </a:p>
        </p:txBody>
      </p:sp>
      <p:sp>
        <p:nvSpPr>
          <p:cNvPr id="22" name="Picture Placeholder 21"/>
          <p:cNvSpPr>
            <a:spLocks noGrp="1"/>
          </p:cNvSpPr>
          <p:nvPr>
            <p:ph type="pic" sz="quarter" idx="14"/>
          </p:nvPr>
        </p:nvSpPr>
        <p:spPr>
          <a:xfrm>
            <a:off x="6735517" y="22304"/>
            <a:ext cx="5545843" cy="6745671"/>
          </a:xfrm>
          <a:custGeom>
            <a:avLst/>
            <a:gdLst>
              <a:gd name="connsiteX0" fmla="*/ 490691 w 11088796"/>
              <a:gd name="connsiteY0" fmla="*/ 11756903 h 13491341"/>
              <a:gd name="connsiteX1" fmla="*/ 733817 w 11088796"/>
              <a:gd name="connsiteY1" fmla="*/ 11837830 h 13491341"/>
              <a:gd name="connsiteX2" fmla="*/ 1808437 w 11088796"/>
              <a:gd name="connsiteY2" fmla="*/ 12656501 h 13491341"/>
              <a:gd name="connsiteX3" fmla="*/ 1856663 w 11088796"/>
              <a:gd name="connsiteY3" fmla="*/ 13306044 h 13491341"/>
              <a:gd name="connsiteX4" fmla="*/ 1236430 w 11088796"/>
              <a:gd name="connsiteY4" fmla="*/ 13407341 h 13491341"/>
              <a:gd name="connsiteX5" fmla="*/ 161810 w 11088796"/>
              <a:gd name="connsiteY5" fmla="*/ 12588671 h 13491341"/>
              <a:gd name="connsiteX6" fmla="*/ 97910 w 11088796"/>
              <a:gd name="connsiteY6" fmla="*/ 11966183 h 13491341"/>
              <a:gd name="connsiteX7" fmla="*/ 490691 w 11088796"/>
              <a:gd name="connsiteY7" fmla="*/ 11756903 h 13491341"/>
              <a:gd name="connsiteX8" fmla="*/ 1287637 w 11088796"/>
              <a:gd name="connsiteY8" fmla="*/ 10710803 h 13491341"/>
              <a:gd name="connsiteX9" fmla="*/ 1523741 w 11088796"/>
              <a:gd name="connsiteY9" fmla="*/ 10800947 h 13491341"/>
              <a:gd name="connsiteX10" fmla="*/ 2598361 w 11088796"/>
              <a:gd name="connsiteY10" fmla="*/ 11619618 h 13491341"/>
              <a:gd name="connsiteX11" fmla="*/ 2667707 w 11088796"/>
              <a:gd name="connsiteY11" fmla="*/ 12241437 h 13491341"/>
              <a:gd name="connsiteX12" fmla="*/ 2049794 w 11088796"/>
              <a:gd name="connsiteY12" fmla="*/ 12339687 h 13491341"/>
              <a:gd name="connsiteX13" fmla="*/ 975175 w 11088796"/>
              <a:gd name="connsiteY13" fmla="*/ 11521017 h 13491341"/>
              <a:gd name="connsiteX14" fmla="*/ 908953 w 11088796"/>
              <a:gd name="connsiteY14" fmla="*/ 10901578 h 13491341"/>
              <a:gd name="connsiteX15" fmla="*/ 1287637 w 11088796"/>
              <a:gd name="connsiteY15" fmla="*/ 10710803 h 13491341"/>
              <a:gd name="connsiteX16" fmla="*/ 1721569 w 11088796"/>
              <a:gd name="connsiteY16" fmla="*/ 9334566 h 13491341"/>
              <a:gd name="connsiteX17" fmla="*/ 1947183 w 11088796"/>
              <a:gd name="connsiteY17" fmla="*/ 9405678 h 13491341"/>
              <a:gd name="connsiteX18" fmla="*/ 3834230 w 11088796"/>
              <a:gd name="connsiteY18" fmla="*/ 10843275 h 13491341"/>
              <a:gd name="connsiteX19" fmla="*/ 3878894 w 11088796"/>
              <a:gd name="connsiteY19" fmla="*/ 11451101 h 13491341"/>
              <a:gd name="connsiteX20" fmla="*/ 3262230 w 11088796"/>
              <a:gd name="connsiteY20" fmla="*/ 11594106 h 13491341"/>
              <a:gd name="connsiteX21" fmla="*/ 1375183 w 11088796"/>
              <a:gd name="connsiteY21" fmla="*/ 10156508 h 13491341"/>
              <a:gd name="connsiteX22" fmla="*/ 1349316 w 11088796"/>
              <a:gd name="connsiteY22" fmla="*/ 9524008 h 13491341"/>
              <a:gd name="connsiteX23" fmla="*/ 1721569 w 11088796"/>
              <a:gd name="connsiteY23" fmla="*/ 9334566 h 13491341"/>
              <a:gd name="connsiteX24" fmla="*/ 2101387 w 11088796"/>
              <a:gd name="connsiteY24" fmla="*/ 7936576 h 13491341"/>
              <a:gd name="connsiteX25" fmla="*/ 2344041 w 11088796"/>
              <a:gd name="connsiteY25" fmla="*/ 8020670 h 13491341"/>
              <a:gd name="connsiteX26" fmla="*/ 5052676 w 11088796"/>
              <a:gd name="connsiteY26" fmla="*/ 10084172 h 13491341"/>
              <a:gd name="connsiteX27" fmla="*/ 5120124 w 11088796"/>
              <a:gd name="connsiteY27" fmla="*/ 10709361 h 13491341"/>
              <a:gd name="connsiteX28" fmla="*/ 4480668 w 11088796"/>
              <a:gd name="connsiteY28" fmla="*/ 10835011 h 13491341"/>
              <a:gd name="connsiteX29" fmla="*/ 1772034 w 11088796"/>
              <a:gd name="connsiteY29" fmla="*/ 8771509 h 13491341"/>
              <a:gd name="connsiteX30" fmla="*/ 1723383 w 11088796"/>
              <a:gd name="connsiteY30" fmla="*/ 8121644 h 13491341"/>
              <a:gd name="connsiteX31" fmla="*/ 2101387 w 11088796"/>
              <a:gd name="connsiteY31" fmla="*/ 7936576 h 13491341"/>
              <a:gd name="connsiteX32" fmla="*/ 1945410 w 11088796"/>
              <a:gd name="connsiteY32" fmla="*/ 6115309 h 13491341"/>
              <a:gd name="connsiteX33" fmla="*/ 2188908 w 11088796"/>
              <a:gd name="connsiteY33" fmla="*/ 6197004 h 13491341"/>
              <a:gd name="connsiteX34" fmla="*/ 6859286 w 11088796"/>
              <a:gd name="connsiteY34" fmla="*/ 9755006 h 13491341"/>
              <a:gd name="connsiteX35" fmla="*/ 6889502 w 11088796"/>
              <a:gd name="connsiteY35" fmla="*/ 10387978 h 13491341"/>
              <a:gd name="connsiteX36" fmla="*/ 6287266 w 11088796"/>
              <a:gd name="connsiteY36" fmla="*/ 10505862 h 13491341"/>
              <a:gd name="connsiteX37" fmla="*/ 1616888 w 11088796"/>
              <a:gd name="connsiteY37" fmla="*/ 6947860 h 13491341"/>
              <a:gd name="connsiteX38" fmla="*/ 1551927 w 11088796"/>
              <a:gd name="connsiteY38" fmla="*/ 6321692 h 13491341"/>
              <a:gd name="connsiteX39" fmla="*/ 1945410 w 11088796"/>
              <a:gd name="connsiteY39" fmla="*/ 6115309 h 13491341"/>
              <a:gd name="connsiteX40" fmla="*/ 1120711 w 11088796"/>
              <a:gd name="connsiteY40" fmla="*/ 3826332 h 13491341"/>
              <a:gd name="connsiteX41" fmla="*/ 1362501 w 11088796"/>
              <a:gd name="connsiteY41" fmla="*/ 3910611 h 13491341"/>
              <a:gd name="connsiteX42" fmla="*/ 9297658 w 11088796"/>
              <a:gd name="connsiteY42" fmla="*/ 9955798 h 13491341"/>
              <a:gd name="connsiteX43" fmla="*/ 9344772 w 11088796"/>
              <a:gd name="connsiteY43" fmla="*/ 10560687 h 13491341"/>
              <a:gd name="connsiteX44" fmla="*/ 8749084 w 11088796"/>
              <a:gd name="connsiteY44" fmla="*/ 10675877 h 13491341"/>
              <a:gd name="connsiteX45" fmla="*/ 813928 w 11088796"/>
              <a:gd name="connsiteY45" fmla="*/ 4630689 h 13491341"/>
              <a:gd name="connsiteX46" fmla="*/ 744971 w 11088796"/>
              <a:gd name="connsiteY46" fmla="*/ 4009160 h 13491341"/>
              <a:gd name="connsiteX47" fmla="*/ 1120711 w 11088796"/>
              <a:gd name="connsiteY47" fmla="*/ 3826332 h 13491341"/>
              <a:gd name="connsiteX48" fmla="*/ 4227254 w 11088796"/>
              <a:gd name="connsiteY48" fmla="*/ 2790686 h 13491341"/>
              <a:gd name="connsiteX49" fmla="*/ 4454070 w 11088796"/>
              <a:gd name="connsiteY49" fmla="*/ 2860658 h 13491341"/>
              <a:gd name="connsiteX50" fmla="*/ 9475564 w 11088796"/>
              <a:gd name="connsiteY50" fmla="*/ 6686148 h 13491341"/>
              <a:gd name="connsiteX51" fmla="*/ 9504938 w 11088796"/>
              <a:gd name="connsiteY51" fmla="*/ 7321320 h 13491341"/>
              <a:gd name="connsiteX52" fmla="*/ 8903564 w 11088796"/>
              <a:gd name="connsiteY52" fmla="*/ 7436978 h 13491341"/>
              <a:gd name="connsiteX53" fmla="*/ 3882070 w 11088796"/>
              <a:gd name="connsiteY53" fmla="*/ 3611488 h 13491341"/>
              <a:gd name="connsiteX54" fmla="*/ 3837020 w 11088796"/>
              <a:gd name="connsiteY54" fmla="*/ 3003370 h 13491341"/>
              <a:gd name="connsiteX55" fmla="*/ 4227254 w 11088796"/>
              <a:gd name="connsiteY55" fmla="*/ 2790686 h 13491341"/>
              <a:gd name="connsiteX56" fmla="*/ 5978286 w 11088796"/>
              <a:gd name="connsiteY56" fmla="*/ 2454748 h 13491341"/>
              <a:gd name="connsiteX57" fmla="*/ 6213830 w 11088796"/>
              <a:gd name="connsiteY57" fmla="*/ 2544466 h 13491341"/>
              <a:gd name="connsiteX58" fmla="*/ 9303674 w 11088796"/>
              <a:gd name="connsiteY58" fmla="*/ 4898383 h 13491341"/>
              <a:gd name="connsiteX59" fmla="*/ 9350860 w 11088796"/>
              <a:gd name="connsiteY59" fmla="*/ 5503319 h 13491341"/>
              <a:gd name="connsiteX60" fmla="*/ 8755108 w 11088796"/>
              <a:gd name="connsiteY60" fmla="*/ 5618451 h 13491341"/>
              <a:gd name="connsiteX61" fmla="*/ 5665264 w 11088796"/>
              <a:gd name="connsiteY61" fmla="*/ 3264535 h 13491341"/>
              <a:gd name="connsiteX62" fmla="*/ 5596232 w 11088796"/>
              <a:gd name="connsiteY62" fmla="*/ 2642955 h 13491341"/>
              <a:gd name="connsiteX63" fmla="*/ 5978286 w 11088796"/>
              <a:gd name="connsiteY63" fmla="*/ 2454748 h 13491341"/>
              <a:gd name="connsiteX64" fmla="*/ 1124504 w 11088796"/>
              <a:gd name="connsiteY64" fmla="*/ 2113497 h 13491341"/>
              <a:gd name="connsiteX65" fmla="*/ 1366063 w 11088796"/>
              <a:gd name="connsiteY65" fmla="*/ 2195470 h 13491341"/>
              <a:gd name="connsiteX66" fmla="*/ 10938820 w 11088796"/>
              <a:gd name="connsiteY66" fmla="*/ 9488219 h 13491341"/>
              <a:gd name="connsiteX67" fmla="*/ 10982418 w 11088796"/>
              <a:gd name="connsiteY67" fmla="*/ 10098117 h 13491341"/>
              <a:gd name="connsiteX68" fmla="*/ 10366800 w 11088796"/>
              <a:gd name="connsiteY68" fmla="*/ 10239076 h 13491341"/>
              <a:gd name="connsiteX69" fmla="*/ 794043 w 11088796"/>
              <a:gd name="connsiteY69" fmla="*/ 2946327 h 13491341"/>
              <a:gd name="connsiteX70" fmla="*/ 744627 w 11088796"/>
              <a:gd name="connsiteY70" fmla="*/ 2298728 h 13491341"/>
              <a:gd name="connsiteX71" fmla="*/ 1124504 w 11088796"/>
              <a:gd name="connsiteY71" fmla="*/ 2113497 h 13491341"/>
              <a:gd name="connsiteX72" fmla="*/ 7356102 w 11088796"/>
              <a:gd name="connsiteY72" fmla="*/ 1797588 h 13491341"/>
              <a:gd name="connsiteX73" fmla="*/ 7581448 w 11088796"/>
              <a:gd name="connsiteY73" fmla="*/ 1868497 h 13491341"/>
              <a:gd name="connsiteX74" fmla="*/ 9593352 w 11088796"/>
              <a:gd name="connsiteY74" fmla="*/ 3401213 h 13491341"/>
              <a:gd name="connsiteX75" fmla="*/ 9637536 w 11088796"/>
              <a:gd name="connsiteY75" fmla="*/ 4008670 h 13491341"/>
              <a:gd name="connsiteX76" fmla="*/ 9021352 w 11088796"/>
              <a:gd name="connsiteY76" fmla="*/ 4152044 h 13491341"/>
              <a:gd name="connsiteX77" fmla="*/ 7009448 w 11088796"/>
              <a:gd name="connsiteY77" fmla="*/ 2619328 h 13491341"/>
              <a:gd name="connsiteX78" fmla="*/ 6984064 w 11088796"/>
              <a:gd name="connsiteY78" fmla="*/ 1987194 h 13491341"/>
              <a:gd name="connsiteX79" fmla="*/ 7356102 w 11088796"/>
              <a:gd name="connsiteY79" fmla="*/ 1797588 h 13491341"/>
              <a:gd name="connsiteX80" fmla="*/ 8626238 w 11088796"/>
              <a:gd name="connsiteY80" fmla="*/ 1077861 h 13491341"/>
              <a:gd name="connsiteX81" fmla="*/ 8867664 w 11088796"/>
              <a:gd name="connsiteY81" fmla="*/ 1161018 h 13491341"/>
              <a:gd name="connsiteX82" fmla="*/ 9942284 w 11088796"/>
              <a:gd name="connsiteY82" fmla="*/ 1979689 h 13491341"/>
              <a:gd name="connsiteX83" fmla="*/ 10009308 w 11088796"/>
              <a:gd name="connsiteY83" fmla="*/ 2604557 h 13491341"/>
              <a:gd name="connsiteX84" fmla="*/ 9370276 w 11088796"/>
              <a:gd name="connsiteY84" fmla="*/ 2730530 h 13491341"/>
              <a:gd name="connsiteX85" fmla="*/ 8295656 w 11088796"/>
              <a:gd name="connsiteY85" fmla="*/ 1911858 h 13491341"/>
              <a:gd name="connsiteX86" fmla="*/ 8250554 w 11088796"/>
              <a:gd name="connsiteY86" fmla="*/ 1264696 h 13491341"/>
              <a:gd name="connsiteX87" fmla="*/ 8626238 w 11088796"/>
              <a:gd name="connsiteY87" fmla="*/ 1077861 h 13491341"/>
              <a:gd name="connsiteX88" fmla="*/ 9447378 w 11088796"/>
              <a:gd name="connsiteY88" fmla="*/ 1 h 13491341"/>
              <a:gd name="connsiteX89" fmla="*/ 9689796 w 11088796"/>
              <a:gd name="connsiteY89" fmla="*/ 81858 h 13491341"/>
              <a:gd name="connsiteX90" fmla="*/ 10764416 w 11088796"/>
              <a:gd name="connsiteY90" fmla="*/ 900529 h 13491341"/>
              <a:gd name="connsiteX91" fmla="*/ 10812642 w 11088796"/>
              <a:gd name="connsiteY91" fmla="*/ 1550070 h 13491341"/>
              <a:gd name="connsiteX92" fmla="*/ 10192408 w 11088796"/>
              <a:gd name="connsiteY92" fmla="*/ 1651368 h 13491341"/>
              <a:gd name="connsiteX93" fmla="*/ 9117788 w 11088796"/>
              <a:gd name="connsiteY93" fmla="*/ 832697 h 13491341"/>
              <a:gd name="connsiteX94" fmla="*/ 9053888 w 11088796"/>
              <a:gd name="connsiteY94" fmla="*/ 210211 h 13491341"/>
              <a:gd name="connsiteX95" fmla="*/ 9447378 w 11088796"/>
              <a:gd name="connsiteY95" fmla="*/ 1 h 13491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1088796" h="13491341">
                <a:moveTo>
                  <a:pt x="490691" y="11756903"/>
                </a:moveTo>
                <a:cubicBezTo>
                  <a:pt x="576640" y="11756478"/>
                  <a:pt x="661187" y="11782498"/>
                  <a:pt x="733817" y="11837830"/>
                </a:cubicBezTo>
                <a:cubicBezTo>
                  <a:pt x="733817" y="11837830"/>
                  <a:pt x="733817" y="11837830"/>
                  <a:pt x="1808437" y="12656501"/>
                </a:cubicBezTo>
                <a:cubicBezTo>
                  <a:pt x="2002119" y="12804053"/>
                  <a:pt x="2020477" y="13091014"/>
                  <a:pt x="1856663" y="13306044"/>
                </a:cubicBezTo>
                <a:cubicBezTo>
                  <a:pt x="1708962" y="13499922"/>
                  <a:pt x="1430112" y="13554893"/>
                  <a:pt x="1236430" y="13407341"/>
                </a:cubicBezTo>
                <a:cubicBezTo>
                  <a:pt x="1236430" y="13407341"/>
                  <a:pt x="1236430" y="13407341"/>
                  <a:pt x="161810" y="12588671"/>
                </a:cubicBezTo>
                <a:cubicBezTo>
                  <a:pt x="-31872" y="12441120"/>
                  <a:pt x="-49792" y="12160062"/>
                  <a:pt x="97910" y="11966183"/>
                </a:cubicBezTo>
                <a:cubicBezTo>
                  <a:pt x="200294" y="11831790"/>
                  <a:pt x="347442" y="11757613"/>
                  <a:pt x="490691" y="11756903"/>
                </a:cubicBezTo>
                <a:close/>
                <a:moveTo>
                  <a:pt x="1287637" y="10710803"/>
                </a:moveTo>
                <a:cubicBezTo>
                  <a:pt x="1369716" y="10715457"/>
                  <a:pt x="1451110" y="10745615"/>
                  <a:pt x="1523741" y="10800947"/>
                </a:cubicBezTo>
                <a:cubicBezTo>
                  <a:pt x="1523741" y="10800947"/>
                  <a:pt x="1523741" y="10800947"/>
                  <a:pt x="2598361" y="11619618"/>
                </a:cubicBezTo>
                <a:cubicBezTo>
                  <a:pt x="2792042" y="11767170"/>
                  <a:pt x="2832808" y="12024717"/>
                  <a:pt x="2667707" y="12241437"/>
                </a:cubicBezTo>
                <a:cubicBezTo>
                  <a:pt x="2521245" y="12433688"/>
                  <a:pt x="2243477" y="12487239"/>
                  <a:pt x="2049794" y="12339687"/>
                </a:cubicBezTo>
                <a:cubicBezTo>
                  <a:pt x="2049794" y="12339687"/>
                  <a:pt x="2049794" y="12339687"/>
                  <a:pt x="975175" y="11521017"/>
                </a:cubicBezTo>
                <a:cubicBezTo>
                  <a:pt x="781493" y="11373465"/>
                  <a:pt x="762492" y="11093830"/>
                  <a:pt x="908953" y="10901578"/>
                </a:cubicBezTo>
                <a:cubicBezTo>
                  <a:pt x="1012143" y="10766128"/>
                  <a:pt x="1150840" y="10703045"/>
                  <a:pt x="1287637" y="10710803"/>
                </a:cubicBezTo>
                <a:close/>
                <a:moveTo>
                  <a:pt x="1721569" y="9334566"/>
                </a:moveTo>
                <a:cubicBezTo>
                  <a:pt x="1803463" y="9333793"/>
                  <a:pt x="1882852" y="9356669"/>
                  <a:pt x="1947183" y="9405678"/>
                </a:cubicBezTo>
                <a:cubicBezTo>
                  <a:pt x="1947183" y="9405678"/>
                  <a:pt x="1947183" y="9405678"/>
                  <a:pt x="3834230" y="10843275"/>
                </a:cubicBezTo>
                <a:cubicBezTo>
                  <a:pt x="4005780" y="10973966"/>
                  <a:pt x="4026594" y="11257225"/>
                  <a:pt x="3878894" y="11451101"/>
                </a:cubicBezTo>
                <a:cubicBezTo>
                  <a:pt x="3712398" y="11669653"/>
                  <a:pt x="3433780" y="11724797"/>
                  <a:pt x="3262230" y="11594106"/>
                </a:cubicBezTo>
                <a:cubicBezTo>
                  <a:pt x="3262230" y="11594106"/>
                  <a:pt x="3262230" y="11594106"/>
                  <a:pt x="1375183" y="10156508"/>
                </a:cubicBezTo>
                <a:cubicBezTo>
                  <a:pt x="1203633" y="10025818"/>
                  <a:pt x="1182818" y="9742560"/>
                  <a:pt x="1349316" y="9524008"/>
                </a:cubicBezTo>
                <a:cubicBezTo>
                  <a:pt x="1441628" y="9402835"/>
                  <a:pt x="1585080" y="9335855"/>
                  <a:pt x="1721569" y="9334566"/>
                </a:cubicBezTo>
                <a:close/>
                <a:moveTo>
                  <a:pt x="2101387" y="7936576"/>
                </a:moveTo>
                <a:cubicBezTo>
                  <a:pt x="2186631" y="7938355"/>
                  <a:pt x="2271321" y="7965270"/>
                  <a:pt x="2344041" y="8020670"/>
                </a:cubicBezTo>
                <a:cubicBezTo>
                  <a:pt x="2344041" y="8020670"/>
                  <a:pt x="2344041" y="8020670"/>
                  <a:pt x="5052676" y="10084172"/>
                </a:cubicBezTo>
                <a:cubicBezTo>
                  <a:pt x="5246596" y="10231905"/>
                  <a:pt x="5267826" y="10515482"/>
                  <a:pt x="5120124" y="10709361"/>
                </a:cubicBezTo>
                <a:cubicBezTo>
                  <a:pt x="4953624" y="10927915"/>
                  <a:pt x="4674590" y="10982744"/>
                  <a:pt x="4480668" y="10835011"/>
                </a:cubicBezTo>
                <a:cubicBezTo>
                  <a:pt x="4480668" y="10835011"/>
                  <a:pt x="4480668" y="10835011"/>
                  <a:pt x="1772034" y="8771509"/>
                </a:cubicBezTo>
                <a:cubicBezTo>
                  <a:pt x="1578113" y="8623776"/>
                  <a:pt x="1556883" y="8340198"/>
                  <a:pt x="1723383" y="8121644"/>
                </a:cubicBezTo>
                <a:cubicBezTo>
                  <a:pt x="1815697" y="8000470"/>
                  <a:pt x="1959313" y="7933611"/>
                  <a:pt x="2101387" y="7936576"/>
                </a:cubicBezTo>
                <a:close/>
                <a:moveTo>
                  <a:pt x="1945410" y="6115309"/>
                </a:moveTo>
                <a:cubicBezTo>
                  <a:pt x="2031653" y="6115412"/>
                  <a:pt x="2116421" y="6141783"/>
                  <a:pt x="2188908" y="6197004"/>
                </a:cubicBezTo>
                <a:cubicBezTo>
                  <a:pt x="2188908" y="6197004"/>
                  <a:pt x="2188908" y="6197004"/>
                  <a:pt x="6859286" y="9755006"/>
                </a:cubicBezTo>
                <a:cubicBezTo>
                  <a:pt x="7052586" y="9902268"/>
                  <a:pt x="7052554" y="10173950"/>
                  <a:pt x="6889502" y="10387978"/>
                </a:cubicBezTo>
                <a:cubicBezTo>
                  <a:pt x="6742488" y="10580955"/>
                  <a:pt x="6480566" y="10653123"/>
                  <a:pt x="6287266" y="10505862"/>
                </a:cubicBezTo>
                <a:cubicBezTo>
                  <a:pt x="6287266" y="10505862"/>
                  <a:pt x="6287266" y="10505862"/>
                  <a:pt x="1616888" y="6947860"/>
                </a:cubicBezTo>
                <a:cubicBezTo>
                  <a:pt x="1423588" y="6800599"/>
                  <a:pt x="1404912" y="6514668"/>
                  <a:pt x="1551927" y="6321692"/>
                </a:cubicBezTo>
                <a:cubicBezTo>
                  <a:pt x="1653834" y="6187921"/>
                  <a:pt x="1801671" y="6115135"/>
                  <a:pt x="1945410" y="6115309"/>
                </a:cubicBezTo>
                <a:close/>
                <a:moveTo>
                  <a:pt x="1120711" y="3826332"/>
                </a:moveTo>
                <a:cubicBezTo>
                  <a:pt x="1205571" y="3828346"/>
                  <a:pt x="1289952" y="3855341"/>
                  <a:pt x="1362501" y="3910611"/>
                </a:cubicBezTo>
                <a:cubicBezTo>
                  <a:pt x="1362501" y="3910611"/>
                  <a:pt x="1362501" y="3910611"/>
                  <a:pt x="9297658" y="9955798"/>
                </a:cubicBezTo>
                <a:cubicBezTo>
                  <a:pt x="9491122" y="10103183"/>
                  <a:pt x="9491234" y="10368433"/>
                  <a:pt x="9344772" y="10560687"/>
                </a:cubicBezTo>
                <a:cubicBezTo>
                  <a:pt x="9179666" y="10777410"/>
                  <a:pt x="8942548" y="10823263"/>
                  <a:pt x="8749084" y="10675877"/>
                </a:cubicBezTo>
                <a:cubicBezTo>
                  <a:pt x="8749084" y="10675877"/>
                  <a:pt x="8749084" y="10675877"/>
                  <a:pt x="813928" y="4630689"/>
                </a:cubicBezTo>
                <a:cubicBezTo>
                  <a:pt x="620463" y="4483305"/>
                  <a:pt x="579867" y="4225882"/>
                  <a:pt x="744971" y="4009160"/>
                </a:cubicBezTo>
                <a:cubicBezTo>
                  <a:pt x="836511" y="3889001"/>
                  <a:pt x="979277" y="3822972"/>
                  <a:pt x="1120711" y="3826332"/>
                </a:cubicBezTo>
                <a:close/>
                <a:moveTo>
                  <a:pt x="4227254" y="2790686"/>
                </a:moveTo>
                <a:cubicBezTo>
                  <a:pt x="4310200" y="2788659"/>
                  <a:pt x="4389662" y="2811590"/>
                  <a:pt x="4454070" y="2860658"/>
                </a:cubicBezTo>
                <a:cubicBezTo>
                  <a:pt x="4454070" y="2860658"/>
                  <a:pt x="4454070" y="2860658"/>
                  <a:pt x="9475564" y="6686148"/>
                </a:cubicBezTo>
                <a:cubicBezTo>
                  <a:pt x="9647320" y="6816995"/>
                  <a:pt x="9671436" y="7102770"/>
                  <a:pt x="9504938" y="7321320"/>
                </a:cubicBezTo>
                <a:cubicBezTo>
                  <a:pt x="9357238" y="7515197"/>
                  <a:pt x="9075320" y="7567825"/>
                  <a:pt x="8903564" y="7436978"/>
                </a:cubicBezTo>
                <a:cubicBezTo>
                  <a:pt x="8903564" y="7436978"/>
                  <a:pt x="8903564" y="7436978"/>
                  <a:pt x="3882070" y="3611488"/>
                </a:cubicBezTo>
                <a:cubicBezTo>
                  <a:pt x="3710313" y="3480640"/>
                  <a:pt x="3689321" y="3197246"/>
                  <a:pt x="3837020" y="3003370"/>
                </a:cubicBezTo>
                <a:cubicBezTo>
                  <a:pt x="3941082" y="2866775"/>
                  <a:pt x="4089010" y="2794065"/>
                  <a:pt x="4227254" y="2790686"/>
                </a:cubicBezTo>
                <a:close/>
                <a:moveTo>
                  <a:pt x="5978286" y="2454748"/>
                </a:moveTo>
                <a:cubicBezTo>
                  <a:pt x="6060956" y="2459853"/>
                  <a:pt x="6142436" y="2490076"/>
                  <a:pt x="6213830" y="2544466"/>
                </a:cubicBezTo>
                <a:cubicBezTo>
                  <a:pt x="6213830" y="2544466"/>
                  <a:pt x="6213830" y="2544466"/>
                  <a:pt x="9303674" y="4898383"/>
                </a:cubicBezTo>
                <a:cubicBezTo>
                  <a:pt x="9497180" y="5045798"/>
                  <a:pt x="9515962" y="5286598"/>
                  <a:pt x="9350860" y="5503319"/>
                </a:cubicBezTo>
                <a:cubicBezTo>
                  <a:pt x="9204398" y="5695570"/>
                  <a:pt x="8948614" y="5765868"/>
                  <a:pt x="8755108" y="5618451"/>
                </a:cubicBezTo>
                <a:cubicBezTo>
                  <a:pt x="8755108" y="5618451"/>
                  <a:pt x="8755108" y="5618451"/>
                  <a:pt x="5665264" y="3264535"/>
                </a:cubicBezTo>
                <a:cubicBezTo>
                  <a:pt x="5474880" y="3119496"/>
                  <a:pt x="5449770" y="2835207"/>
                  <a:pt x="5596232" y="2642955"/>
                </a:cubicBezTo>
                <a:cubicBezTo>
                  <a:pt x="5699420" y="2507505"/>
                  <a:pt x="5840504" y="2446239"/>
                  <a:pt x="5978286" y="2454748"/>
                </a:cubicBezTo>
                <a:close/>
                <a:moveTo>
                  <a:pt x="1124504" y="2113497"/>
                </a:moveTo>
                <a:cubicBezTo>
                  <a:pt x="1210071" y="2114841"/>
                  <a:pt x="1294642" y="2141060"/>
                  <a:pt x="1366063" y="2195470"/>
                </a:cubicBezTo>
                <a:cubicBezTo>
                  <a:pt x="1366063" y="2195470"/>
                  <a:pt x="1366063" y="2195470"/>
                  <a:pt x="10938820" y="9488219"/>
                </a:cubicBezTo>
                <a:cubicBezTo>
                  <a:pt x="11132398" y="9635692"/>
                  <a:pt x="11129432" y="9905139"/>
                  <a:pt x="10982418" y="10098117"/>
                </a:cubicBezTo>
                <a:cubicBezTo>
                  <a:pt x="10819366" y="10312145"/>
                  <a:pt x="10560378" y="10386547"/>
                  <a:pt x="10366800" y="10239076"/>
                </a:cubicBezTo>
                <a:cubicBezTo>
                  <a:pt x="10366800" y="10239076"/>
                  <a:pt x="10366800" y="10239076"/>
                  <a:pt x="794043" y="2946327"/>
                </a:cubicBezTo>
                <a:cubicBezTo>
                  <a:pt x="603587" y="2801233"/>
                  <a:pt x="581575" y="2512756"/>
                  <a:pt x="744627" y="2298728"/>
                </a:cubicBezTo>
                <a:cubicBezTo>
                  <a:pt x="836511" y="2178117"/>
                  <a:pt x="981892" y="2111258"/>
                  <a:pt x="1124504" y="2113497"/>
                </a:cubicBezTo>
                <a:close/>
                <a:moveTo>
                  <a:pt x="7356102" y="1797588"/>
                </a:moveTo>
                <a:cubicBezTo>
                  <a:pt x="7437918" y="1796756"/>
                  <a:pt x="7517214" y="1819562"/>
                  <a:pt x="7581448" y="1868497"/>
                </a:cubicBezTo>
                <a:cubicBezTo>
                  <a:pt x="7581448" y="1868497"/>
                  <a:pt x="7581448" y="1868497"/>
                  <a:pt x="9593352" y="3401213"/>
                </a:cubicBezTo>
                <a:cubicBezTo>
                  <a:pt x="9764644" y="3531709"/>
                  <a:pt x="9785234" y="3814795"/>
                  <a:pt x="9637536" y="4008670"/>
                </a:cubicBezTo>
                <a:cubicBezTo>
                  <a:pt x="9471038" y="4227222"/>
                  <a:pt x="9192646" y="4282538"/>
                  <a:pt x="9021352" y="4152044"/>
                </a:cubicBezTo>
                <a:cubicBezTo>
                  <a:pt x="9021352" y="4152044"/>
                  <a:pt x="9021352" y="4152044"/>
                  <a:pt x="7009448" y="2619328"/>
                </a:cubicBezTo>
                <a:cubicBezTo>
                  <a:pt x="6838156" y="2488833"/>
                  <a:pt x="6817566" y="2205746"/>
                  <a:pt x="6984064" y="1987194"/>
                </a:cubicBezTo>
                <a:cubicBezTo>
                  <a:pt x="7076376" y="1866022"/>
                  <a:pt x="7219740" y="1798975"/>
                  <a:pt x="7356102" y="1797588"/>
                </a:cubicBezTo>
                <a:close/>
                <a:moveTo>
                  <a:pt x="8626238" y="1077861"/>
                </a:moveTo>
                <a:cubicBezTo>
                  <a:pt x="8710866" y="1079170"/>
                  <a:pt x="8795034" y="1105687"/>
                  <a:pt x="8867664" y="1161018"/>
                </a:cubicBezTo>
                <a:cubicBezTo>
                  <a:pt x="8867664" y="1161018"/>
                  <a:pt x="8867664" y="1161018"/>
                  <a:pt x="9942284" y="1979689"/>
                </a:cubicBezTo>
                <a:cubicBezTo>
                  <a:pt x="10135964" y="2127242"/>
                  <a:pt x="10157008" y="2410678"/>
                  <a:pt x="10009308" y="2604557"/>
                </a:cubicBezTo>
                <a:cubicBezTo>
                  <a:pt x="9842808" y="2823111"/>
                  <a:pt x="9563958" y="2878081"/>
                  <a:pt x="9370276" y="2730530"/>
                </a:cubicBezTo>
                <a:cubicBezTo>
                  <a:pt x="9370276" y="2730530"/>
                  <a:pt x="9370276" y="2730530"/>
                  <a:pt x="8295656" y="1911858"/>
                </a:cubicBezTo>
                <a:cubicBezTo>
                  <a:pt x="8101974" y="1764307"/>
                  <a:pt x="8084054" y="1483251"/>
                  <a:pt x="8250554" y="1264696"/>
                </a:cubicBezTo>
                <a:cubicBezTo>
                  <a:pt x="8342868" y="1143522"/>
                  <a:pt x="8485190" y="1075680"/>
                  <a:pt x="8626238" y="1077861"/>
                </a:cubicBezTo>
                <a:close/>
                <a:moveTo>
                  <a:pt x="9447378" y="1"/>
                </a:moveTo>
                <a:cubicBezTo>
                  <a:pt x="9532998" y="9"/>
                  <a:pt x="9617166" y="26526"/>
                  <a:pt x="9689796" y="81858"/>
                </a:cubicBezTo>
                <a:cubicBezTo>
                  <a:pt x="9689796" y="81858"/>
                  <a:pt x="9689796" y="81858"/>
                  <a:pt x="10764416" y="900529"/>
                </a:cubicBezTo>
                <a:cubicBezTo>
                  <a:pt x="10958096" y="1048080"/>
                  <a:pt x="10979140" y="1331516"/>
                  <a:pt x="10812642" y="1550070"/>
                </a:cubicBezTo>
                <a:cubicBezTo>
                  <a:pt x="10664940" y="1743949"/>
                  <a:pt x="10386090" y="1798919"/>
                  <a:pt x="10192408" y="1651368"/>
                </a:cubicBezTo>
                <a:cubicBezTo>
                  <a:pt x="10192408" y="1651368"/>
                  <a:pt x="10192408" y="1651368"/>
                  <a:pt x="9117788" y="832697"/>
                </a:cubicBezTo>
                <a:cubicBezTo>
                  <a:pt x="8924106" y="685146"/>
                  <a:pt x="8906186" y="404090"/>
                  <a:pt x="9053888" y="210211"/>
                </a:cubicBezTo>
                <a:cubicBezTo>
                  <a:pt x="9157950" y="73615"/>
                  <a:pt x="9304680" y="-11"/>
                  <a:pt x="9447378" y="1"/>
                </a:cubicBezTo>
                <a:close/>
              </a:path>
            </a:pathLst>
          </a:custGeom>
          <a:effectLst/>
        </p:spPr>
        <p:txBody>
          <a:bodyPr wrap="square">
            <a:noAutofit/>
          </a:bodyPr>
          <a:lstStyle>
            <a:lvl1pPr marL="0" indent="0">
              <a:buNone/>
              <a:defRPr sz="1575">
                <a:ln>
                  <a:noFill/>
                </a:ln>
                <a:solidFill>
                  <a:schemeClr val="bg1">
                    <a:lumMod val="85000"/>
                  </a:schemeClr>
                </a:solidFill>
                <a:latin typeface="Lato Light" charset="0"/>
                <a:ea typeface="Lato Light" charset="0"/>
                <a:cs typeface="Lato Light" charset="0"/>
              </a:defRPr>
            </a:lvl1pPr>
          </a:lstStyle>
          <a:p>
            <a:pPr lvl="0"/>
            <a:endParaRPr lang="en-US" noProof="0"/>
          </a:p>
        </p:txBody>
      </p:sp>
    </p:spTree>
    <p:extLst>
      <p:ext uri="{BB962C8B-B14F-4D97-AF65-F5344CB8AC3E}">
        <p14:creationId xmlns:p14="http://schemas.microsoft.com/office/powerpoint/2010/main" val="197520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2E15569-5CA8-4605-A626-660820F6E4D1}"/>
              </a:ext>
            </a:extLst>
          </p:cNvPr>
          <p:cNvSpPr>
            <a:spLocks noGrp="1"/>
          </p:cNvSpPr>
          <p:nvPr>
            <p:ph type="body" sz="quarter" idx="10" hasCustomPrompt="1"/>
          </p:nvPr>
        </p:nvSpPr>
        <p:spPr>
          <a:xfrm>
            <a:off x="393700" y="366541"/>
            <a:ext cx="11404600" cy="360000"/>
          </a:xfrm>
          <a:prstGeom prst="rect">
            <a:avLst/>
          </a:prstGeom>
        </p:spPr>
        <p:txBody>
          <a:bodyPr vert="horz" lIns="0" tIns="0" rIns="0" bIns="0" rtlCol="0" anchor="t">
            <a:noAutofit/>
          </a:bodyPr>
          <a:lstStyle>
            <a:lvl1pPr marL="0" indent="0">
              <a:buNone/>
              <a:defRPr lang="en-US" sz="2500" b="1" smtClean="0">
                <a:latin typeface="+mj-lt"/>
                <a:ea typeface="+mj-ea"/>
                <a:cs typeface="+mj-cs"/>
              </a:defRPr>
            </a:lvl1pPr>
            <a:lvl2pPr>
              <a:defRPr lang="en-US" smtClean="0"/>
            </a:lvl2pPr>
            <a:lvl3pPr>
              <a:defRPr lang="en-US" smtClean="0"/>
            </a:lvl3pPr>
            <a:lvl4pPr>
              <a:defRPr lang="en-US" smtClean="0"/>
            </a:lvl4pPr>
            <a:lvl5pPr>
              <a:defRPr lang="en-GB"/>
            </a:lvl5pPr>
          </a:lstStyle>
          <a:p>
            <a:pPr marL="152400" lvl="0" indent="-152400">
              <a:lnSpc>
                <a:spcPct val="90000"/>
              </a:lnSpc>
              <a:spcBef>
                <a:spcPct val="0"/>
              </a:spcBef>
            </a:pPr>
            <a:r>
              <a:rPr lang="en-US"/>
              <a:t>Add title</a:t>
            </a:r>
            <a:endParaRPr lang="en-GB"/>
          </a:p>
        </p:txBody>
      </p:sp>
    </p:spTree>
    <p:extLst>
      <p:ext uri="{BB962C8B-B14F-4D97-AF65-F5344CB8AC3E}">
        <p14:creationId xmlns:p14="http://schemas.microsoft.com/office/powerpoint/2010/main" val="42583226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D46B626-92F4-449F-9587-B342F55F9C4B}"/>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FD46B626-92F4-449F-9587-B342F55F9C4B}"/>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fld id="{92F64031-640B-4962-8CF9-EAD8AB4A604D}" type="datetimeFigureOut">
              <a:rPr lang="en-GB" smtClean="0"/>
              <a:t>08/09/2021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0D8F0A42-4B1E-4613-8C4D-AAA004DCF1D5}" type="slidenum">
              <a:rPr lang="en-GB" smtClean="0"/>
              <a:t>‹#›</a:t>
            </a:fld>
            <a:endParaRPr lang="en-GB"/>
          </a:p>
        </p:txBody>
      </p:sp>
    </p:spTree>
    <p:extLst>
      <p:ext uri="{BB962C8B-B14F-4D97-AF65-F5344CB8AC3E}">
        <p14:creationId xmlns:p14="http://schemas.microsoft.com/office/powerpoint/2010/main" val="307265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Rectangle 10">
            <a:extLst>
              <a:ext uri="{FF2B5EF4-FFF2-40B4-BE49-F238E27FC236}">
                <a16:creationId xmlns:a16="http://schemas.microsoft.com/office/drawing/2014/main" id="{123D8E40-FDBE-46A0-9A0B-123E9AA3D356}"/>
              </a:ext>
            </a:extLst>
          </p:cNvPr>
          <p:cNvSpPr/>
          <p:nvPr userDrawn="1"/>
        </p:nvSpPr>
        <p:spPr>
          <a:xfrm>
            <a:off x="0" y="5029200"/>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5425CA-745D-4BC0-AA06-EBEF50EA738F}"/>
              </a:ext>
            </a:extLst>
          </p:cNvPr>
          <p:cNvSpPr>
            <a:spLocks noGrp="1"/>
          </p:cNvSpPr>
          <p:nvPr>
            <p:ph type="ctrTitle"/>
          </p:nvPr>
        </p:nvSpPr>
        <p:spPr>
          <a:xfrm>
            <a:off x="300317" y="5549250"/>
            <a:ext cx="11634508" cy="500137"/>
          </a:xfrm>
        </p:spPr>
        <p:txBody>
          <a:bodyPr wrap="square" lIns="15240" tIns="7620" rIns="15240" bIns="7620" anchor="b">
            <a:spAutoFit/>
          </a:bodyPr>
          <a:lstStyle>
            <a:lvl1pPr algn="ctr">
              <a:defRPr sz="3500" b="1">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9084E31-0DDD-4236-AABB-65C91A25CE58}"/>
              </a:ext>
            </a:extLst>
          </p:cNvPr>
          <p:cNvSpPr>
            <a:spLocks noGrp="1"/>
          </p:cNvSpPr>
          <p:nvPr>
            <p:ph type="subTitle" idx="1"/>
          </p:nvPr>
        </p:nvSpPr>
        <p:spPr>
          <a:xfrm>
            <a:off x="300317" y="6141462"/>
            <a:ext cx="11634508" cy="264688"/>
          </a:xfrm>
        </p:spPr>
        <p:txBody>
          <a:bodyPr wrap="square" lIns="15240" tIns="7620" rIns="15240" bIns="7620">
            <a:sp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3" name="Picture 12">
            <a:extLst>
              <a:ext uri="{FF2B5EF4-FFF2-40B4-BE49-F238E27FC236}">
                <a16:creationId xmlns:a16="http://schemas.microsoft.com/office/drawing/2014/main" id="{A6F6840C-DE8F-4983-AB01-20F2DF0D4848}"/>
              </a:ext>
            </a:extLst>
          </p:cNvPr>
          <p:cNvPicPr>
            <a:picLocks noChangeAspect="1"/>
          </p:cNvPicPr>
          <p:nvPr userDrawn="1"/>
        </p:nvPicPr>
        <p:blipFill rotWithShape="1">
          <a:blip r:embed="rId5"/>
          <a:srcRect t="7027"/>
          <a:stretch/>
        </p:blipFill>
        <p:spPr>
          <a:xfrm>
            <a:off x="48126" y="808613"/>
            <a:ext cx="11998993" cy="5240774"/>
          </a:xfrm>
          <a:prstGeom prst="rect">
            <a:avLst/>
          </a:prstGeom>
        </p:spPr>
      </p:pic>
    </p:spTree>
    <p:extLst>
      <p:ext uri="{BB962C8B-B14F-4D97-AF65-F5344CB8AC3E}">
        <p14:creationId xmlns:p14="http://schemas.microsoft.com/office/powerpoint/2010/main" val="245060209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C53266-8226-4323-93D8-8635471CF311}"/>
              </a:ext>
            </a:extLst>
          </p:cNvPr>
          <p:cNvSpPr/>
          <p:nvPr userDrawn="1"/>
        </p:nvSpPr>
        <p:spPr>
          <a:xfrm>
            <a:off x="0" y="-6"/>
            <a:ext cx="12191996" cy="68580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Pentagon 37">
            <a:extLst>
              <a:ext uri="{FF2B5EF4-FFF2-40B4-BE49-F238E27FC236}">
                <a16:creationId xmlns:a16="http://schemas.microsoft.com/office/drawing/2014/main" id="{9787AEAF-CECE-47AD-BC55-6A8FA3B19CEE}"/>
              </a:ext>
            </a:extLst>
          </p:cNvPr>
          <p:cNvSpPr/>
          <p:nvPr userDrawn="1"/>
        </p:nvSpPr>
        <p:spPr>
          <a:xfrm flipH="1">
            <a:off x="5511800" y="-6"/>
            <a:ext cx="6680196" cy="6877110"/>
          </a:xfrm>
          <a:prstGeom prst="homePlate">
            <a:avLst>
              <a:gd name="adj" fmla="val 26731"/>
            </a:avLst>
          </a:prstGeom>
          <a:solidFill>
            <a:schemeClr val="accent4"/>
          </a:solidFill>
          <a:ln>
            <a:noFill/>
          </a:ln>
          <a:effectLst>
            <a:outerShdw blurRad="266700" dist="38100" dir="10800000" algn="r" rotWithShape="0">
              <a:prstClr val="black">
                <a:alpha val="7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2A0BC6A-E73C-40BA-BB29-6604DE19F585}"/>
              </a:ext>
            </a:extLst>
          </p:cNvPr>
          <p:cNvPicPr/>
          <p:nvPr userDrawn="1"/>
        </p:nvPicPr>
        <p:blipFill rotWithShape="1">
          <a:blip r:embed="rId2" cstate="print">
            <a:extLst>
              <a:ext uri="{28A0092B-C50C-407E-A947-70E740481C1C}">
                <a14:useLocalDpi xmlns:a14="http://schemas.microsoft.com/office/drawing/2010/main" val="0"/>
              </a:ext>
            </a:extLst>
          </a:blip>
          <a:srcRect l="4364" r="2644" b="1491"/>
          <a:stretch/>
        </p:blipFill>
        <p:spPr>
          <a:xfrm>
            <a:off x="7786456" y="5591279"/>
            <a:ext cx="4391025" cy="1281234"/>
          </a:xfrm>
          <a:prstGeom prst="rect">
            <a:avLst/>
          </a:prstGeom>
        </p:spPr>
      </p:pic>
    </p:spTree>
    <p:extLst>
      <p:ext uri="{BB962C8B-B14F-4D97-AF65-F5344CB8AC3E}">
        <p14:creationId xmlns:p14="http://schemas.microsoft.com/office/powerpoint/2010/main" val="3501480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262DE44B-329D-44C4-A098-54D67821F0BF}"/>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6" name="Object 5" hidden="1">
                        <a:extLst>
                          <a:ext uri="{FF2B5EF4-FFF2-40B4-BE49-F238E27FC236}">
                            <a16:creationId xmlns:a16="http://schemas.microsoft.com/office/drawing/2014/main" id="{262DE44B-329D-44C4-A098-54D67821F0BF}"/>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149EF36-F9CE-4647-B169-9B37B99036E8}"/>
              </a:ext>
            </a:extLst>
          </p:cNvPr>
          <p:cNvSpPr>
            <a:spLocks noGrp="1"/>
          </p:cNvSpPr>
          <p:nvPr>
            <p:ph type="title"/>
          </p:nvPr>
        </p:nvSpPr>
        <p:spPr>
          <a:xfrm>
            <a:off x="324416" y="303636"/>
            <a:ext cx="10470584" cy="403187"/>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1099A3-25D1-44D2-B255-78F583BF08A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4385C4C7-F6B0-48E4-ACEC-649CC0F49C64}"/>
              </a:ext>
            </a:extLst>
          </p:cNvPr>
          <p:cNvSpPr>
            <a:spLocks noGrp="1"/>
          </p:cNvSpPr>
          <p:nvPr>
            <p:ph type="dt" sz="half" idx="10"/>
          </p:nvPr>
        </p:nvSpPr>
        <p:spPr/>
        <p:txBody>
          <a:bodyPr/>
          <a:lstStyle/>
          <a:p>
            <a:fld id="{C426BC5F-09C1-43F9-92E4-3807667E7453}" type="datetimeFigureOut">
              <a:rPr lang="en-US" smtClean="0"/>
              <a:t>08-Sep-21</a:t>
            </a:fld>
            <a:endParaRPr lang="en-US"/>
          </a:p>
        </p:txBody>
      </p:sp>
      <p:sp>
        <p:nvSpPr>
          <p:cNvPr id="5" name="Footer Placeholder 4">
            <a:extLst>
              <a:ext uri="{FF2B5EF4-FFF2-40B4-BE49-F238E27FC236}">
                <a16:creationId xmlns:a16="http://schemas.microsoft.com/office/drawing/2014/main" id="{ECDAD504-107D-4E14-8686-4209B335C8D1}"/>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2196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9.xml"/><Relationship Id="rId7" Type="http://schemas.openxmlformats.org/officeDocument/2006/relationships/tags" Target="../tags/tag6.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ags" Target="../tags/tag5.xml"/><Relationship Id="rId5" Type="http://schemas.openxmlformats.org/officeDocument/2006/relationships/theme" Target="../theme/theme2.xml"/><Relationship Id="rId10" Type="http://schemas.openxmlformats.org/officeDocument/2006/relationships/image" Target="../media/image2.jpeg"/><Relationship Id="rId4" Type="http://schemas.openxmlformats.org/officeDocument/2006/relationships/slideLayout" Target="../slideLayouts/slideLayout10.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8"/>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9" imgW="425" imgH="426" progId="TCLayout.ActiveDocument.1">
                  <p:embed/>
                </p:oleObj>
              </mc:Choice>
              <mc:Fallback>
                <p:oleObj name="think-cell Slide" r:id="rId9" imgW="425" imgH="426" progId="TCLayout.ActiveDocument.1">
                  <p:embed/>
                  <p:pic>
                    <p:nvPicPr>
                      <p:cNvPr id="6" name="Object 5" hidden="1"/>
                      <p:cNvPicPr/>
                      <p:nvPr/>
                    </p:nvPicPr>
                    <p:blipFill>
                      <a:blip r:embed="rId10"/>
                      <a:stretch>
                        <a:fillRect/>
                      </a:stretch>
                    </p:blipFill>
                    <p:spPr>
                      <a:xfrm>
                        <a:off x="1588" y="1588"/>
                        <a:ext cx="1587" cy="1587"/>
                      </a:xfrm>
                      <a:prstGeom prst="rect">
                        <a:avLst/>
                      </a:prstGeom>
                    </p:spPr>
                  </p:pic>
                </p:oleObj>
              </mc:Fallback>
            </mc:AlternateContent>
          </a:graphicData>
        </a:graphic>
      </p:graphicFrame>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pic>
        <p:nvPicPr>
          <p:cNvPr id="13" name="Picture 12">
            <a:extLst>
              <a:ext uri="{FF2B5EF4-FFF2-40B4-BE49-F238E27FC236}">
                <a16:creationId xmlns:a16="http://schemas.microsoft.com/office/drawing/2014/main" id="{23304A6A-D15B-47E1-B072-1C47E2C76553}"/>
              </a:ext>
            </a:extLst>
          </p:cNvPr>
          <p:cNvPicPr/>
          <p:nvPr userDrawn="1"/>
        </p:nvPicPr>
        <p:blipFill>
          <a:blip r:embed="rId11" cstate="print">
            <a:extLst>
              <a:ext uri="{28A0092B-C50C-407E-A947-70E740481C1C}">
                <a14:useLocalDpi xmlns:a14="http://schemas.microsoft.com/office/drawing/2010/main" val="0"/>
              </a:ext>
            </a:extLst>
          </a:blip>
          <a:stretch>
            <a:fillRect/>
          </a:stretch>
        </p:blipFill>
        <p:spPr>
          <a:xfrm>
            <a:off x="10755433" y="31710"/>
            <a:ext cx="1428750" cy="596265"/>
          </a:xfrm>
          <a:prstGeom prst="rect">
            <a:avLst/>
          </a:prstGeom>
        </p:spPr>
      </p:pic>
    </p:spTree>
    <p:extLst>
      <p:ext uri="{BB962C8B-B14F-4D97-AF65-F5344CB8AC3E}">
        <p14:creationId xmlns:p14="http://schemas.microsoft.com/office/powerpoint/2010/main" val="2928327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7" r:id="rId6"/>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6" name="Object 5"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4B9995B-F1D1-41E0-B428-B93E0C99B409}"/>
              </a:ext>
            </a:extLst>
          </p:cNvPr>
          <p:cNvSpPr/>
          <p:nvPr userDrawn="1">
            <p:custDataLst>
              <p:tags r:id="rId7"/>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800" b="1" i="0" baseline="0">
              <a:latin typeface="Gotham Light" panose="02000603030000020004"/>
              <a:ea typeface="+mj-ea"/>
              <a:cs typeface="+mj-cs"/>
              <a:sym typeface="Gotham Light" panose="02000603030000020004"/>
            </a:endParaRPr>
          </a:p>
        </p:txBody>
      </p:sp>
      <p:sp>
        <p:nvSpPr>
          <p:cNvPr id="20" name="Arrow: Pentagon 19">
            <a:extLst>
              <a:ext uri="{FF2B5EF4-FFF2-40B4-BE49-F238E27FC236}">
                <a16:creationId xmlns:a16="http://schemas.microsoft.com/office/drawing/2014/main" id="{26CDDB92-D8A7-4813-8A72-784E3B907D60}"/>
              </a:ext>
            </a:extLst>
          </p:cNvPr>
          <p:cNvSpPr/>
          <p:nvPr userDrawn="1"/>
        </p:nvSpPr>
        <p:spPr>
          <a:xfrm flipH="1">
            <a:off x="11746131" y="6324600"/>
            <a:ext cx="445869" cy="343180"/>
          </a:xfrm>
          <a:prstGeom prst="homePlate">
            <a:avLst>
              <a:gd name="adj" fmla="val 33686"/>
            </a:avLst>
          </a:prstGeom>
          <a:solidFill>
            <a:srgbClr val="EB3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otham Light" panose="02000603030000020004" pitchFamily="2" charset="0"/>
            </a:endParaRPr>
          </a:p>
        </p:txBody>
      </p:sp>
      <p:sp>
        <p:nvSpPr>
          <p:cNvPr id="2" name="Title Placeholder 1">
            <a:extLst>
              <a:ext uri="{FF2B5EF4-FFF2-40B4-BE49-F238E27FC236}">
                <a16:creationId xmlns:a16="http://schemas.microsoft.com/office/drawing/2014/main" id="{B57DE2E4-39FD-4747-A53E-5C87FACD236D}"/>
              </a:ext>
            </a:extLst>
          </p:cNvPr>
          <p:cNvSpPr>
            <a:spLocks noGrp="1"/>
          </p:cNvSpPr>
          <p:nvPr>
            <p:ph type="title"/>
          </p:nvPr>
        </p:nvSpPr>
        <p:spPr>
          <a:xfrm>
            <a:off x="324416" y="303636"/>
            <a:ext cx="11543168" cy="403187"/>
          </a:xfrm>
          <a:prstGeom prst="rect">
            <a:avLst/>
          </a:prstGeom>
        </p:spPr>
        <p:txBody>
          <a:bodyPr vert="horz" wrap="square" lIns="15240" tIns="7620" rIns="15240" bIns="762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D56DB6E4-BFBD-4EDA-AE3B-7A8FD4D4DFA1}"/>
              </a:ext>
            </a:extLst>
          </p:cNvPr>
          <p:cNvSpPr>
            <a:spLocks noGrp="1"/>
          </p:cNvSpPr>
          <p:nvPr>
            <p:ph type="body" idx="1"/>
          </p:nvPr>
        </p:nvSpPr>
        <p:spPr>
          <a:xfrm>
            <a:off x="324415" y="1145391"/>
            <a:ext cx="11543169" cy="1094146"/>
          </a:xfrm>
          <a:prstGeom prst="rect">
            <a:avLst/>
          </a:prstGeom>
        </p:spPr>
        <p:txBody>
          <a:bodyPr vert="horz" wrap="square" lIns="15240" tIns="7620" rIns="15240" bIns="7620" rtlCol="0">
            <a:spAutoFit/>
          </a:bodyPr>
          <a:lstStyle/>
          <a:p>
            <a:pPr lvl="0"/>
            <a:r>
              <a:rPr lang="en-US"/>
              <a:t>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E1D16D1C-E046-4EF6-8CD8-783F9A8C582A}"/>
              </a:ext>
            </a:extLst>
          </p:cNvPr>
          <p:cNvSpPr>
            <a:spLocks noGrp="1"/>
          </p:cNvSpPr>
          <p:nvPr>
            <p:ph type="dt" sz="half" idx="2"/>
          </p:nvPr>
        </p:nvSpPr>
        <p:spPr>
          <a:xfrm>
            <a:off x="324415" y="6538035"/>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Source: </a:t>
            </a:r>
          </a:p>
        </p:txBody>
      </p:sp>
      <p:sp>
        <p:nvSpPr>
          <p:cNvPr id="5" name="Footer Placeholder 4">
            <a:extLst>
              <a:ext uri="{FF2B5EF4-FFF2-40B4-BE49-F238E27FC236}">
                <a16:creationId xmlns:a16="http://schemas.microsoft.com/office/drawing/2014/main" id="{1BCE2C20-B1D5-4BC6-A6CA-6FA9F0B51320}"/>
              </a:ext>
            </a:extLst>
          </p:cNvPr>
          <p:cNvSpPr>
            <a:spLocks noGrp="1"/>
          </p:cNvSpPr>
          <p:nvPr>
            <p:ph type="ftr" sz="quarter" idx="3"/>
          </p:nvPr>
        </p:nvSpPr>
        <p:spPr>
          <a:xfrm>
            <a:off x="324415" y="6285068"/>
            <a:ext cx="11145393" cy="169277"/>
          </a:xfrm>
          <a:prstGeom prst="rect">
            <a:avLst/>
          </a:prstGeom>
        </p:spPr>
        <p:txBody>
          <a:bodyPr vert="horz" wrap="square" lIns="15240" tIns="7620" rIns="15240" bIns="7620" rtlCol="0" anchor="ctr">
            <a:spAutoFit/>
          </a:bodyPr>
          <a:lstStyle>
            <a:lvl1pPr algn="l">
              <a:defRPr sz="1000">
                <a:solidFill>
                  <a:schemeClr val="tx1"/>
                </a:solidFill>
                <a:latin typeface="Gotham Light" panose="02000603030000020004" pitchFamily="2" charset="0"/>
              </a:defRPr>
            </a:lvl1pPr>
          </a:lstStyle>
          <a:p>
            <a:r>
              <a:rPr lang="en-US"/>
              <a:t>Footnote:</a:t>
            </a:r>
          </a:p>
        </p:txBody>
      </p:sp>
      <p:cxnSp>
        <p:nvCxnSpPr>
          <p:cNvPr id="10" name="Straight Connector 9">
            <a:extLst>
              <a:ext uri="{FF2B5EF4-FFF2-40B4-BE49-F238E27FC236}">
                <a16:creationId xmlns:a16="http://schemas.microsoft.com/office/drawing/2014/main" id="{EA7873EB-6BAD-43C0-B870-0AE8D5E5C4CE}"/>
              </a:ext>
            </a:extLst>
          </p:cNvPr>
          <p:cNvCxnSpPr>
            <a:cxnSpLocks/>
            <a:stCxn id="20" idx="3"/>
          </p:cNvCxnSpPr>
          <p:nvPr userDrawn="1"/>
        </p:nvCxnSpPr>
        <p:spPr>
          <a:xfrm flipH="1">
            <a:off x="-4757" y="6496190"/>
            <a:ext cx="11750888" cy="0"/>
          </a:xfrm>
          <a:prstGeom prst="line">
            <a:avLst/>
          </a:prstGeom>
          <a:ln>
            <a:solidFill>
              <a:srgbClr val="EB3237"/>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F7D3A27-85EF-4023-A90F-B507F9C7BBC7}"/>
              </a:ext>
            </a:extLst>
          </p:cNvPr>
          <p:cNvSpPr/>
          <p:nvPr userDrawn="1"/>
        </p:nvSpPr>
        <p:spPr>
          <a:xfrm rot="5400000">
            <a:off x="-117580" y="394613"/>
            <a:ext cx="456392" cy="221232"/>
          </a:xfrm>
          <a:prstGeom prst="rect">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2" name="Slide Number Placeholder 5">
            <a:extLst>
              <a:ext uri="{FF2B5EF4-FFF2-40B4-BE49-F238E27FC236}">
                <a16:creationId xmlns:a16="http://schemas.microsoft.com/office/drawing/2014/main" id="{A6FFCF44-1256-40E2-AD34-39552A334BBE}"/>
              </a:ext>
            </a:extLst>
          </p:cNvPr>
          <p:cNvSpPr txBox="1">
            <a:spLocks/>
          </p:cNvSpPr>
          <p:nvPr userDrawn="1"/>
        </p:nvSpPr>
        <p:spPr>
          <a:xfrm>
            <a:off x="11860437" y="6411552"/>
            <a:ext cx="217256" cy="169277"/>
          </a:xfrm>
          <a:prstGeom prst="rect">
            <a:avLst/>
          </a:prstGeom>
        </p:spPr>
        <p:txBody>
          <a:bodyPr vert="horz" wrap="square" lIns="15240" tIns="7620" rIns="15240" bIns="7620" rtlCol="0" anchor="ctr">
            <a:spAutoFit/>
          </a:bodyP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79058DB-30C9-4F64-8719-9EAD4E263111}" type="slidenum">
              <a:rPr lang="en-US" smtClean="0">
                <a:solidFill>
                  <a:schemeClr val="bg1"/>
                </a:solidFill>
                <a:latin typeface="Gotham Light" panose="02000603030000020004" pitchFamily="2" charset="0"/>
              </a:rPr>
              <a:pPr/>
              <a:t>‹#›</a:t>
            </a:fld>
            <a:endParaRPr lang="en-US">
              <a:solidFill>
                <a:schemeClr val="bg1"/>
              </a:solidFill>
              <a:latin typeface="Gotham Light" panose="02000603030000020004" pitchFamily="2" charset="0"/>
            </a:endParaRPr>
          </a:p>
        </p:txBody>
      </p:sp>
      <p:pic>
        <p:nvPicPr>
          <p:cNvPr id="14" name="Picture 13">
            <a:extLst>
              <a:ext uri="{FF2B5EF4-FFF2-40B4-BE49-F238E27FC236}">
                <a16:creationId xmlns:a16="http://schemas.microsoft.com/office/drawing/2014/main" id="{FDFCD0C7-445F-4A14-9C86-5CF981271CEE}"/>
              </a:ext>
            </a:extLst>
          </p:cNvPr>
          <p:cNvPicPr/>
          <p:nvPr userDrawn="1"/>
        </p:nvPicPr>
        <p:blipFill>
          <a:blip r:embed="rId10" cstate="print">
            <a:extLst>
              <a:ext uri="{28A0092B-C50C-407E-A947-70E740481C1C}">
                <a14:useLocalDpi xmlns:a14="http://schemas.microsoft.com/office/drawing/2010/main" val="0"/>
              </a:ext>
            </a:extLst>
          </a:blip>
          <a:stretch>
            <a:fillRect/>
          </a:stretch>
        </p:blipFill>
        <p:spPr>
          <a:xfrm>
            <a:off x="10736027" y="18414"/>
            <a:ext cx="1428750" cy="596265"/>
          </a:xfrm>
          <a:prstGeom prst="rect">
            <a:avLst/>
          </a:prstGeom>
        </p:spPr>
      </p:pic>
    </p:spTree>
    <p:extLst>
      <p:ext uri="{BB962C8B-B14F-4D97-AF65-F5344CB8AC3E}">
        <p14:creationId xmlns:p14="http://schemas.microsoft.com/office/powerpoint/2010/main" val="2415707721"/>
      </p:ext>
    </p:extLst>
  </p:cSld>
  <p:clrMap bg1="lt1" tx1="dk1" bg2="lt2" tx2="dk2" accent1="accent1" accent2="accent2" accent3="accent3" accent4="accent4" accent5="accent5" accent6="accent6" hlink="hlink" folHlink="folHlink"/>
  <p:sldLayoutIdLst>
    <p:sldLayoutId id="2147483669" r:id="rId1"/>
    <p:sldLayoutId id="2147483674" r:id="rId2"/>
    <p:sldLayoutId id="2147483671" r:id="rId3"/>
    <p:sldLayoutId id="2147483673" r:id="rId4"/>
  </p:sldLayoutIdLst>
  <p:txStyles>
    <p:title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1pPr>
      <a:lvl2pPr marL="457200" indent="-228600" algn="l" defTabSz="914400" rtl="0" eaLnBrk="1" latinLnBrk="0" hangingPunct="1">
        <a:lnSpc>
          <a:spcPct val="90000"/>
        </a:lnSpc>
        <a:spcBef>
          <a:spcPts val="500"/>
        </a:spcBef>
        <a:buClr>
          <a:schemeClr val="accent1"/>
        </a:buClr>
        <a:buFont typeface="Calibri" panose="020F0502020204030204" pitchFamily="34" charset="0"/>
        <a:buChar char="»"/>
        <a:defRPr sz="1600" kern="1200">
          <a:solidFill>
            <a:schemeClr val="tx1"/>
          </a:solidFill>
          <a:latin typeface="Gotham Light" panose="02000603030000020004" pitchFamily="2" charset="0"/>
          <a:ea typeface="+mn-ea"/>
          <a:cs typeface="+mn-cs"/>
        </a:defRPr>
      </a:lvl2pPr>
      <a:lvl3pPr marL="746125" indent="-228600" algn="l" defTabSz="914400" rtl="0" eaLnBrk="1" latinLnBrk="0" hangingPunct="1">
        <a:lnSpc>
          <a:spcPct val="90000"/>
        </a:lnSpc>
        <a:spcBef>
          <a:spcPts val="500"/>
        </a:spcBef>
        <a:buClr>
          <a:schemeClr val="accent1"/>
        </a:buClr>
        <a:buFont typeface="Calibri Light" panose="020F0302020204030204" pitchFamily="34" charset="0"/>
        <a:buChar char="̶"/>
        <a:defRPr sz="1600" kern="1200">
          <a:solidFill>
            <a:schemeClr val="tx1"/>
          </a:solidFill>
          <a:latin typeface="Gotham Light" panose="02000603030000020004" pitchFamily="2" charset="0"/>
          <a:ea typeface="+mn-ea"/>
          <a:cs typeface="+mn-cs"/>
        </a:defRPr>
      </a:lvl3pPr>
      <a:lvl4pPr marL="974725"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Gotham Light" panose="02000603030000020004" pitchFamily="2" charset="0"/>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pic>
        <p:nvPicPr>
          <p:cNvPr id="39" name="Google Shape;39;p5"/>
          <p:cNvPicPr preferRelativeResize="0"/>
          <p:nvPr/>
        </p:nvPicPr>
        <p:blipFill/>
        <p:spPr>
          <a:xfrm>
            <a:off x="1588" y="1588"/>
            <a:ext cx="1588" cy="1588"/>
          </a:xfrm>
          <a:prstGeom prst="rect">
            <a:avLst/>
          </a:prstGeom>
          <a:noFill/>
          <a:ln>
            <a:noFill/>
          </a:ln>
        </p:spPr>
      </p:pic>
      <p:sp>
        <p:nvSpPr>
          <p:cNvPr id="4" name="Google Shape;40;p5">
            <a:extLst>
              <a:ext uri="{FF2B5EF4-FFF2-40B4-BE49-F238E27FC236}">
                <a16:creationId xmlns:a16="http://schemas.microsoft.com/office/drawing/2014/main" id="{C9607DE2-A059-4BE3-9904-5486CE512E28}"/>
              </a:ext>
            </a:extLst>
          </p:cNvPr>
          <p:cNvSpPr txBox="1">
            <a:spLocks/>
          </p:cNvSpPr>
          <p:nvPr/>
        </p:nvSpPr>
        <p:spPr>
          <a:xfrm>
            <a:off x="34416" y="2246669"/>
            <a:ext cx="5530645" cy="1652451"/>
          </a:xfrm>
          <a:prstGeom prst="rect">
            <a:avLst/>
          </a:prstGeom>
          <a:noFill/>
          <a:ln>
            <a:noFill/>
          </a:ln>
        </p:spPr>
        <p:txBody>
          <a:bodyPr spcFirstLastPara="1" vert="horz" wrap="square" lIns="15225" tIns="7600" rIns="15225" bIns="7600" rtlCol="0" anchor="b" anchorCtr="0">
            <a:noAutofit/>
          </a:bodyPr>
          <a:lstStyle>
            <a:lvl1pPr algn="l" defTabSz="914400" rtl="0" eaLnBrk="1" latinLnBrk="0" hangingPunct="1">
              <a:lnSpc>
                <a:spcPct val="90000"/>
              </a:lnSpc>
              <a:spcBef>
                <a:spcPct val="0"/>
              </a:spcBef>
              <a:buNone/>
              <a:defRPr sz="2800" b="1" kern="1200">
                <a:solidFill>
                  <a:srgbClr val="423C89"/>
                </a:solidFill>
                <a:latin typeface="Gotham Light" panose="02000603030000020004" pitchFamily="2" charset="0"/>
                <a:ea typeface="+mj-ea"/>
                <a:cs typeface="+mj-cs"/>
              </a:defRPr>
            </a:lvl1pPr>
          </a:lstStyle>
          <a:p>
            <a:pPr algn="ctr"/>
            <a:r>
              <a:rPr lang="en-US" sz="3600" dirty="0">
                <a:solidFill>
                  <a:schemeClr val="bg1"/>
                </a:solidFill>
                <a:latin typeface="Gotham Light" pitchFamily="50" charset="0"/>
              </a:rPr>
              <a:t>Introduction to Statistical Thinking</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03C8679-6761-42E5-8CBA-48083BEE7BBB}"/>
                  </a:ext>
                </a:extLst>
              </p:cNvPr>
              <p:cNvSpPr/>
              <p:nvPr/>
            </p:nvSpPr>
            <p:spPr>
              <a:xfrm>
                <a:off x="210939" y="1265030"/>
                <a:ext cx="11794248" cy="3902415"/>
              </a:xfrm>
              <a:prstGeom prst="rect">
                <a:avLst/>
              </a:prstGeom>
            </p:spPr>
            <p:txBody>
              <a:bodyPr wrap="square">
                <a:spAutoFit/>
              </a:bodyPr>
              <a:lstStyle/>
              <a:p>
                <a:pPr>
                  <a:lnSpc>
                    <a:spcPct val="150000"/>
                  </a:lnSpc>
                </a:pPr>
                <a:r>
                  <a:rPr lang="en-US" sz="2800" dirty="0"/>
                  <a:t>The sample variance is denoted by </a:t>
                </a:r>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𝑠</m:t>
                        </m:r>
                      </m:e>
                      <m:sup>
                        <m:r>
                          <a:rPr lang="en-US" sz="2800">
                            <a:latin typeface="Cambria Math" panose="02040503050406030204" pitchFamily="18" charset="0"/>
                          </a:rPr>
                          <m:t>2</m:t>
                        </m:r>
                      </m:sup>
                    </m:sSup>
                  </m:oMath>
                </a14:m>
                <a:r>
                  <a:rPr lang="en-US" sz="2800" dirty="0"/>
                  <a:t> while the population variance is denoted by </a:t>
                </a:r>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𝜎</m:t>
                        </m:r>
                      </m:e>
                      <m:sup>
                        <m:r>
                          <a:rPr lang="en-US" sz="2800">
                            <a:latin typeface="Cambria Math" panose="02040503050406030204" pitchFamily="18" charset="0"/>
                          </a:rPr>
                          <m:t>2</m:t>
                        </m:r>
                      </m:sup>
                    </m:sSup>
                  </m:oMath>
                </a14:m>
                <a:r>
                  <a:rPr lang="en-US" sz="2800" dirty="0"/>
                  <a:t>.</a:t>
                </a:r>
              </a:p>
              <a:p>
                <a:pPr>
                  <a:lnSpc>
                    <a:spcPct val="150000"/>
                  </a:lnSpc>
                </a:pPr>
                <a:endParaRPr lang="en-US" sz="2800" b="1" dirty="0"/>
              </a:p>
              <a:p>
                <a:pPr>
                  <a:lnSpc>
                    <a:spcPct val="150000"/>
                  </a:lnSpc>
                </a:pPr>
                <a:r>
                  <a:rPr lang="en-US" sz="2800" b="1" dirty="0"/>
                  <a:t>Standard deviation</a:t>
                </a:r>
              </a:p>
              <a:p>
                <a:pPr>
                  <a:lnSpc>
                    <a:spcPct val="150000"/>
                  </a:lnSpc>
                </a:pPr>
                <a:r>
                  <a:rPr lang="en-US" sz="2800" dirty="0"/>
                  <a:t>The standard deviation is square root of variance. The sample standard deviation is denoted by </a:t>
                </a:r>
                <a14:m>
                  <m:oMath xmlns:m="http://schemas.openxmlformats.org/officeDocument/2006/math">
                    <m:r>
                      <a:rPr lang="en-US" sz="2800" b="1" i="1" smtClean="0">
                        <a:latin typeface="Cambria Math" panose="02040503050406030204" pitchFamily="18" charset="0"/>
                      </a:rPr>
                      <m:t>𝒔</m:t>
                    </m:r>
                    <m:r>
                      <a:rPr lang="en-US" sz="2800" b="1" i="0" smtClean="0">
                        <a:latin typeface="Cambria Math" panose="02040503050406030204" pitchFamily="18" charset="0"/>
                      </a:rPr>
                      <m:t>.</m:t>
                    </m:r>
                  </m:oMath>
                </a14:m>
                <a:endParaRPr lang="en-US" sz="2800" b="1" dirty="0"/>
              </a:p>
            </p:txBody>
          </p:sp>
        </mc:Choice>
        <mc:Fallback xmlns="">
          <p:sp>
            <p:nvSpPr>
              <p:cNvPr id="3" name="Rectangle 2">
                <a:extLst>
                  <a:ext uri="{FF2B5EF4-FFF2-40B4-BE49-F238E27FC236}">
                    <a16:creationId xmlns:a16="http://schemas.microsoft.com/office/drawing/2014/main" id="{C03C8679-6761-42E5-8CBA-48083BEE7BBB}"/>
                  </a:ext>
                </a:extLst>
              </p:cNvPr>
              <p:cNvSpPr>
                <a:spLocks noRot="1" noChangeAspect="1" noMove="1" noResize="1" noEditPoints="1" noAdjustHandles="1" noChangeArrowheads="1" noChangeShapeType="1" noTextEdit="1"/>
              </p:cNvSpPr>
              <p:nvPr/>
            </p:nvSpPr>
            <p:spPr>
              <a:xfrm>
                <a:off x="210939" y="1265030"/>
                <a:ext cx="11794248" cy="3902415"/>
              </a:xfrm>
              <a:prstGeom prst="rect">
                <a:avLst/>
              </a:prstGeom>
              <a:blipFill>
                <a:blip r:embed="rId3"/>
                <a:stretch>
                  <a:fillRect l="-1086" b="-3594"/>
                </a:stretch>
              </a:blipFill>
            </p:spPr>
            <p:txBody>
              <a:bodyPr/>
              <a:lstStyle/>
              <a:p>
                <a:r>
                  <a:rPr lang="en-US">
                    <a:noFill/>
                  </a:rPr>
                  <a:t> </a:t>
                </a:r>
              </a:p>
            </p:txBody>
          </p:sp>
        </mc:Fallback>
      </mc:AlternateContent>
      <p:sp>
        <p:nvSpPr>
          <p:cNvPr id="5" name="Google Shape;62;p6">
            <a:extLst>
              <a:ext uri="{FF2B5EF4-FFF2-40B4-BE49-F238E27FC236}">
                <a16:creationId xmlns:a16="http://schemas.microsoft.com/office/drawing/2014/main" id="{FBC28851-0F6B-4550-837A-598F97BA7949}"/>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Measures of spread</a:t>
            </a:r>
          </a:p>
          <a:p>
            <a:pPr marL="0" marR="0" lvl="0" indent="0" algn="l" rtl="0">
              <a:spcBef>
                <a:spcPts val="0"/>
              </a:spcBef>
              <a:spcAft>
                <a:spcPts val="0"/>
              </a:spcAft>
              <a:buNone/>
            </a:pPr>
            <a:endParaRPr lang="en-US" sz="3600" b="1" dirty="0">
              <a:solidFill>
                <a:srgbClr val="0070C0"/>
              </a:solidFill>
              <a:latin typeface="Gotham Light" pitchFamily="50" charset="0"/>
              <a:cs typeface="Calibri"/>
            </a:endParaRPr>
          </a:p>
        </p:txBody>
      </p:sp>
    </p:spTree>
    <p:extLst>
      <p:ext uri="{BB962C8B-B14F-4D97-AF65-F5344CB8AC3E}">
        <p14:creationId xmlns:p14="http://schemas.microsoft.com/office/powerpoint/2010/main" val="37286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757467"/>
            <a:ext cx="11593145" cy="4062651"/>
          </a:xfrm>
          <a:prstGeom prst="rect">
            <a:avLst/>
          </a:prstGeom>
        </p:spPr>
        <p:txBody>
          <a:bodyPr wrap="square">
            <a:spAutoFit/>
          </a:bodyPr>
          <a:lstStyle/>
          <a:p>
            <a:pPr>
              <a:lnSpc>
                <a:spcPct val="150000"/>
              </a:lnSpc>
            </a:pPr>
            <a:r>
              <a:rPr lang="en-US" sz="3200" dirty="0"/>
              <a:t>Measures of partition are measures that divide a distribution into specified number of parts.</a:t>
            </a:r>
          </a:p>
          <a:p>
            <a:pPr>
              <a:lnSpc>
                <a:spcPct val="150000"/>
              </a:lnSpc>
            </a:pPr>
            <a:r>
              <a:rPr lang="en-US" sz="3200" dirty="0"/>
              <a:t>The following are the most common measure of partition:</a:t>
            </a:r>
          </a:p>
          <a:p>
            <a:pPr marL="342900" lvl="0" indent="-342900">
              <a:lnSpc>
                <a:spcPct val="150000"/>
              </a:lnSpc>
              <a:buFont typeface="Wingdings" panose="05000000000000000000" pitchFamily="2" charset="2"/>
              <a:buChar char="§"/>
            </a:pPr>
            <a:r>
              <a:rPr lang="en-US" sz="3200" dirty="0"/>
              <a:t>Quartiles</a:t>
            </a:r>
          </a:p>
          <a:p>
            <a:pPr marL="342900" lvl="0" indent="-342900">
              <a:lnSpc>
                <a:spcPct val="150000"/>
              </a:lnSpc>
              <a:buFont typeface="Wingdings" panose="05000000000000000000" pitchFamily="2" charset="2"/>
              <a:buChar char="§"/>
            </a:pPr>
            <a:r>
              <a:rPr lang="en-US" sz="3200" dirty="0"/>
              <a:t>Percentile</a:t>
            </a:r>
          </a:p>
          <a:p>
            <a:endParaRPr lang="en-US" b="1" dirty="0"/>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Measures of partition</a:t>
            </a:r>
          </a:p>
          <a:p>
            <a:pPr marL="0" marR="0" lvl="0" indent="0" algn="l" rtl="0">
              <a:spcBef>
                <a:spcPts val="0"/>
              </a:spcBef>
              <a:spcAft>
                <a:spcPts val="0"/>
              </a:spcAft>
              <a:buNone/>
            </a:pPr>
            <a:endParaRPr lang="en-US" sz="3600" b="1" dirty="0">
              <a:solidFill>
                <a:srgbClr val="0070C0"/>
              </a:solidFill>
              <a:latin typeface="Gotham Light" pitchFamily="50" charset="0"/>
              <a:cs typeface="Calibri"/>
            </a:endParaRPr>
          </a:p>
        </p:txBody>
      </p:sp>
    </p:spTree>
    <p:extLst>
      <p:ext uri="{BB962C8B-B14F-4D97-AF65-F5344CB8AC3E}">
        <p14:creationId xmlns:p14="http://schemas.microsoft.com/office/powerpoint/2010/main" val="115701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03C8679-6761-42E5-8CBA-48083BEE7BBB}"/>
                  </a:ext>
                </a:extLst>
              </p:cNvPr>
              <p:cNvSpPr/>
              <p:nvPr/>
            </p:nvSpPr>
            <p:spPr>
              <a:xfrm>
                <a:off x="210939" y="930903"/>
                <a:ext cx="11593145" cy="5256632"/>
              </a:xfrm>
              <a:prstGeom prst="rect">
                <a:avLst/>
              </a:prstGeom>
            </p:spPr>
            <p:txBody>
              <a:bodyPr wrap="square">
                <a:spAutoFit/>
              </a:bodyPr>
              <a:lstStyle/>
              <a:p>
                <a:pPr>
                  <a:lnSpc>
                    <a:spcPct val="150000"/>
                  </a:lnSpc>
                </a:pPr>
                <a:r>
                  <a:rPr lang="en-US" sz="2800" b="1" dirty="0"/>
                  <a:t>Quartile</a:t>
                </a:r>
              </a:p>
              <a:p>
                <a:pPr>
                  <a:lnSpc>
                    <a:spcPct val="150000"/>
                  </a:lnSpc>
                </a:pPr>
                <a:r>
                  <a:rPr lang="en-US" sz="2800" dirty="0"/>
                  <a:t>This measure divides frequency distribution into four equal parts, Q1 (first/lower quartile), Q2 (second quartile), Q3 (third/upper quartile) and Q4.</a:t>
                </a:r>
              </a:p>
              <a:p>
                <a:pPr>
                  <a:lnSpc>
                    <a:spcPct val="150000"/>
                  </a:lnSpc>
                </a:pPr>
                <a:endParaRPr lang="en-US" sz="2000" b="1" dirty="0"/>
              </a:p>
              <a:p>
                <a:pPr>
                  <a:lnSpc>
                    <a:spcPct val="150000"/>
                  </a:lnSpc>
                </a:pPr>
                <a:endParaRPr lang="en-US" sz="2000" b="1" dirty="0"/>
              </a:p>
              <a:p>
                <a:r>
                  <a:rPr lang="en-US" sz="2800" b="1" dirty="0"/>
                  <a:t>Percentiles</a:t>
                </a:r>
              </a:p>
              <a:p>
                <a:pPr>
                  <a:lnSpc>
                    <a:spcPct val="150000"/>
                  </a:lnSpc>
                </a:pPr>
                <a:r>
                  <a:rPr lang="en-US" sz="2800" dirty="0"/>
                  <a:t>This measure divides frequency distribution into 100 equal parts, P1 (first percentile), P2 (second percentile), </a:t>
                </a:r>
                <a14:m>
                  <m:oMath xmlns:m="http://schemas.openxmlformats.org/officeDocument/2006/math">
                    <m:r>
                      <a:rPr lang="en-US" sz="2800">
                        <a:latin typeface="Cambria Math" panose="02040503050406030204" pitchFamily="18" charset="0"/>
                      </a:rPr>
                      <m:t>⋯</m:t>
                    </m:r>
                  </m:oMath>
                </a14:m>
                <a:r>
                  <a:rPr lang="en-US" sz="2800" dirty="0"/>
                  <a:t> P50 (median), </a:t>
                </a:r>
                <a14:m>
                  <m:oMath xmlns:m="http://schemas.openxmlformats.org/officeDocument/2006/math">
                    <m:r>
                      <a:rPr lang="en-US" sz="2800">
                        <a:latin typeface="Cambria Math" panose="02040503050406030204" pitchFamily="18" charset="0"/>
                      </a:rPr>
                      <m:t>⋯</m:t>
                    </m:r>
                  </m:oMath>
                </a14:m>
                <a:r>
                  <a:rPr lang="en-US" sz="2800" dirty="0"/>
                  <a:t>, P75 (75th percentile), </a:t>
                </a:r>
                <a14:m>
                  <m:oMath xmlns:m="http://schemas.openxmlformats.org/officeDocument/2006/math">
                    <m:r>
                      <a:rPr lang="en-US" sz="2800">
                        <a:latin typeface="Cambria Math" panose="02040503050406030204" pitchFamily="18" charset="0"/>
                      </a:rPr>
                      <m:t>⋯</m:t>
                    </m:r>
                  </m:oMath>
                </a14:m>
                <a:r>
                  <a:rPr lang="en-US" sz="2800" dirty="0"/>
                  <a:t>, and P100.</a:t>
                </a:r>
              </a:p>
            </p:txBody>
          </p:sp>
        </mc:Choice>
        <mc:Fallback xmlns="">
          <p:sp>
            <p:nvSpPr>
              <p:cNvPr id="3" name="Rectangle 2">
                <a:extLst>
                  <a:ext uri="{FF2B5EF4-FFF2-40B4-BE49-F238E27FC236}">
                    <a16:creationId xmlns:a16="http://schemas.microsoft.com/office/drawing/2014/main" id="{C03C8679-6761-42E5-8CBA-48083BEE7BBB}"/>
                  </a:ext>
                </a:extLst>
              </p:cNvPr>
              <p:cNvSpPr>
                <a:spLocks noRot="1" noChangeAspect="1" noMove="1" noResize="1" noEditPoints="1" noAdjustHandles="1" noChangeArrowheads="1" noChangeShapeType="1" noTextEdit="1"/>
              </p:cNvSpPr>
              <p:nvPr/>
            </p:nvSpPr>
            <p:spPr>
              <a:xfrm>
                <a:off x="210939" y="930903"/>
                <a:ext cx="11593145" cy="5256632"/>
              </a:xfrm>
              <a:prstGeom prst="rect">
                <a:avLst/>
              </a:prstGeom>
              <a:blipFill>
                <a:blip r:embed="rId3"/>
                <a:stretch>
                  <a:fillRect l="-1105" r="-53" b="-2436"/>
                </a:stretch>
              </a:blipFill>
            </p:spPr>
            <p:txBody>
              <a:bodyPr/>
              <a:lstStyle/>
              <a:p>
                <a:r>
                  <a:rPr lang="en-US">
                    <a:noFill/>
                  </a:rPr>
                  <a:t> </a:t>
                </a:r>
              </a:p>
            </p:txBody>
          </p:sp>
        </mc:Fallback>
      </mc:AlternateContent>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Measures of partition</a:t>
            </a:r>
          </a:p>
          <a:p>
            <a:pPr marL="0" marR="0" lvl="0" indent="0" algn="l" rtl="0">
              <a:spcBef>
                <a:spcPts val="0"/>
              </a:spcBef>
              <a:spcAft>
                <a:spcPts val="0"/>
              </a:spcAft>
              <a:buNone/>
            </a:pPr>
            <a:endParaRPr lang="en-US" sz="3600" b="1" dirty="0">
              <a:solidFill>
                <a:srgbClr val="0070C0"/>
              </a:solidFill>
              <a:latin typeface="Gotham Light" pitchFamily="50" charset="0"/>
              <a:cs typeface="Calibri"/>
            </a:endParaRPr>
          </a:p>
        </p:txBody>
      </p:sp>
    </p:spTree>
    <p:extLst>
      <p:ext uri="{BB962C8B-B14F-4D97-AF65-F5344CB8AC3E}">
        <p14:creationId xmlns:p14="http://schemas.microsoft.com/office/powerpoint/2010/main" val="331637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8" y="1015503"/>
            <a:ext cx="11292804" cy="5611664"/>
          </a:xfrm>
          <a:prstGeom prst="rect">
            <a:avLst/>
          </a:prstGeom>
        </p:spPr>
        <p:txBody>
          <a:bodyPr wrap="square">
            <a:spAutoFit/>
          </a:bodyPr>
          <a:lstStyle/>
          <a:p>
            <a:pPr algn="just">
              <a:lnSpc>
                <a:spcPct val="150000"/>
              </a:lnSpc>
            </a:pPr>
            <a:r>
              <a:rPr lang="en-US" sz="2800" dirty="0"/>
              <a:t>The five-number summary in statistics is a set of descriptive statistics that provides information about a dataset. It consists of the five most important basic statistics:</a:t>
            </a:r>
          </a:p>
          <a:p>
            <a:pPr>
              <a:lnSpc>
                <a:spcPct val="150000"/>
              </a:lnSpc>
            </a:pPr>
            <a:endParaRPr lang="en-US" sz="1400" dirty="0"/>
          </a:p>
          <a:p>
            <a:pPr marL="342900" lvl="0" indent="-342900">
              <a:lnSpc>
                <a:spcPct val="150000"/>
              </a:lnSpc>
              <a:buFont typeface="Wingdings" panose="05000000000000000000" pitchFamily="2" charset="2"/>
              <a:buChar char="§"/>
            </a:pPr>
            <a:r>
              <a:rPr lang="en-US" sz="2800" dirty="0"/>
              <a:t>the minimum (smallest observation)</a:t>
            </a:r>
          </a:p>
          <a:p>
            <a:pPr marL="342900" lvl="0" indent="-342900">
              <a:lnSpc>
                <a:spcPct val="150000"/>
              </a:lnSpc>
              <a:buFont typeface="Wingdings" panose="05000000000000000000" pitchFamily="2" charset="2"/>
              <a:buChar char="§"/>
            </a:pPr>
            <a:r>
              <a:rPr lang="en-US" sz="2800" dirty="0"/>
              <a:t>the lower quartile or first quartile</a:t>
            </a:r>
          </a:p>
          <a:p>
            <a:pPr marL="342900" lvl="0" indent="-342900">
              <a:lnSpc>
                <a:spcPct val="150000"/>
              </a:lnSpc>
              <a:buFont typeface="Wingdings" panose="05000000000000000000" pitchFamily="2" charset="2"/>
              <a:buChar char="§"/>
            </a:pPr>
            <a:r>
              <a:rPr lang="en-US" sz="2800" dirty="0"/>
              <a:t>the median (the middle value)</a:t>
            </a:r>
          </a:p>
          <a:p>
            <a:pPr marL="342900" lvl="0" indent="-342900">
              <a:lnSpc>
                <a:spcPct val="150000"/>
              </a:lnSpc>
              <a:buFont typeface="Wingdings" panose="05000000000000000000" pitchFamily="2" charset="2"/>
              <a:buChar char="§"/>
            </a:pPr>
            <a:r>
              <a:rPr lang="en-US" sz="2800" dirty="0"/>
              <a:t>the upper quartile or third quartile</a:t>
            </a:r>
          </a:p>
          <a:p>
            <a:pPr marL="342900" lvl="0" indent="-342900">
              <a:lnSpc>
                <a:spcPct val="150000"/>
              </a:lnSpc>
              <a:buFont typeface="Wingdings" panose="05000000000000000000" pitchFamily="2" charset="2"/>
              <a:buChar char="§"/>
            </a:pPr>
            <a:r>
              <a:rPr lang="en-US" sz="2800" dirty="0"/>
              <a:t>the maximum (largest observation)</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8" y="188603"/>
            <a:ext cx="8003913"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Introduction to five number summary</a:t>
            </a:r>
          </a:p>
        </p:txBody>
      </p:sp>
    </p:spTree>
    <p:extLst>
      <p:ext uri="{BB962C8B-B14F-4D97-AF65-F5344CB8AC3E}">
        <p14:creationId xmlns:p14="http://schemas.microsoft.com/office/powerpoint/2010/main" val="406333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8" y="1176147"/>
            <a:ext cx="11292804" cy="1268361"/>
          </a:xfrm>
          <a:prstGeom prst="rect">
            <a:avLst/>
          </a:prstGeom>
        </p:spPr>
        <p:txBody>
          <a:bodyPr wrap="square">
            <a:spAutoFit/>
          </a:bodyPr>
          <a:lstStyle/>
          <a:p>
            <a:r>
              <a:rPr lang="en-US" sz="2800" dirty="0"/>
              <a:t>A boxplot can be used to show or represent the five-number summary.</a:t>
            </a:r>
          </a:p>
          <a:p>
            <a:pPr algn="just">
              <a:lnSpc>
                <a:spcPct val="150000"/>
              </a:lnSpc>
            </a:pPr>
            <a:endParaRPr lang="en-US" sz="3600" dirty="0"/>
          </a:p>
        </p:txBody>
      </p:sp>
      <p:sp>
        <p:nvSpPr>
          <p:cNvPr id="4" name="Google Shape;62;p6">
            <a:extLst>
              <a:ext uri="{FF2B5EF4-FFF2-40B4-BE49-F238E27FC236}">
                <a16:creationId xmlns:a16="http://schemas.microsoft.com/office/drawing/2014/main" id="{F38B11BB-56D0-4B55-AD54-292CE6C26D8D}"/>
              </a:ext>
            </a:extLst>
          </p:cNvPr>
          <p:cNvSpPr/>
          <p:nvPr/>
        </p:nvSpPr>
        <p:spPr>
          <a:xfrm>
            <a:off x="210938" y="188603"/>
            <a:ext cx="8003913"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A box plot</a:t>
            </a:r>
          </a:p>
        </p:txBody>
      </p:sp>
      <p:pic>
        <p:nvPicPr>
          <p:cNvPr id="5" name="Picture 4">
            <a:extLst>
              <a:ext uri="{FF2B5EF4-FFF2-40B4-BE49-F238E27FC236}">
                <a16:creationId xmlns:a16="http://schemas.microsoft.com/office/drawing/2014/main" id="{939FAA4D-7537-44BA-BD05-1DAD18A52589}"/>
              </a:ext>
            </a:extLst>
          </p:cNvPr>
          <p:cNvPicPr/>
          <p:nvPr/>
        </p:nvPicPr>
        <p:blipFill>
          <a:blip r:embed="rId3"/>
          <a:stretch>
            <a:fillRect/>
          </a:stretch>
        </p:blipFill>
        <p:spPr>
          <a:xfrm>
            <a:off x="314174" y="2298419"/>
            <a:ext cx="4989872" cy="3873781"/>
          </a:xfrm>
          <a:prstGeom prst="rect">
            <a:avLst/>
          </a:prstGeom>
        </p:spPr>
      </p:pic>
      <p:pic>
        <p:nvPicPr>
          <p:cNvPr id="6" name="Picture 5">
            <a:extLst>
              <a:ext uri="{FF2B5EF4-FFF2-40B4-BE49-F238E27FC236}">
                <a16:creationId xmlns:a16="http://schemas.microsoft.com/office/drawing/2014/main" id="{7E4B17D0-12C8-4638-A193-3E194A069399}"/>
              </a:ext>
            </a:extLst>
          </p:cNvPr>
          <p:cNvPicPr/>
          <p:nvPr/>
        </p:nvPicPr>
        <p:blipFill>
          <a:blip r:embed="rId4"/>
          <a:stretch>
            <a:fillRect/>
          </a:stretch>
        </p:blipFill>
        <p:spPr>
          <a:xfrm>
            <a:off x="6096000" y="2844775"/>
            <a:ext cx="5631426" cy="2580877"/>
          </a:xfrm>
          <a:prstGeom prst="rect">
            <a:avLst/>
          </a:prstGeom>
        </p:spPr>
      </p:pic>
    </p:spTree>
    <p:extLst>
      <p:ext uri="{BB962C8B-B14F-4D97-AF65-F5344CB8AC3E}">
        <p14:creationId xmlns:p14="http://schemas.microsoft.com/office/powerpoint/2010/main" val="391777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3" name="Picture 2">
            <a:extLst>
              <a:ext uri="{FF2B5EF4-FFF2-40B4-BE49-F238E27FC236}">
                <a16:creationId xmlns:a16="http://schemas.microsoft.com/office/drawing/2014/main" id="{9B624AEC-FF1A-4BDD-A49F-2B5299D9A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8" y="1244280"/>
            <a:ext cx="8895732" cy="50112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Google Shape;62;p6">
            <a:extLst>
              <a:ext uri="{FF2B5EF4-FFF2-40B4-BE49-F238E27FC236}">
                <a16:creationId xmlns:a16="http://schemas.microsoft.com/office/drawing/2014/main" id="{3B1AF9F2-B7A1-49E4-9578-2ABEE998FBCF}"/>
              </a:ext>
            </a:extLst>
          </p:cNvPr>
          <p:cNvSpPr/>
          <p:nvPr/>
        </p:nvSpPr>
        <p:spPr>
          <a:xfrm>
            <a:off x="176981" y="229663"/>
            <a:ext cx="6023741" cy="535258"/>
          </a:xfrm>
          <a:prstGeom prst="rect">
            <a:avLst/>
          </a:prstGeom>
          <a:noFill/>
          <a:ln>
            <a:noFill/>
          </a:ln>
        </p:spPr>
        <p:txBody>
          <a:bodyPr spcFirstLastPara="1" wrap="square" lIns="91425" tIns="45700" rIns="91425" bIns="45700" anchor="t" anchorCtr="0">
            <a:noAutofit/>
          </a:bodyPr>
          <a:lstStyle/>
          <a:p>
            <a:pPr>
              <a:spcBef>
                <a:spcPts val="200"/>
              </a:spcBef>
            </a:pPr>
            <a:r>
              <a:rPr lang="en-US" sz="2800" b="1" dirty="0">
                <a:solidFill>
                  <a:srgbClr val="2E74B5"/>
                </a:solidFill>
                <a:latin typeface="+mj-lt"/>
                <a:cs typeface="Times New Roman" panose="02020603050405020304" pitchFamily="18" charset="0"/>
              </a:rPr>
              <a:t>Lab session</a:t>
            </a:r>
          </a:p>
        </p:txBody>
      </p:sp>
      <p:sp>
        <p:nvSpPr>
          <p:cNvPr id="4" name="Google Shape;62;p6">
            <a:extLst>
              <a:ext uri="{FF2B5EF4-FFF2-40B4-BE49-F238E27FC236}">
                <a16:creationId xmlns:a16="http://schemas.microsoft.com/office/drawing/2014/main" id="{6A7E68F1-8193-4E44-B8D4-04BC93B05070}"/>
              </a:ext>
            </a:extLst>
          </p:cNvPr>
          <p:cNvSpPr/>
          <p:nvPr/>
        </p:nvSpPr>
        <p:spPr>
          <a:xfrm>
            <a:off x="10217193" y="2863262"/>
            <a:ext cx="1822408" cy="1967818"/>
          </a:xfrm>
          <a:prstGeom prst="rect">
            <a:avLst/>
          </a:prstGeom>
          <a:noFill/>
          <a:ln>
            <a:noFill/>
          </a:ln>
        </p:spPr>
        <p:txBody>
          <a:bodyPr spcFirstLastPara="1" wrap="square" lIns="91425" tIns="45700" rIns="91425" bIns="45700" anchor="t" anchorCtr="0">
            <a:noAutofit/>
          </a:bodyPr>
          <a:lstStyle/>
          <a:p>
            <a:pPr>
              <a:spcBef>
                <a:spcPts val="200"/>
              </a:spcBef>
            </a:pPr>
            <a:r>
              <a:rPr lang="en-US" sz="2400" b="1" dirty="0"/>
              <a:t>Open Statistical Thinking 1 Jupyter Notebook</a:t>
            </a:r>
          </a:p>
        </p:txBody>
      </p:sp>
    </p:spTree>
    <p:extLst>
      <p:ext uri="{BB962C8B-B14F-4D97-AF65-F5344CB8AC3E}">
        <p14:creationId xmlns:p14="http://schemas.microsoft.com/office/powerpoint/2010/main" val="292695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351" y="6101561"/>
            <a:ext cx="12193443" cy="624786"/>
          </a:xfrm>
        </p:spPr>
        <p:txBody>
          <a:bodyPr/>
          <a:lstStyle/>
          <a:p>
            <a:r>
              <a:rPr lang="en-US" sz="4400" dirty="0">
                <a:solidFill>
                  <a:srgbClr val="0070C0"/>
                </a:solidFill>
              </a:rPr>
              <a:t>Branch of statistics</a:t>
            </a:r>
            <a:endParaRPr lang="en-GB" sz="4400" dirty="0">
              <a:solidFill>
                <a:srgbClr val="0070C0"/>
              </a:solidFill>
            </a:endParaRPr>
          </a:p>
        </p:txBody>
      </p:sp>
    </p:spTree>
    <p:extLst>
      <p:ext uri="{BB962C8B-B14F-4D97-AF65-F5344CB8AC3E}">
        <p14:creationId xmlns:p14="http://schemas.microsoft.com/office/powerpoint/2010/main" val="3510249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840219"/>
            <a:ext cx="11681633" cy="2970685"/>
          </a:xfrm>
          <a:prstGeom prst="rect">
            <a:avLst/>
          </a:prstGeom>
        </p:spPr>
        <p:txBody>
          <a:bodyPr wrap="square">
            <a:spAutoFit/>
          </a:bodyPr>
          <a:lstStyle/>
          <a:p>
            <a:pPr>
              <a:lnSpc>
                <a:spcPct val="150000"/>
              </a:lnSpc>
            </a:pPr>
            <a:r>
              <a:rPr lang="en-US" sz="3200" dirty="0"/>
              <a:t>The two major areas of statistics are known as descriptive statistics, which describes the properties of sample and population data, and inferential statistics, which uses those properties to test hypotheses and draw conclusions.</a:t>
            </a:r>
            <a:endParaRPr lang="en-US" sz="36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Branch of statistics</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53455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265032"/>
            <a:ext cx="11681633" cy="5269456"/>
          </a:xfrm>
          <a:prstGeom prst="rect">
            <a:avLst/>
          </a:prstGeom>
        </p:spPr>
        <p:txBody>
          <a:bodyPr wrap="square">
            <a:spAutoFit/>
          </a:bodyPr>
          <a:lstStyle/>
          <a:p>
            <a:pPr>
              <a:lnSpc>
                <a:spcPct val="150000"/>
              </a:lnSpc>
            </a:pPr>
            <a:r>
              <a:rPr lang="en-US" sz="3200" dirty="0"/>
              <a:t>Some common statistical tools and procedures for descriptive statistics can be categorized into:</a:t>
            </a:r>
          </a:p>
          <a:p>
            <a:pPr>
              <a:lnSpc>
                <a:spcPct val="150000"/>
              </a:lnSpc>
            </a:pPr>
            <a:endParaRPr lang="en-US" sz="3200" dirty="0"/>
          </a:p>
          <a:p>
            <a:pPr marL="457200" indent="-457200">
              <a:lnSpc>
                <a:spcPct val="150000"/>
              </a:lnSpc>
              <a:buFont typeface="Wingdings" panose="05000000000000000000" pitchFamily="2" charset="2"/>
              <a:buChar char="§"/>
            </a:pPr>
            <a:r>
              <a:rPr lang="en-US" sz="3200" dirty="0"/>
              <a:t>Measure of central tendency</a:t>
            </a:r>
          </a:p>
          <a:p>
            <a:pPr marL="457200" indent="-457200">
              <a:lnSpc>
                <a:spcPct val="150000"/>
              </a:lnSpc>
              <a:buFont typeface="Wingdings" panose="05000000000000000000" pitchFamily="2" charset="2"/>
              <a:buChar char="§"/>
            </a:pPr>
            <a:r>
              <a:rPr lang="en-US" sz="3200" dirty="0"/>
              <a:t>Measure of spread</a:t>
            </a:r>
          </a:p>
          <a:p>
            <a:pPr marL="457200" indent="-457200">
              <a:lnSpc>
                <a:spcPct val="150000"/>
              </a:lnSpc>
              <a:buFont typeface="Wingdings" panose="05000000000000000000" pitchFamily="2" charset="2"/>
              <a:buChar char="§"/>
            </a:pPr>
            <a:r>
              <a:rPr lang="en-US" sz="3200" dirty="0"/>
              <a:t>Measure of partition</a:t>
            </a:r>
          </a:p>
          <a:p>
            <a:pPr>
              <a:lnSpc>
                <a:spcPct val="150000"/>
              </a:lnSpc>
            </a:pPr>
            <a:endParaRPr lang="en-US" sz="3600" dirty="0">
              <a:solidFill>
                <a:schemeClr val="tx1"/>
              </a:solidFill>
              <a:latin typeface="+mj-lt"/>
            </a:endParaRP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Descriptive Statistics</a:t>
            </a:r>
            <a:endParaRPr sz="3600" b="1" dirty="0">
              <a:solidFill>
                <a:srgbClr val="0070C0"/>
              </a:solidFill>
              <a:latin typeface="Gotham Light" pitchFamily="50" charset="0"/>
              <a:cs typeface="Calibri"/>
              <a:sym typeface="Calibri"/>
            </a:endParaRPr>
          </a:p>
        </p:txBody>
      </p:sp>
    </p:spTree>
    <p:extLst>
      <p:ext uri="{BB962C8B-B14F-4D97-AF65-F5344CB8AC3E}">
        <p14:creationId xmlns:p14="http://schemas.microsoft.com/office/powerpoint/2010/main" val="351712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2303158"/>
            <a:ext cx="11593145" cy="1964512"/>
          </a:xfrm>
          <a:prstGeom prst="rect">
            <a:avLst/>
          </a:prstGeom>
        </p:spPr>
        <p:txBody>
          <a:bodyPr wrap="square">
            <a:spAutoFit/>
          </a:bodyPr>
          <a:lstStyle/>
          <a:p>
            <a:pPr algn="just">
              <a:lnSpc>
                <a:spcPct val="150000"/>
              </a:lnSpc>
            </a:pPr>
            <a:r>
              <a:rPr lang="en-US" sz="2800" dirty="0"/>
              <a:t>The most common measures of central tendency are the mean, median, and the mode. Measure of central tendency is also known as measure of location or average.</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Measure of central tendency</a:t>
            </a:r>
          </a:p>
        </p:txBody>
      </p:sp>
    </p:spTree>
    <p:extLst>
      <p:ext uri="{BB962C8B-B14F-4D97-AF65-F5344CB8AC3E}">
        <p14:creationId xmlns:p14="http://schemas.microsoft.com/office/powerpoint/2010/main" val="824577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03C8679-6761-42E5-8CBA-48083BEE7BBB}"/>
                  </a:ext>
                </a:extLst>
              </p:cNvPr>
              <p:cNvSpPr/>
              <p:nvPr/>
            </p:nvSpPr>
            <p:spPr>
              <a:xfrm>
                <a:off x="210939" y="723861"/>
                <a:ext cx="11770122" cy="6004080"/>
              </a:xfrm>
              <a:prstGeom prst="rect">
                <a:avLst/>
              </a:prstGeom>
            </p:spPr>
            <p:txBody>
              <a:bodyPr wrap="square">
                <a:spAutoFit/>
              </a:bodyPr>
              <a:lstStyle/>
              <a:p>
                <a:pPr algn="just">
                  <a:lnSpc>
                    <a:spcPct val="150000"/>
                  </a:lnSpc>
                </a:pPr>
                <a:r>
                  <a:rPr lang="en-US" sz="2800" b="1" dirty="0"/>
                  <a:t>Mean</a:t>
                </a:r>
              </a:p>
              <a:p>
                <a:pPr algn="just">
                  <a:lnSpc>
                    <a:spcPct val="150000"/>
                  </a:lnSpc>
                </a:pPr>
                <a:r>
                  <a:rPr lang="en-US" sz="2800" dirty="0"/>
                  <a:t>The arithmetic mean or simply mean is the sum of all the elements divided by the number of elements. The sample mean is denoted by </a:t>
                </a:r>
                <a14:m>
                  <m:oMath xmlns:m="http://schemas.openxmlformats.org/officeDocument/2006/math">
                    <m:acc>
                      <m:accPr>
                        <m:chr m:val="‾"/>
                        <m:ctrlPr>
                          <a:rPr lang="en-US" sz="2800" i="1">
                            <a:latin typeface="Cambria Math" panose="02040503050406030204" pitchFamily="18" charset="0"/>
                          </a:rPr>
                        </m:ctrlPr>
                      </m:accPr>
                      <m:e>
                        <m:r>
                          <a:rPr lang="en-US" sz="2800">
                            <a:latin typeface="Cambria Math" panose="02040503050406030204" pitchFamily="18" charset="0"/>
                          </a:rPr>
                          <m:t>𝑋</m:t>
                        </m:r>
                      </m:e>
                    </m:acc>
                  </m:oMath>
                </a14:m>
                <a:r>
                  <a:rPr lang="en-US" sz="2800" dirty="0"/>
                  <a:t> while the population mean is denoted as </a:t>
                </a:r>
                <a14:m>
                  <m:oMath xmlns:m="http://schemas.openxmlformats.org/officeDocument/2006/math">
                    <m:r>
                      <a:rPr lang="en-US" sz="2800">
                        <a:latin typeface="Cambria Math" panose="02040503050406030204" pitchFamily="18" charset="0"/>
                      </a:rPr>
                      <m:t>𝜇</m:t>
                    </m:r>
                  </m:oMath>
                </a14:m>
                <a:r>
                  <a:rPr lang="en-US" sz="2800" dirty="0"/>
                  <a:t>.</a:t>
                </a:r>
              </a:p>
              <a:p>
                <a:pPr algn="just">
                  <a:lnSpc>
                    <a:spcPct val="150000"/>
                  </a:lnSpc>
                </a:pPr>
                <a:endParaRPr lang="en-US" sz="2800" dirty="0"/>
              </a:p>
              <a:p>
                <a:pPr algn="just">
                  <a:lnSpc>
                    <a:spcPct val="150000"/>
                  </a:lnSpc>
                </a:pPr>
                <a:r>
                  <a:rPr lang="en-US" sz="2800" b="1" dirty="0"/>
                  <a:t>Median</a:t>
                </a:r>
              </a:p>
              <a:p>
                <a:pPr>
                  <a:lnSpc>
                    <a:spcPct val="150000"/>
                  </a:lnSpc>
                </a:pPr>
                <a:r>
                  <a:rPr lang="en-US" sz="2800" dirty="0"/>
                  <a:t>The median is the middle value when the data is arranged in ascending or descending order.</a:t>
                </a:r>
              </a:p>
              <a:p>
                <a:pPr>
                  <a:lnSpc>
                    <a:spcPct val="150000"/>
                  </a:lnSpc>
                </a:pPr>
                <a:endParaRPr lang="en-US" sz="700" dirty="0"/>
              </a:p>
              <a:p>
                <a:pPr>
                  <a:lnSpc>
                    <a:spcPct val="150000"/>
                  </a:lnSpc>
                </a:pPr>
                <a:endParaRPr lang="en-US" sz="2800" dirty="0"/>
              </a:p>
            </p:txBody>
          </p:sp>
        </mc:Choice>
        <mc:Fallback xmlns="">
          <p:sp>
            <p:nvSpPr>
              <p:cNvPr id="3" name="Rectangle 2">
                <a:extLst>
                  <a:ext uri="{FF2B5EF4-FFF2-40B4-BE49-F238E27FC236}">
                    <a16:creationId xmlns:a16="http://schemas.microsoft.com/office/drawing/2014/main" id="{C03C8679-6761-42E5-8CBA-48083BEE7BBB}"/>
                  </a:ext>
                </a:extLst>
              </p:cNvPr>
              <p:cNvSpPr>
                <a:spLocks noRot="1" noChangeAspect="1" noMove="1" noResize="1" noEditPoints="1" noAdjustHandles="1" noChangeArrowheads="1" noChangeShapeType="1" noTextEdit="1"/>
              </p:cNvSpPr>
              <p:nvPr/>
            </p:nvSpPr>
            <p:spPr>
              <a:xfrm>
                <a:off x="210939" y="723861"/>
                <a:ext cx="11770122" cy="6004080"/>
              </a:xfrm>
              <a:prstGeom prst="rect">
                <a:avLst/>
              </a:prstGeom>
              <a:blipFill>
                <a:blip r:embed="rId3"/>
                <a:stretch>
                  <a:fillRect l="-1088" r="-1088"/>
                </a:stretch>
              </a:blipFill>
            </p:spPr>
            <p:txBody>
              <a:bodyPr/>
              <a:lstStyle/>
              <a:p>
                <a:r>
                  <a:rPr lang="en-US">
                    <a:noFill/>
                  </a:rPr>
                  <a:t> </a:t>
                </a:r>
              </a:p>
            </p:txBody>
          </p:sp>
        </mc:Fallback>
      </mc:AlternateContent>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Measure of central tendency</a:t>
            </a:r>
          </a:p>
        </p:txBody>
      </p:sp>
    </p:spTree>
    <p:extLst>
      <p:ext uri="{BB962C8B-B14F-4D97-AF65-F5344CB8AC3E}">
        <p14:creationId xmlns:p14="http://schemas.microsoft.com/office/powerpoint/2010/main" val="109494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2360932"/>
            <a:ext cx="11770122" cy="2556982"/>
          </a:xfrm>
          <a:prstGeom prst="rect">
            <a:avLst/>
          </a:prstGeom>
        </p:spPr>
        <p:txBody>
          <a:bodyPr wrap="square">
            <a:spAutoFit/>
          </a:bodyPr>
          <a:lstStyle/>
          <a:p>
            <a:pPr>
              <a:lnSpc>
                <a:spcPct val="150000"/>
              </a:lnSpc>
            </a:pPr>
            <a:endParaRPr lang="en-US" sz="700" dirty="0"/>
          </a:p>
          <a:p>
            <a:r>
              <a:rPr lang="en-US" sz="2800" b="1" dirty="0"/>
              <a:t>Mode</a:t>
            </a:r>
          </a:p>
          <a:p>
            <a:pPr>
              <a:lnSpc>
                <a:spcPct val="150000"/>
              </a:lnSpc>
            </a:pPr>
            <a:r>
              <a:rPr lang="en-US" sz="2800" dirty="0"/>
              <a:t>The mode is the value that occurs the most frequently in the data set. You can easily get the mode by tabulating your dataset.</a:t>
            </a:r>
          </a:p>
          <a:p>
            <a:pPr>
              <a:lnSpc>
                <a:spcPct val="150000"/>
              </a:lnSpc>
            </a:pPr>
            <a:endParaRPr lang="en-US" sz="2800" dirty="0"/>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rgbClr val="0070C0"/>
                </a:solidFill>
                <a:latin typeface="Gotham Light" pitchFamily="50" charset="0"/>
                <a:cs typeface="Calibri"/>
              </a:rPr>
              <a:t>Measure of central tendency</a:t>
            </a:r>
          </a:p>
        </p:txBody>
      </p:sp>
    </p:spTree>
    <p:extLst>
      <p:ext uri="{BB962C8B-B14F-4D97-AF65-F5344CB8AC3E}">
        <p14:creationId xmlns:p14="http://schemas.microsoft.com/office/powerpoint/2010/main" val="86738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1477248"/>
            <a:ext cx="11593145" cy="3903504"/>
          </a:xfrm>
          <a:prstGeom prst="rect">
            <a:avLst/>
          </a:prstGeom>
        </p:spPr>
        <p:txBody>
          <a:bodyPr wrap="square">
            <a:spAutoFit/>
          </a:bodyPr>
          <a:lstStyle/>
          <a:p>
            <a:pPr>
              <a:lnSpc>
                <a:spcPct val="150000"/>
              </a:lnSpc>
            </a:pPr>
            <a:r>
              <a:rPr lang="en-US" sz="2800" dirty="0"/>
              <a:t>A measure of spread also known as measure of dispersion is used to describe the variability in the data. That is, it tells us how wide the dataset is.</a:t>
            </a:r>
          </a:p>
          <a:p>
            <a:pPr>
              <a:lnSpc>
                <a:spcPct val="150000"/>
              </a:lnSpc>
            </a:pPr>
            <a:r>
              <a:rPr lang="en-US" sz="2800" dirty="0"/>
              <a:t>The most common measures of spread are:</a:t>
            </a:r>
          </a:p>
          <a:p>
            <a:pPr marL="457200" indent="-457200">
              <a:lnSpc>
                <a:spcPct val="150000"/>
              </a:lnSpc>
              <a:buFont typeface="Wingdings" panose="05000000000000000000" pitchFamily="2" charset="2"/>
              <a:buChar char="§"/>
            </a:pPr>
            <a:r>
              <a:rPr lang="en-US" sz="2800" dirty="0"/>
              <a:t> Range</a:t>
            </a:r>
          </a:p>
          <a:p>
            <a:pPr marL="457200" indent="-457200">
              <a:lnSpc>
                <a:spcPct val="150000"/>
              </a:lnSpc>
              <a:buFont typeface="Wingdings" panose="05000000000000000000" pitchFamily="2" charset="2"/>
              <a:buChar char="§"/>
            </a:pPr>
            <a:r>
              <a:rPr lang="en-US" sz="2800" dirty="0"/>
              <a:t> Standard deviation</a:t>
            </a:r>
          </a:p>
          <a:p>
            <a:pPr marL="457200" indent="-457200">
              <a:lnSpc>
                <a:spcPct val="150000"/>
              </a:lnSpc>
              <a:buFont typeface="Wingdings" panose="05000000000000000000" pitchFamily="2" charset="2"/>
              <a:buChar char="§"/>
            </a:pPr>
            <a:r>
              <a:rPr lang="en-US" sz="2800" dirty="0"/>
              <a:t> Variance</a:t>
            </a:r>
          </a:p>
        </p:txBody>
      </p:sp>
      <p:sp>
        <p:nvSpPr>
          <p:cNvPr id="4" name="Google Shape;62;p6">
            <a:extLst>
              <a:ext uri="{FF2B5EF4-FFF2-40B4-BE49-F238E27FC236}">
                <a16:creationId xmlns:a16="http://schemas.microsoft.com/office/drawing/2014/main" id="{F38B11BB-56D0-4B55-AD54-292CE6C26D8D}"/>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Measures of spread</a:t>
            </a:r>
          </a:p>
          <a:p>
            <a:pPr marL="0" marR="0" lvl="0" indent="0" algn="l" rtl="0">
              <a:spcBef>
                <a:spcPts val="0"/>
              </a:spcBef>
              <a:spcAft>
                <a:spcPts val="0"/>
              </a:spcAft>
              <a:buNone/>
            </a:pPr>
            <a:endParaRPr lang="en-US" sz="3600" b="1" dirty="0">
              <a:solidFill>
                <a:srgbClr val="0070C0"/>
              </a:solidFill>
              <a:latin typeface="Gotham Light" pitchFamily="50" charset="0"/>
              <a:cs typeface="Calibri"/>
            </a:endParaRPr>
          </a:p>
        </p:txBody>
      </p:sp>
    </p:spTree>
    <p:extLst>
      <p:ext uri="{BB962C8B-B14F-4D97-AF65-F5344CB8AC3E}">
        <p14:creationId xmlns:p14="http://schemas.microsoft.com/office/powerpoint/2010/main" val="127762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3" name="Rectangle 2">
            <a:extLst>
              <a:ext uri="{FF2B5EF4-FFF2-40B4-BE49-F238E27FC236}">
                <a16:creationId xmlns:a16="http://schemas.microsoft.com/office/drawing/2014/main" id="{C03C8679-6761-42E5-8CBA-48083BEE7BBB}"/>
              </a:ext>
            </a:extLst>
          </p:cNvPr>
          <p:cNvSpPr/>
          <p:nvPr/>
        </p:nvSpPr>
        <p:spPr>
          <a:xfrm>
            <a:off x="210939" y="896323"/>
            <a:ext cx="11794248" cy="4980722"/>
          </a:xfrm>
          <a:prstGeom prst="rect">
            <a:avLst/>
          </a:prstGeom>
        </p:spPr>
        <p:txBody>
          <a:bodyPr wrap="square">
            <a:spAutoFit/>
          </a:bodyPr>
          <a:lstStyle/>
          <a:p>
            <a:r>
              <a:rPr lang="en-US" sz="2800" b="1" dirty="0"/>
              <a:t>Range</a:t>
            </a:r>
          </a:p>
          <a:p>
            <a:pPr>
              <a:lnSpc>
                <a:spcPct val="150000"/>
              </a:lnSpc>
            </a:pPr>
            <a:r>
              <a:rPr lang="en-US" sz="2800" dirty="0"/>
              <a:t>The range is the difference between the highest and lowest values in a data set. It is the simplest measure of spread. </a:t>
            </a:r>
          </a:p>
          <a:p>
            <a:pPr>
              <a:lnSpc>
                <a:spcPct val="150000"/>
              </a:lnSpc>
            </a:pPr>
            <a:r>
              <a:rPr lang="en-US" sz="2800" b="1" dirty="0"/>
              <a:t>Variance</a:t>
            </a:r>
          </a:p>
          <a:p>
            <a:pPr algn="just">
              <a:lnSpc>
                <a:spcPct val="150000"/>
              </a:lnSpc>
            </a:pPr>
            <a:r>
              <a:rPr lang="en-US" sz="2800" dirty="0"/>
              <a:t>The variance is a measure of how far each value in the data set is from the mean. A small variance indicates that the data points tend to be very close to the mean and to each other. A high variance indicates that the data points are very spread out from the mean and from each other. </a:t>
            </a:r>
          </a:p>
        </p:txBody>
      </p:sp>
      <p:sp>
        <p:nvSpPr>
          <p:cNvPr id="5" name="Google Shape;62;p6">
            <a:extLst>
              <a:ext uri="{FF2B5EF4-FFF2-40B4-BE49-F238E27FC236}">
                <a16:creationId xmlns:a16="http://schemas.microsoft.com/office/drawing/2014/main" id="{FBC28851-0F6B-4550-837A-598F97BA7949}"/>
              </a:ext>
            </a:extLst>
          </p:cNvPr>
          <p:cNvSpPr/>
          <p:nvPr/>
        </p:nvSpPr>
        <p:spPr>
          <a:xfrm>
            <a:off x="210939" y="188603"/>
            <a:ext cx="6905414" cy="535258"/>
          </a:xfrm>
          <a:prstGeom prst="rect">
            <a:avLst/>
          </a:prstGeom>
          <a:noFill/>
          <a:ln>
            <a:noFill/>
          </a:ln>
        </p:spPr>
        <p:txBody>
          <a:bodyPr spcFirstLastPara="1" wrap="square" lIns="91425" tIns="45700" rIns="91425" bIns="45700" anchor="t" anchorCtr="0">
            <a:noAutofit/>
          </a:bodyPr>
          <a:lstStyle/>
          <a:p>
            <a:r>
              <a:rPr lang="en-US" sz="3600" b="1" dirty="0">
                <a:solidFill>
                  <a:srgbClr val="0070C0"/>
                </a:solidFill>
                <a:latin typeface="Gotham Light" pitchFamily="50" charset="0"/>
                <a:cs typeface="Calibri"/>
              </a:rPr>
              <a:t>Measures of spread</a:t>
            </a:r>
          </a:p>
          <a:p>
            <a:pPr marL="0" marR="0" lvl="0" indent="0" algn="l" rtl="0">
              <a:spcBef>
                <a:spcPts val="0"/>
              </a:spcBef>
              <a:spcAft>
                <a:spcPts val="0"/>
              </a:spcAft>
              <a:buNone/>
            </a:pPr>
            <a:endParaRPr lang="en-US" sz="3600" b="1" dirty="0">
              <a:solidFill>
                <a:srgbClr val="0070C0"/>
              </a:solidFill>
              <a:latin typeface="Gotham Light" pitchFamily="50" charset="0"/>
              <a:cs typeface="Calibri"/>
            </a:endParaRPr>
          </a:p>
        </p:txBody>
      </p:sp>
    </p:spTree>
    <p:extLst>
      <p:ext uri="{BB962C8B-B14F-4D97-AF65-F5344CB8AC3E}">
        <p14:creationId xmlns:p14="http://schemas.microsoft.com/office/powerpoint/2010/main" val="121664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UoffiZR5AfClmeIKvM80O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2">
      <a:dk1>
        <a:sysClr val="windowText" lastClr="000000"/>
      </a:dk1>
      <a:lt1>
        <a:sysClr val="window" lastClr="FFFFFF"/>
      </a:lt1>
      <a:dk2>
        <a:srgbClr val="595959"/>
      </a:dk2>
      <a:lt2>
        <a:srgbClr val="E7E6E6"/>
      </a:lt2>
      <a:accent1>
        <a:srgbClr val="165C7D"/>
      </a:accent1>
      <a:accent2>
        <a:srgbClr val="93C90E"/>
      </a:accent2>
      <a:accent3>
        <a:srgbClr val="77C5D5"/>
      </a:accent3>
      <a:accent4>
        <a:srgbClr val="F39130"/>
      </a:accent4>
      <a:accent5>
        <a:srgbClr val="919191"/>
      </a:accent5>
      <a:accent6>
        <a:srgbClr val="F2F2F2"/>
      </a:accent6>
      <a:hlink>
        <a:srgbClr val="165C7D"/>
      </a:hlink>
      <a:folHlink>
        <a:srgbClr val="954F72"/>
      </a:folHlink>
    </a:clrScheme>
    <a:fontScheme name="Custom 10">
      <a:majorFont>
        <a:latin typeface="Gotham Light"/>
        <a:ea typeface=""/>
        <a:cs typeface=""/>
      </a:majorFont>
      <a:minorFont>
        <a:latin typeface="Gotham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19A35104FAE2A48B18B518F397B7CA4" ma:contentTypeVersion="11" ma:contentTypeDescription="Create a new document." ma:contentTypeScope="" ma:versionID="818dfa9a4b3d3bceb1a965a71e647ec2">
  <xsd:schema xmlns:xsd="http://www.w3.org/2001/XMLSchema" xmlns:xs="http://www.w3.org/2001/XMLSchema" xmlns:p="http://schemas.microsoft.com/office/2006/metadata/properties" xmlns:ns2="0931f5f7-8e4d-4a45-a9a6-891693687166" xmlns:ns3="ea0113d3-9d6b-407b-8175-bd70f3cf5591" targetNamespace="http://schemas.microsoft.com/office/2006/metadata/properties" ma:root="true" ma:fieldsID="449ed37a8757c5d6b7757d0e4c8f3a2b" ns2:_="" ns3:_="">
    <xsd:import namespace="0931f5f7-8e4d-4a45-a9a6-891693687166"/>
    <xsd:import namespace="ea0113d3-9d6b-407b-8175-bd70f3cf559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31f5f7-8e4d-4a45-a9a6-8916936871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0113d3-9d6b-407b-8175-bd70f3cf559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28879B-660B-4583-928D-55E828E6849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50F9D87-7CA7-4A94-A5E5-A374AFD83891}">
  <ds:schemaRefs>
    <ds:schemaRef ds:uri="http://schemas.microsoft.com/sharepoint/v3/contenttype/forms"/>
  </ds:schemaRefs>
</ds:datastoreItem>
</file>

<file path=customXml/itemProps3.xml><?xml version="1.0" encoding="utf-8"?>
<ds:datastoreItem xmlns:ds="http://schemas.openxmlformats.org/officeDocument/2006/customXml" ds:itemID="{DF1A254C-4026-4073-B28E-6230090BFE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31f5f7-8e4d-4a45-a9a6-891693687166"/>
    <ds:schemaRef ds:uri="ea0113d3-9d6b-407b-8175-bd70f3cf55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1963</TotalTime>
  <Words>568</Words>
  <Application>Microsoft Office PowerPoint</Application>
  <PresentationFormat>Widescreen</PresentationFormat>
  <Paragraphs>62</Paragraphs>
  <Slides>15</Slides>
  <Notes>14</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5" baseType="lpstr">
      <vt:lpstr>Arial</vt:lpstr>
      <vt:lpstr>Calibri</vt:lpstr>
      <vt:lpstr>Calibri Light</vt:lpstr>
      <vt:lpstr>Cambria Math</vt:lpstr>
      <vt:lpstr>Gotham Light</vt:lpstr>
      <vt:lpstr>Lato Light</vt:lpstr>
      <vt:lpstr>Wingdings</vt:lpstr>
      <vt:lpstr>1_Office Theme</vt:lpstr>
      <vt:lpstr>2_Office Theme</vt:lpstr>
      <vt:lpstr>think-cell Slide</vt:lpstr>
      <vt:lpstr>PowerPoint Presentation</vt:lpstr>
      <vt:lpstr>Branch of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Eko360 Visual Standardisation  Data Science Nigeria</dc:title>
  <dc:creator>"LEKAN" &lt;Olalekan@datasciencenigeria.ai&gt;</dc:creator>
  <cp:lastModifiedBy>Ezekiel Ogundepo</cp:lastModifiedBy>
  <cp:revision>49</cp:revision>
  <dcterms:created xsi:type="dcterms:W3CDTF">2020-03-16T19:15:12Z</dcterms:created>
  <dcterms:modified xsi:type="dcterms:W3CDTF">2021-09-08T17:26:56Z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0x010100319A35104FAE2A48B18B518F397B7CA4</vt:lpwstr>
  </property>
</Properties>
</file>