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20"/>
  </p:notesMasterIdLst>
  <p:handoutMasterIdLst>
    <p:handoutMasterId r:id="rId21"/>
  </p:handoutMasterIdLst>
  <p:sldIdLst>
    <p:sldId id="256" r:id="rId6"/>
    <p:sldId id="693" r:id="rId7"/>
    <p:sldId id="657" r:id="rId8"/>
    <p:sldId id="721" r:id="rId9"/>
    <p:sldId id="718" r:id="rId10"/>
    <p:sldId id="709" r:id="rId11"/>
    <p:sldId id="720" r:id="rId12"/>
    <p:sldId id="711" r:id="rId13"/>
    <p:sldId id="712" r:id="rId14"/>
    <p:sldId id="722" r:id="rId15"/>
    <p:sldId id="723" r:id="rId16"/>
    <p:sldId id="713" r:id="rId17"/>
    <p:sldId id="724" r:id="rId18"/>
    <p:sldId id="6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21"/>
            <p14:sldId id="718"/>
            <p14:sldId id="709"/>
            <p14:sldId id="720"/>
            <p14:sldId id="711"/>
            <p14:sldId id="712"/>
            <p14:sldId id="722"/>
            <p14:sldId id="723"/>
            <p14:sldId id="713"/>
            <p14:sldId id="724"/>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5" d="100"/>
          <a:sy n="65" d="100"/>
        </p:scale>
        <p:origin x="732"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08-Sep-21</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08-Sep-21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451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3137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183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5649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40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054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6953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350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828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1634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5">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43862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2E4E2B9-ADBD-40B7-BB28-46FFE040B61C}"/>
              </a:ext>
            </a:extLst>
          </p:cNvPr>
          <p:cNvSpPr txBox="1"/>
          <p:nvPr userDrawn="1"/>
        </p:nvSpPr>
        <p:spPr>
          <a:xfrm flipH="1">
            <a:off x="5820012" y="3184575"/>
            <a:ext cx="1390988" cy="584775"/>
          </a:xfrm>
          <a:prstGeom prst="rect">
            <a:avLst/>
          </a:prstGeom>
          <a:noFill/>
        </p:spPr>
        <p:txBody>
          <a:bodyPr wrap="square" rtlCol="0">
            <a:spAutoFit/>
          </a:bodyPr>
          <a:lstStyle/>
          <a:p>
            <a:r>
              <a:rPr lang="en-US" sz="1600" b="1" dirty="0">
                <a:solidFill>
                  <a:schemeClr val="tx1"/>
                </a:solidFill>
                <a:latin typeface="+mj-lt"/>
                <a:cs typeface="Aharoni" panose="02010803020104030203" pitchFamily="2" charset="-79"/>
              </a:rPr>
              <a:t>Partnering</a:t>
            </a:r>
            <a:br>
              <a:rPr lang="en-US" sz="1600" b="1" dirty="0">
                <a:solidFill>
                  <a:schemeClr val="tx1"/>
                </a:solidFill>
                <a:latin typeface="+mj-lt"/>
                <a:cs typeface="Aharoni" panose="02010803020104030203" pitchFamily="2" charset="-79"/>
              </a:rPr>
            </a:br>
            <a:r>
              <a:rPr lang="en-US" sz="1600" b="1" dirty="0">
                <a:solidFill>
                  <a:schemeClr val="tx1"/>
                </a:solidFill>
                <a:latin typeface="+mj-lt"/>
                <a:cs typeface="Aharoni" panose="02010803020104030203" pitchFamily="2" charset="-79"/>
              </a:rPr>
              <a:t>Institutions</a:t>
            </a:r>
            <a:endParaRPr lang="en-US" sz="500" b="1" dirty="0">
              <a:solidFill>
                <a:schemeClr val="tx1"/>
              </a:solidFill>
              <a:latin typeface="+mj-lt"/>
              <a:cs typeface="Aharoni" panose="02010803020104030203" pitchFamily="2" charset="-79"/>
            </a:endParaRPr>
          </a:p>
        </p:txBody>
      </p:sp>
      <p:grpSp>
        <p:nvGrpSpPr>
          <p:cNvPr id="26" name="Group 25">
            <a:extLst>
              <a:ext uri="{FF2B5EF4-FFF2-40B4-BE49-F238E27FC236}">
                <a16:creationId xmlns:a16="http://schemas.microsoft.com/office/drawing/2014/main" id="{20CB8E11-39A4-4E1E-A579-F3F237CFBB48}"/>
              </a:ext>
            </a:extLst>
          </p:cNvPr>
          <p:cNvGrpSpPr/>
          <p:nvPr userDrawn="1"/>
        </p:nvGrpSpPr>
        <p:grpSpPr>
          <a:xfrm>
            <a:off x="7211001" y="0"/>
            <a:ext cx="4980999" cy="6872041"/>
            <a:chOff x="7210999" y="-376519"/>
            <a:chExt cx="4981000" cy="6816521"/>
          </a:xfrm>
        </p:grpSpPr>
        <p:grpSp>
          <p:nvGrpSpPr>
            <p:cNvPr id="22" name="Group 21">
              <a:extLst>
                <a:ext uri="{FF2B5EF4-FFF2-40B4-BE49-F238E27FC236}">
                  <a16:creationId xmlns:a16="http://schemas.microsoft.com/office/drawing/2014/main" id="{553FEB1D-953F-4AD5-979E-64A2E1BFFAA3}"/>
                </a:ext>
              </a:extLst>
            </p:cNvPr>
            <p:cNvGrpSpPr/>
            <p:nvPr userDrawn="1"/>
          </p:nvGrpSpPr>
          <p:grpSpPr>
            <a:xfrm>
              <a:off x="7210999" y="-376519"/>
              <a:ext cx="4981000" cy="6242350"/>
              <a:chOff x="7210999" y="-19320"/>
              <a:chExt cx="4981000" cy="6242350"/>
            </a:xfrm>
          </p:grpSpPr>
          <p:pic>
            <p:nvPicPr>
              <p:cNvPr id="9" name="Picture 8">
                <a:extLst>
                  <a:ext uri="{FF2B5EF4-FFF2-40B4-BE49-F238E27FC236}">
                    <a16:creationId xmlns:a16="http://schemas.microsoft.com/office/drawing/2014/main" id="{B8A9B711-267A-4825-AFA4-306D33323A56}"/>
                  </a:ext>
                </a:extLst>
              </p:cNvPr>
              <p:cNvPicPr/>
              <p:nvPr/>
            </p:nvPicPr>
            <p:blipFill rotWithShape="1">
              <a:blip r:embed="rId2">
                <a:extLst>
                  <a:ext uri="{28A0092B-C50C-407E-A947-70E740481C1C}">
                    <a14:useLocalDpi xmlns:a14="http://schemas.microsoft.com/office/drawing/2010/main" val="0"/>
                  </a:ext>
                </a:extLst>
              </a:blip>
              <a:srcRect b="3956"/>
              <a:stretch/>
            </p:blipFill>
            <p:spPr bwMode="auto">
              <a:xfrm>
                <a:off x="7211001" y="1204009"/>
                <a:ext cx="4980990" cy="5019021"/>
              </a:xfrm>
              <a:prstGeom prst="rect">
                <a:avLst/>
              </a:prstGeom>
              <a:noFill/>
              <a:ln>
                <a:noFill/>
              </a:ln>
            </p:spPr>
          </p:pic>
          <p:pic>
            <p:nvPicPr>
              <p:cNvPr id="12" name="Picture 11">
                <a:extLst>
                  <a:ext uri="{FF2B5EF4-FFF2-40B4-BE49-F238E27FC236}">
                    <a16:creationId xmlns:a16="http://schemas.microsoft.com/office/drawing/2014/main" id="{FDAB62FA-DA2E-47A7-B719-956966448716}"/>
                  </a:ext>
                </a:extLst>
              </p:cNvPr>
              <p:cNvPicPr>
                <a:picLocks noChangeAspect="1"/>
              </p:cNvPicPr>
              <p:nvPr userDrawn="1"/>
            </p:nvPicPr>
            <p:blipFill rotWithShape="1">
              <a:blip r:embed="rId3"/>
              <a:srcRect t="8596" b="17335"/>
              <a:stretch/>
            </p:blipFill>
            <p:spPr>
              <a:xfrm>
                <a:off x="7210999" y="-19320"/>
                <a:ext cx="4981000" cy="1223329"/>
              </a:xfrm>
              <a:prstGeom prst="rect">
                <a:avLst/>
              </a:prstGeom>
            </p:spPr>
          </p:pic>
        </p:grpSp>
        <p:pic>
          <p:nvPicPr>
            <p:cNvPr id="24" name="Picture 23">
              <a:extLst>
                <a:ext uri="{FF2B5EF4-FFF2-40B4-BE49-F238E27FC236}">
                  <a16:creationId xmlns:a16="http://schemas.microsoft.com/office/drawing/2014/main" id="{9B7456BD-03D3-41B8-957B-38CB1512A39A}"/>
                </a:ext>
              </a:extLst>
            </p:cNvPr>
            <p:cNvPicPr>
              <a:picLocks noChangeAspect="1"/>
            </p:cNvPicPr>
            <p:nvPr userDrawn="1"/>
          </p:nvPicPr>
          <p:blipFill rotWithShape="1">
            <a:blip r:embed="rId4"/>
            <a:srcRect l="92684" t="16179" b="22966"/>
            <a:stretch/>
          </p:blipFill>
          <p:spPr>
            <a:xfrm>
              <a:off x="11818960" y="5850942"/>
              <a:ext cx="364397" cy="589060"/>
            </a:xfrm>
            <a:prstGeom prst="rect">
              <a:avLst/>
            </a:prstGeom>
          </p:spPr>
        </p:pic>
      </p:grpSp>
      <p:pic>
        <p:nvPicPr>
          <p:cNvPr id="7" name="Picture 6">
            <a:extLst>
              <a:ext uri="{FF2B5EF4-FFF2-40B4-BE49-F238E27FC236}">
                <a16:creationId xmlns:a16="http://schemas.microsoft.com/office/drawing/2014/main" id="{257237D6-3BC4-49E6-A079-9EF58A6B17EA}"/>
              </a:ext>
            </a:extLst>
          </p:cNvPr>
          <p:cNvPicPr>
            <a:picLocks noChangeAspect="1"/>
          </p:cNvPicPr>
          <p:nvPr userDrawn="1"/>
        </p:nvPicPr>
        <p:blipFill rotWithShape="1">
          <a:blip r:embed="rId5"/>
          <a:srcRect t="29710" b="25953"/>
          <a:stretch/>
        </p:blipFill>
        <p:spPr>
          <a:xfrm>
            <a:off x="7210999" y="6276829"/>
            <a:ext cx="4727891" cy="598922"/>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08-Sep-21</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9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197520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425832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08/09/2021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3072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A6F6840C-DE8F-4983-AB01-20F2DF0D4848}"/>
              </a:ext>
            </a:extLst>
          </p:cNvPr>
          <p:cNvPicPr>
            <a:picLocks noChangeAspect="1"/>
          </p:cNvPicPr>
          <p:nvPr userDrawn="1"/>
        </p:nvPicPr>
        <p:blipFill rotWithShape="1">
          <a:blip r:embed="rId5"/>
          <a:srcRect t="7027"/>
          <a:stretch/>
        </p:blipFill>
        <p:spPr>
          <a:xfrm>
            <a:off x="48126" y="808613"/>
            <a:ext cx="11998993" cy="5240774"/>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A0BC6A-E73C-40BA-BB29-6604DE19F585}"/>
              </a:ext>
            </a:extLst>
          </p:cNvPr>
          <p:cNvPicPr/>
          <p:nvPr userDrawn="1"/>
        </p:nvPicPr>
        <p:blipFill rotWithShape="1">
          <a:blip r:embed="rId2" cstate="print">
            <a:extLst>
              <a:ext uri="{28A0092B-C50C-407E-A947-70E740481C1C}">
                <a14:useLocalDpi xmlns:a14="http://schemas.microsoft.com/office/drawing/2010/main" val="0"/>
              </a:ext>
            </a:extLst>
          </a:blip>
          <a:srcRect l="4364" r="2644" b="1491"/>
          <a:stretch/>
        </p:blipFill>
        <p:spPr>
          <a:xfrm>
            <a:off x="7786456" y="5591279"/>
            <a:ext cx="4391025" cy="1281234"/>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08-Sep-21</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xml"/><Relationship Id="rId7" Type="http://schemas.openxmlformats.org/officeDocument/2006/relationships/tags" Target="../tags/tag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heme" Target="../theme/theme2.xml"/><Relationship Id="rId10" Type="http://schemas.openxmlformats.org/officeDocument/2006/relationships/image" Target="../media/image2.jpeg"/><Relationship Id="rId4" Type="http://schemas.openxmlformats.org/officeDocument/2006/relationships/slideLayout" Target="../slideLayouts/slideLayout1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3" name="Picture 12">
            <a:extLst>
              <a:ext uri="{FF2B5EF4-FFF2-40B4-BE49-F238E27FC236}">
                <a16:creationId xmlns:a16="http://schemas.microsoft.com/office/drawing/2014/main" id="{23304A6A-D15B-47E1-B072-1C47E2C76553}"/>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10755433" y="31710"/>
            <a:ext cx="1428750" cy="596265"/>
          </a:xfrm>
          <a:prstGeom prst="rect">
            <a:avLst/>
          </a:prstGeom>
        </p:spPr>
      </p:pic>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4" name="Picture 13">
            <a:extLst>
              <a:ext uri="{FF2B5EF4-FFF2-40B4-BE49-F238E27FC236}">
                <a16:creationId xmlns:a16="http://schemas.microsoft.com/office/drawing/2014/main" id="{FDFCD0C7-445F-4A14-9C86-5CF981271CEE}"/>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10736027" y="18414"/>
            <a:ext cx="1428750" cy="596265"/>
          </a:xfrm>
          <a:prstGeom prst="rect">
            <a:avLst/>
          </a:prstGeom>
        </p:spPr>
      </p:pic>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 name="Google Shape;40;p5">
            <a:extLst>
              <a:ext uri="{FF2B5EF4-FFF2-40B4-BE49-F238E27FC236}">
                <a16:creationId xmlns:a16="http://schemas.microsoft.com/office/drawing/2014/main" id="{C9607DE2-A059-4BE3-9904-5486CE512E28}"/>
              </a:ext>
            </a:extLst>
          </p:cNvPr>
          <p:cNvSpPr txBox="1">
            <a:spLocks/>
          </p:cNvSpPr>
          <p:nvPr/>
        </p:nvSpPr>
        <p:spPr>
          <a:xfrm>
            <a:off x="34416" y="2246669"/>
            <a:ext cx="5530645" cy="1652451"/>
          </a:xfrm>
          <a:prstGeom prst="rect">
            <a:avLst/>
          </a:prstGeom>
          <a:noFill/>
          <a:ln>
            <a:noFill/>
          </a:ln>
        </p:spPr>
        <p:txBody>
          <a:bodyPr spcFirstLastPara="1" vert="horz" wrap="square" lIns="15225" tIns="7600" rIns="15225" bIns="7600" rtlCol="0" anchor="b" anchorCtr="0">
            <a:noAutofit/>
          </a:bodyPr>
          <a:lst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a:lstStyle>
          <a:p>
            <a:pPr algn="ctr"/>
            <a:r>
              <a:rPr lang="en-US" sz="3600" dirty="0">
                <a:solidFill>
                  <a:schemeClr val="bg1"/>
                </a:solidFill>
                <a:latin typeface="Gotham Light" pitchFamily="50" charset="0"/>
              </a:rPr>
              <a:t>Introduction to Statistical Thinking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1462500"/>
            <a:ext cx="11593145" cy="4448013"/>
          </a:xfrm>
          <a:prstGeom prst="rect">
            <a:avLst/>
          </a:prstGeom>
        </p:spPr>
        <p:txBody>
          <a:bodyPr wrap="square">
            <a:spAutoFit/>
          </a:bodyPr>
          <a:lstStyle/>
          <a:p>
            <a:pPr algn="just">
              <a:lnSpc>
                <a:spcPct val="150000"/>
              </a:lnSpc>
            </a:pPr>
            <a:r>
              <a:rPr lang="en-US" sz="3200" dirty="0"/>
              <a:t>The interval type allows for the degree of difference between items, but not the ratio between them.</a:t>
            </a:r>
          </a:p>
          <a:p>
            <a:pPr algn="just">
              <a:lnSpc>
                <a:spcPct val="150000"/>
              </a:lnSpc>
            </a:pPr>
            <a:endParaRPr lang="en-US" sz="3200" dirty="0"/>
          </a:p>
          <a:p>
            <a:pPr algn="just">
              <a:lnSpc>
                <a:spcPct val="150000"/>
              </a:lnSpc>
            </a:pPr>
            <a:r>
              <a:rPr lang="en-US" sz="3200" dirty="0"/>
              <a:t>We can use mode, median, and arithmetic mean as a measure of central tendency in the interval scale while range and standard deviation can be used as measure dispersion.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Interval scale</a:t>
            </a:r>
          </a:p>
        </p:txBody>
      </p:sp>
    </p:spTree>
    <p:extLst>
      <p:ext uri="{BB962C8B-B14F-4D97-AF65-F5344CB8AC3E}">
        <p14:creationId xmlns:p14="http://schemas.microsoft.com/office/powerpoint/2010/main" val="66609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0" y="723861"/>
            <a:ext cx="11593145" cy="5925340"/>
          </a:xfrm>
          <a:prstGeom prst="rect">
            <a:avLst/>
          </a:prstGeom>
        </p:spPr>
        <p:txBody>
          <a:bodyPr wrap="square">
            <a:spAutoFit/>
          </a:bodyPr>
          <a:lstStyle/>
          <a:p>
            <a:pPr marL="457200" indent="-457200" algn="just">
              <a:lnSpc>
                <a:spcPct val="150000"/>
              </a:lnSpc>
              <a:buFontTx/>
              <a:buChar char="-"/>
            </a:pPr>
            <a:r>
              <a:rPr lang="en-US" sz="3200" dirty="0"/>
              <a:t>The ratio scale is the 4th level of measurement scale, which is quantitative. </a:t>
            </a:r>
          </a:p>
          <a:p>
            <a:pPr marL="457200" indent="-457200" algn="just">
              <a:lnSpc>
                <a:spcPct val="150000"/>
              </a:lnSpc>
              <a:buFontTx/>
              <a:buChar char="-"/>
            </a:pPr>
            <a:r>
              <a:rPr lang="en-US" sz="3200" dirty="0"/>
              <a:t>It is an extension of the interval scale which possesses a meaningful absolute zero value and because of this, it doesn’t have negative value. </a:t>
            </a:r>
          </a:p>
          <a:p>
            <a:pPr marL="457200" indent="-457200" algn="just">
              <a:lnSpc>
                <a:spcPct val="150000"/>
              </a:lnSpc>
              <a:buFontTx/>
              <a:buChar char="-"/>
            </a:pPr>
            <a:r>
              <a:rPr lang="en-US" sz="3200" dirty="0"/>
              <a:t>The ratio scale is compatible with all statistical analysis methods like the measures of central tendency and measures of dispersion Examples of ratio scale include height, age, weight, and length.</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Ratio scale</a:t>
            </a:r>
          </a:p>
        </p:txBody>
      </p:sp>
    </p:spTree>
    <p:extLst>
      <p:ext uri="{BB962C8B-B14F-4D97-AF65-F5344CB8AC3E}">
        <p14:creationId xmlns:p14="http://schemas.microsoft.com/office/powerpoint/2010/main" val="332937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FBC28851-0F6B-4550-837A-598F97BA7949}"/>
              </a:ext>
            </a:extLst>
          </p:cNvPr>
          <p:cNvSpPr/>
          <p:nvPr/>
        </p:nvSpPr>
        <p:spPr>
          <a:xfrm>
            <a:off x="210938" y="188603"/>
            <a:ext cx="9464003"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Pictorial summary of scale of measurement </a:t>
            </a:r>
          </a:p>
        </p:txBody>
      </p:sp>
      <p:pic>
        <p:nvPicPr>
          <p:cNvPr id="4" name="Picture 3">
            <a:extLst>
              <a:ext uri="{FF2B5EF4-FFF2-40B4-BE49-F238E27FC236}">
                <a16:creationId xmlns:a16="http://schemas.microsoft.com/office/drawing/2014/main" id="{475341FC-C022-4AB8-BEB8-A203EA137C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55544" y="1361393"/>
            <a:ext cx="8280913" cy="4572821"/>
          </a:xfrm>
          <a:prstGeom prst="rect">
            <a:avLst/>
          </a:prstGeom>
          <a:noFill/>
          <a:ln>
            <a:noFill/>
          </a:ln>
        </p:spPr>
      </p:pic>
    </p:spTree>
    <p:extLst>
      <p:ext uri="{BB962C8B-B14F-4D97-AF65-F5344CB8AC3E}">
        <p14:creationId xmlns:p14="http://schemas.microsoft.com/office/powerpoint/2010/main" val="121664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FBC28851-0F6B-4550-837A-598F97BA7949}"/>
              </a:ext>
            </a:extLst>
          </p:cNvPr>
          <p:cNvSpPr/>
          <p:nvPr/>
        </p:nvSpPr>
        <p:spPr>
          <a:xfrm>
            <a:off x="183229" y="147039"/>
            <a:ext cx="11025098"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Scale of measurement and measure of central tendency</a:t>
            </a:r>
          </a:p>
        </p:txBody>
      </p:sp>
      <p:pic>
        <p:nvPicPr>
          <p:cNvPr id="6" name="Picture 5">
            <a:extLst>
              <a:ext uri="{FF2B5EF4-FFF2-40B4-BE49-F238E27FC236}">
                <a16:creationId xmlns:a16="http://schemas.microsoft.com/office/drawing/2014/main" id="{E6EDC5A1-1344-47CA-9AA3-5E19F2A66D5D}"/>
              </a:ext>
            </a:extLst>
          </p:cNvPr>
          <p:cNvPicPr/>
          <p:nvPr/>
        </p:nvPicPr>
        <p:blipFill>
          <a:blip r:embed="rId3">
            <a:extLst>
              <a:ext uri="{28A0092B-C50C-407E-A947-70E740481C1C}">
                <a14:useLocalDpi xmlns:a14="http://schemas.microsoft.com/office/drawing/2010/main" val="0"/>
              </a:ext>
            </a:extLst>
          </a:blip>
          <a:stretch>
            <a:fillRect/>
          </a:stretch>
        </p:blipFill>
        <p:spPr>
          <a:xfrm>
            <a:off x="1226128" y="1246164"/>
            <a:ext cx="9739745" cy="4988379"/>
          </a:xfrm>
          <a:prstGeom prst="rect">
            <a:avLst/>
          </a:prstGeom>
        </p:spPr>
      </p:pic>
    </p:spTree>
    <p:extLst>
      <p:ext uri="{BB962C8B-B14F-4D97-AF65-F5344CB8AC3E}">
        <p14:creationId xmlns:p14="http://schemas.microsoft.com/office/powerpoint/2010/main" val="19065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51" y="6101561"/>
            <a:ext cx="12193443" cy="624786"/>
          </a:xfrm>
        </p:spPr>
        <p:txBody>
          <a:bodyPr/>
          <a:lstStyle/>
          <a:p>
            <a:r>
              <a:rPr lang="en-US" sz="4400" dirty="0">
                <a:solidFill>
                  <a:srgbClr val="0070C0"/>
                </a:solidFill>
              </a:rPr>
              <a:t>Scale of measurement</a:t>
            </a:r>
            <a:endParaRPr lang="en-GB" sz="44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840219"/>
            <a:ext cx="11681633" cy="3709349"/>
          </a:xfrm>
          <a:prstGeom prst="rect">
            <a:avLst/>
          </a:prstGeom>
        </p:spPr>
        <p:txBody>
          <a:bodyPr wrap="square">
            <a:spAutoFit/>
          </a:bodyPr>
          <a:lstStyle/>
          <a:p>
            <a:pPr algn="just">
              <a:lnSpc>
                <a:spcPct val="150000"/>
              </a:lnSpc>
            </a:pPr>
            <a:r>
              <a:rPr lang="en-US" sz="3200" dirty="0"/>
              <a:t>Data can be qualitative or quantitative. A qualitative data is observed and recorded, for example gender while quantitative data is the type of data that arise as a result of numerical estimation or measurement, for example weight of a person. Both qualitative and quantitative have their scale of measurement. </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Branch of statistics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681633" cy="5925340"/>
          </a:xfrm>
          <a:prstGeom prst="rect">
            <a:avLst/>
          </a:prstGeom>
        </p:spPr>
        <p:txBody>
          <a:bodyPr wrap="square">
            <a:spAutoFit/>
          </a:bodyPr>
          <a:lstStyle/>
          <a:p>
            <a:pPr algn="just">
              <a:lnSpc>
                <a:spcPct val="150000"/>
              </a:lnSpc>
            </a:pPr>
            <a:r>
              <a:rPr lang="en-US" sz="3200" dirty="0"/>
              <a:t>In the other hand, each level of measurement scale has specific properties that determine the various use of statistical analysis or approach. The four types of scales at which we can categorize data  are:</a:t>
            </a:r>
          </a:p>
          <a:p>
            <a:pPr marL="457200" indent="-457200">
              <a:lnSpc>
                <a:spcPct val="150000"/>
              </a:lnSpc>
              <a:buFont typeface="Wingdings" panose="05000000000000000000" pitchFamily="2" charset="2"/>
              <a:buChar char="§"/>
            </a:pPr>
            <a:r>
              <a:rPr lang="en-US" sz="3200" dirty="0"/>
              <a:t>Nominal</a:t>
            </a:r>
          </a:p>
          <a:p>
            <a:pPr marL="457200" indent="-457200">
              <a:lnSpc>
                <a:spcPct val="150000"/>
              </a:lnSpc>
              <a:buFont typeface="Wingdings" panose="05000000000000000000" pitchFamily="2" charset="2"/>
              <a:buChar char="§"/>
            </a:pPr>
            <a:r>
              <a:rPr lang="en-US" sz="3200" dirty="0"/>
              <a:t>Ordinal</a:t>
            </a:r>
          </a:p>
          <a:p>
            <a:pPr marL="457200" indent="-457200">
              <a:lnSpc>
                <a:spcPct val="150000"/>
              </a:lnSpc>
              <a:buFont typeface="Wingdings" panose="05000000000000000000" pitchFamily="2" charset="2"/>
              <a:buChar char="§"/>
            </a:pPr>
            <a:r>
              <a:rPr lang="en-US" sz="3200" dirty="0"/>
              <a:t>Interval</a:t>
            </a:r>
          </a:p>
          <a:p>
            <a:pPr marL="457200" indent="-457200">
              <a:lnSpc>
                <a:spcPct val="150000"/>
              </a:lnSpc>
              <a:buFont typeface="Wingdings" panose="05000000000000000000" pitchFamily="2" charset="2"/>
              <a:buChar char="§"/>
            </a:pPr>
            <a:r>
              <a:rPr lang="en-US" sz="3200" dirty="0"/>
              <a:t>ratio</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Scale of measurement</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244445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681633" cy="5925340"/>
          </a:xfrm>
          <a:prstGeom prst="rect">
            <a:avLst/>
          </a:prstGeom>
        </p:spPr>
        <p:txBody>
          <a:bodyPr wrap="square">
            <a:spAutoFit/>
          </a:bodyPr>
          <a:lstStyle/>
          <a:p>
            <a:pPr marL="457200" indent="-457200">
              <a:lnSpc>
                <a:spcPct val="150000"/>
              </a:lnSpc>
              <a:buFontTx/>
              <a:buChar char="-"/>
            </a:pPr>
            <a:r>
              <a:rPr lang="en-US" sz="3200" dirty="0"/>
              <a:t>It is used for identification purposes</a:t>
            </a:r>
          </a:p>
          <a:p>
            <a:pPr marL="457200" indent="-457200">
              <a:lnSpc>
                <a:spcPct val="150000"/>
              </a:lnSpc>
              <a:buFontTx/>
              <a:buChar char="-"/>
            </a:pPr>
            <a:r>
              <a:rPr lang="en-US" sz="3200" dirty="0"/>
              <a:t>It is also known as qualitative or categorical variable scale for labeling variables into distinct classifications</a:t>
            </a:r>
          </a:p>
          <a:p>
            <a:pPr marL="457200" indent="-457200">
              <a:lnSpc>
                <a:spcPct val="150000"/>
              </a:lnSpc>
              <a:buFontTx/>
              <a:buChar char="-"/>
            </a:pPr>
            <a:r>
              <a:rPr lang="en-US" sz="3200" dirty="0"/>
              <a:t>The only statistical analysis for a nominal scale is frequency and percentage</a:t>
            </a:r>
          </a:p>
          <a:p>
            <a:pPr marL="457200" indent="-457200">
              <a:lnSpc>
                <a:spcPct val="150000"/>
              </a:lnSpc>
              <a:buFontTx/>
              <a:buChar char="-"/>
            </a:pPr>
            <a:r>
              <a:rPr lang="en-US" sz="3200" dirty="0"/>
              <a:t>It can also be analyzed graphically using a bar chart or pie chart</a:t>
            </a:r>
          </a:p>
          <a:p>
            <a:pPr marL="457200" indent="-457200">
              <a:lnSpc>
                <a:spcPct val="150000"/>
              </a:lnSpc>
              <a:buFontTx/>
              <a:buChar char="-"/>
            </a:pPr>
            <a:r>
              <a:rPr lang="en-US" sz="3200" dirty="0"/>
              <a:t>The most common measure of central tendency for the nominal variable is the mode.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Nominal scale</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51712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grpSp>
        <p:nvGrpSpPr>
          <p:cNvPr id="5" name="Group 4">
            <a:extLst>
              <a:ext uri="{FF2B5EF4-FFF2-40B4-BE49-F238E27FC236}">
                <a16:creationId xmlns:a16="http://schemas.microsoft.com/office/drawing/2014/main" id="{E3CE322D-741D-4BA6-A053-17ED8B546318}"/>
              </a:ext>
            </a:extLst>
          </p:cNvPr>
          <p:cNvGrpSpPr/>
          <p:nvPr/>
        </p:nvGrpSpPr>
        <p:grpSpPr>
          <a:xfrm>
            <a:off x="423661" y="1388196"/>
            <a:ext cx="10725249" cy="3240397"/>
            <a:chOff x="0" y="0"/>
            <a:chExt cx="5829300" cy="1685925"/>
          </a:xfrm>
        </p:grpSpPr>
        <p:pic>
          <p:nvPicPr>
            <p:cNvPr id="6" name="Picture 5">
              <a:extLst>
                <a:ext uri="{FF2B5EF4-FFF2-40B4-BE49-F238E27FC236}">
                  <a16:creationId xmlns:a16="http://schemas.microsoft.com/office/drawing/2014/main" id="{E40AB9A7-0356-4057-A371-9BD315E1D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
              <a:ext cx="1476375" cy="895350"/>
            </a:xfrm>
            <a:prstGeom prst="rect">
              <a:avLst/>
            </a:prstGeom>
          </p:spPr>
        </p:pic>
        <p:pic>
          <p:nvPicPr>
            <p:cNvPr id="7" name="Picture 6">
              <a:extLst>
                <a:ext uri="{FF2B5EF4-FFF2-40B4-BE49-F238E27FC236}">
                  <a16:creationId xmlns:a16="http://schemas.microsoft.com/office/drawing/2014/main" id="{6419E481-0DFD-462B-89CD-20AE7BA4C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950" y="0"/>
              <a:ext cx="1924050" cy="1466850"/>
            </a:xfrm>
            <a:prstGeom prst="rect">
              <a:avLst/>
            </a:prstGeom>
          </p:spPr>
        </p:pic>
        <p:pic>
          <p:nvPicPr>
            <p:cNvPr id="8" name="Picture 7">
              <a:extLst>
                <a:ext uri="{FF2B5EF4-FFF2-40B4-BE49-F238E27FC236}">
                  <a16:creationId xmlns:a16="http://schemas.microsoft.com/office/drawing/2014/main" id="{224C77F1-6F71-45AC-882A-44BC40289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3850" y="0"/>
              <a:ext cx="1695450" cy="1685925"/>
            </a:xfrm>
            <a:prstGeom prst="rect">
              <a:avLst/>
            </a:prstGeom>
          </p:spPr>
        </p:pic>
      </p:grpSp>
      <p:sp>
        <p:nvSpPr>
          <p:cNvPr id="9" name="Google Shape;62;p6">
            <a:extLst>
              <a:ext uri="{FF2B5EF4-FFF2-40B4-BE49-F238E27FC236}">
                <a16:creationId xmlns:a16="http://schemas.microsoft.com/office/drawing/2014/main" id="{7C2545C6-92BF-4A2A-AD34-F50A693EFCF6}"/>
              </a:ext>
            </a:extLst>
          </p:cNvPr>
          <p:cNvSpPr/>
          <p:nvPr/>
        </p:nvSpPr>
        <p:spPr>
          <a:xfrm>
            <a:off x="210939" y="181481"/>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Examples of Nominal</a:t>
            </a:r>
            <a:endParaRPr sz="3600" b="1" dirty="0">
              <a:solidFill>
                <a:srgbClr val="0070C0"/>
              </a:solidFill>
              <a:latin typeface="Gotham Light" pitchFamily="50" charset="0"/>
              <a:cs typeface="Calibri"/>
              <a:sym typeface="Calibri"/>
            </a:endParaRPr>
          </a:p>
        </p:txBody>
      </p:sp>
      <p:sp>
        <p:nvSpPr>
          <p:cNvPr id="10" name="TextBox 9">
            <a:extLst>
              <a:ext uri="{FF2B5EF4-FFF2-40B4-BE49-F238E27FC236}">
                <a16:creationId xmlns:a16="http://schemas.microsoft.com/office/drawing/2014/main" id="{C4F9A0BF-D5F7-4D1F-A581-54528F093D73}"/>
              </a:ext>
            </a:extLst>
          </p:cNvPr>
          <p:cNvSpPr txBox="1"/>
          <p:nvPr/>
        </p:nvSpPr>
        <p:spPr>
          <a:xfrm>
            <a:off x="0" y="4933903"/>
            <a:ext cx="12251448" cy="1318181"/>
          </a:xfrm>
          <a:prstGeom prst="rect">
            <a:avLst/>
          </a:prstGeom>
          <a:noFill/>
        </p:spPr>
        <p:txBody>
          <a:bodyPr wrap="square">
            <a:spAutoFit/>
          </a:bodyPr>
          <a:lstStyle/>
          <a:p>
            <a:pPr marL="0" marR="0">
              <a:lnSpc>
                <a:spcPct val="150000"/>
              </a:lnSpc>
              <a:spcBef>
                <a:spcPts val="600"/>
              </a:spcBef>
              <a:spcAft>
                <a:spcPts val="600"/>
              </a:spcAft>
            </a:pPr>
            <a:r>
              <a:rPr lang="en-US" sz="2800" dirty="0"/>
              <a:t>Other examples include ethnicity, religion, and languages spoken. When a nominal variable has two categories or levels it is called a binary variable. </a:t>
            </a:r>
          </a:p>
        </p:txBody>
      </p:sp>
    </p:spTree>
    <p:extLst>
      <p:ext uri="{BB962C8B-B14F-4D97-AF65-F5344CB8AC3E}">
        <p14:creationId xmlns:p14="http://schemas.microsoft.com/office/powerpoint/2010/main" val="82457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770122" cy="5842497"/>
          </a:xfrm>
          <a:prstGeom prst="rect">
            <a:avLst/>
          </a:prstGeom>
        </p:spPr>
        <p:txBody>
          <a:bodyPr wrap="square">
            <a:spAutoFit/>
          </a:bodyPr>
          <a:lstStyle/>
          <a:p>
            <a:pPr marL="457200" indent="-457200" algn="just">
              <a:lnSpc>
                <a:spcPct val="150000"/>
              </a:lnSpc>
              <a:buFontTx/>
              <a:buChar char="-"/>
            </a:pPr>
            <a:r>
              <a:rPr lang="en-US" sz="2800" dirty="0"/>
              <a:t>The ordinal scale allows for rank order (1st, 2nd, 3rd, 4th, etc.) by which data can be sorted, but still does not allow for relative degree of difference between them. </a:t>
            </a:r>
          </a:p>
          <a:p>
            <a:pPr marL="457200" indent="-457200" algn="just">
              <a:lnSpc>
                <a:spcPct val="150000"/>
              </a:lnSpc>
              <a:buFontTx/>
              <a:buChar char="-"/>
            </a:pPr>
            <a:r>
              <a:rPr lang="en-US" sz="2800" dirty="0"/>
              <a:t> Ordinal represents the “order.” </a:t>
            </a:r>
          </a:p>
          <a:p>
            <a:pPr marL="457200" indent="-457200" algn="just">
              <a:lnSpc>
                <a:spcPct val="150000"/>
              </a:lnSpc>
              <a:buFontTx/>
              <a:buChar char="-"/>
            </a:pPr>
            <a:r>
              <a:rPr lang="en-US" sz="2800" dirty="0"/>
              <a:t>The attributes on an ordinal scale are usually arranged in ascending or descending order. </a:t>
            </a:r>
          </a:p>
          <a:p>
            <a:pPr marL="457200" indent="-457200" algn="just">
              <a:lnSpc>
                <a:spcPct val="150000"/>
              </a:lnSpc>
              <a:buFontTx/>
              <a:buChar char="-"/>
            </a:pPr>
            <a:r>
              <a:rPr lang="en-US" sz="2800" dirty="0"/>
              <a:t>Ordinal data is known as qualitative data or categorical data. </a:t>
            </a:r>
          </a:p>
          <a:p>
            <a:pPr marL="457200" indent="-457200" algn="just">
              <a:lnSpc>
                <a:spcPct val="150000"/>
              </a:lnSpc>
              <a:buFontTx/>
              <a:buChar char="-"/>
            </a:pPr>
            <a:r>
              <a:rPr lang="en-US" sz="2800" dirty="0"/>
              <a:t>The most common measure of central tendency for the ordinal scale data is the median while the mode is also allowed.</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Ordinal scale</a:t>
            </a:r>
          </a:p>
        </p:txBody>
      </p:sp>
    </p:spTree>
    <p:extLst>
      <p:ext uri="{BB962C8B-B14F-4D97-AF65-F5344CB8AC3E}">
        <p14:creationId xmlns:p14="http://schemas.microsoft.com/office/powerpoint/2010/main" val="109494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869356"/>
            <a:ext cx="6098458" cy="2251065"/>
          </a:xfrm>
          <a:prstGeom prst="rect">
            <a:avLst/>
          </a:prstGeom>
        </p:spPr>
        <p:txBody>
          <a:bodyPr wrap="square">
            <a:spAutoFit/>
          </a:bodyPr>
          <a:lstStyle/>
          <a:p>
            <a:pPr>
              <a:lnSpc>
                <a:spcPct val="150000"/>
              </a:lnSpc>
            </a:pPr>
            <a:r>
              <a:rPr lang="en-US" sz="2400" dirty="0"/>
              <a:t>Ranking of students’ performance in CS 3</a:t>
            </a:r>
          </a:p>
          <a:p>
            <a:pPr marL="285750" lvl="0" indent="-285750">
              <a:lnSpc>
                <a:spcPct val="150000"/>
              </a:lnSpc>
              <a:buFont typeface="Wingdings" panose="05000000000000000000" pitchFamily="2" charset="2"/>
              <a:buChar char="§"/>
            </a:pPr>
            <a:r>
              <a:rPr lang="en-US" sz="2400" dirty="0"/>
              <a:t>1</a:t>
            </a:r>
            <a:r>
              <a:rPr lang="en-US" sz="2400" baseline="30000" dirty="0"/>
              <a:t>st</a:t>
            </a:r>
            <a:endParaRPr lang="en-US" sz="2400" dirty="0"/>
          </a:p>
          <a:p>
            <a:pPr marL="285750" lvl="0" indent="-285750">
              <a:lnSpc>
                <a:spcPct val="150000"/>
              </a:lnSpc>
              <a:buFont typeface="Wingdings" panose="05000000000000000000" pitchFamily="2" charset="2"/>
              <a:buChar char="§"/>
            </a:pPr>
            <a:r>
              <a:rPr lang="en-US" sz="2400" dirty="0"/>
              <a:t>2</a:t>
            </a:r>
            <a:r>
              <a:rPr lang="en-US" sz="2400" baseline="30000" dirty="0"/>
              <a:t>nd</a:t>
            </a:r>
            <a:endParaRPr lang="en-US" sz="2400" dirty="0"/>
          </a:p>
          <a:p>
            <a:pPr marL="285750" lvl="0" indent="-285750">
              <a:lnSpc>
                <a:spcPct val="150000"/>
              </a:lnSpc>
              <a:buFont typeface="Wingdings" panose="05000000000000000000" pitchFamily="2" charset="2"/>
              <a:buChar char="§"/>
            </a:pPr>
            <a:r>
              <a:rPr lang="en-US" sz="2400" dirty="0"/>
              <a:t>3</a:t>
            </a:r>
            <a:r>
              <a:rPr lang="en-US" sz="2400" baseline="30000" dirty="0"/>
              <a:t>rd</a:t>
            </a:r>
            <a:r>
              <a:rPr lang="en-US" sz="2400" dirty="0"/>
              <a:t>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Examples of Ordinal</a:t>
            </a:r>
          </a:p>
        </p:txBody>
      </p:sp>
      <p:sp>
        <p:nvSpPr>
          <p:cNvPr id="5" name="TextBox 4">
            <a:extLst>
              <a:ext uri="{FF2B5EF4-FFF2-40B4-BE49-F238E27FC236}">
                <a16:creationId xmlns:a16="http://schemas.microsoft.com/office/drawing/2014/main" id="{22103EF1-BC7E-4A40-935B-A98CE3CFF76E}"/>
              </a:ext>
            </a:extLst>
          </p:cNvPr>
          <p:cNvSpPr txBox="1"/>
          <p:nvPr/>
        </p:nvSpPr>
        <p:spPr>
          <a:xfrm>
            <a:off x="6752758" y="1977352"/>
            <a:ext cx="6098458" cy="3359061"/>
          </a:xfrm>
          <a:prstGeom prst="rect">
            <a:avLst/>
          </a:prstGeom>
          <a:noFill/>
        </p:spPr>
        <p:txBody>
          <a:bodyPr wrap="square">
            <a:spAutoFit/>
          </a:bodyPr>
          <a:lstStyle/>
          <a:p>
            <a:pPr>
              <a:lnSpc>
                <a:spcPct val="150000"/>
              </a:lnSpc>
            </a:pPr>
            <a:r>
              <a:rPr lang="en-US" sz="2400" dirty="0"/>
              <a:t>Assessing the degree of agreement</a:t>
            </a:r>
          </a:p>
          <a:p>
            <a:pPr marL="285750" lvl="0" indent="-285750">
              <a:lnSpc>
                <a:spcPct val="150000"/>
              </a:lnSpc>
              <a:buFont typeface="Wingdings" panose="05000000000000000000" pitchFamily="2" charset="2"/>
              <a:buChar char="§"/>
            </a:pPr>
            <a:r>
              <a:rPr lang="en-US" sz="2400" dirty="0"/>
              <a:t>Totally agree</a:t>
            </a:r>
          </a:p>
          <a:p>
            <a:pPr marL="285750" lvl="0" indent="-285750">
              <a:lnSpc>
                <a:spcPct val="150000"/>
              </a:lnSpc>
              <a:buFont typeface="Wingdings" panose="05000000000000000000" pitchFamily="2" charset="2"/>
              <a:buChar char="§"/>
            </a:pPr>
            <a:r>
              <a:rPr lang="en-US" sz="2400" dirty="0"/>
              <a:t>Agree</a:t>
            </a:r>
          </a:p>
          <a:p>
            <a:pPr marL="285750" lvl="0" indent="-285750">
              <a:lnSpc>
                <a:spcPct val="150000"/>
              </a:lnSpc>
              <a:buFont typeface="Wingdings" panose="05000000000000000000" pitchFamily="2" charset="2"/>
              <a:buChar char="§"/>
            </a:pPr>
            <a:r>
              <a:rPr lang="en-US" sz="2400" dirty="0"/>
              <a:t>Neutral</a:t>
            </a:r>
          </a:p>
          <a:p>
            <a:pPr marL="285750" lvl="0" indent="-285750">
              <a:lnSpc>
                <a:spcPct val="150000"/>
              </a:lnSpc>
              <a:buFont typeface="Wingdings" panose="05000000000000000000" pitchFamily="2" charset="2"/>
              <a:buChar char="§"/>
            </a:pPr>
            <a:r>
              <a:rPr lang="en-US" sz="2400" dirty="0"/>
              <a:t>Disagree</a:t>
            </a:r>
          </a:p>
          <a:p>
            <a:pPr marL="285750" lvl="0" indent="-285750">
              <a:lnSpc>
                <a:spcPct val="150000"/>
              </a:lnSpc>
              <a:buFont typeface="Wingdings" panose="05000000000000000000" pitchFamily="2" charset="2"/>
              <a:buChar char="§"/>
            </a:pPr>
            <a:r>
              <a:rPr lang="en-US" sz="2400" dirty="0"/>
              <a:t>Totally disagree</a:t>
            </a:r>
          </a:p>
        </p:txBody>
      </p:sp>
      <p:sp>
        <p:nvSpPr>
          <p:cNvPr id="7" name="TextBox 6">
            <a:extLst>
              <a:ext uri="{FF2B5EF4-FFF2-40B4-BE49-F238E27FC236}">
                <a16:creationId xmlns:a16="http://schemas.microsoft.com/office/drawing/2014/main" id="{B03BD1B9-61F6-4E62-B8FC-BE2546ECBD0B}"/>
              </a:ext>
            </a:extLst>
          </p:cNvPr>
          <p:cNvSpPr txBox="1"/>
          <p:nvPr/>
        </p:nvSpPr>
        <p:spPr>
          <a:xfrm>
            <a:off x="210939" y="3265916"/>
            <a:ext cx="6422922" cy="3359061"/>
          </a:xfrm>
          <a:prstGeom prst="rect">
            <a:avLst/>
          </a:prstGeom>
          <a:noFill/>
        </p:spPr>
        <p:txBody>
          <a:bodyPr wrap="square">
            <a:spAutoFit/>
          </a:bodyPr>
          <a:lstStyle/>
          <a:p>
            <a:pPr>
              <a:lnSpc>
                <a:spcPct val="150000"/>
              </a:lnSpc>
            </a:pPr>
            <a:r>
              <a:rPr lang="en-US" sz="2400" dirty="0"/>
              <a:t>How would you rate this lecture?</a:t>
            </a:r>
          </a:p>
          <a:p>
            <a:pPr marL="285750" lvl="0" indent="-285750">
              <a:lnSpc>
                <a:spcPct val="150000"/>
              </a:lnSpc>
              <a:buFont typeface="Wingdings" panose="05000000000000000000" pitchFamily="2" charset="2"/>
              <a:buChar char="§"/>
            </a:pPr>
            <a:r>
              <a:rPr lang="en-US" sz="2400" dirty="0"/>
              <a:t>Excellent</a:t>
            </a:r>
          </a:p>
          <a:p>
            <a:pPr marL="285750" lvl="0" indent="-285750">
              <a:lnSpc>
                <a:spcPct val="150000"/>
              </a:lnSpc>
              <a:buFont typeface="Wingdings" panose="05000000000000000000" pitchFamily="2" charset="2"/>
              <a:buChar char="§"/>
            </a:pPr>
            <a:r>
              <a:rPr lang="en-US" sz="2400" dirty="0"/>
              <a:t>Very Good</a:t>
            </a:r>
          </a:p>
          <a:p>
            <a:pPr marL="285750" lvl="0" indent="-285750">
              <a:lnSpc>
                <a:spcPct val="150000"/>
              </a:lnSpc>
              <a:buFont typeface="Wingdings" panose="05000000000000000000" pitchFamily="2" charset="2"/>
              <a:buChar char="§"/>
            </a:pPr>
            <a:r>
              <a:rPr lang="en-US" sz="2400" dirty="0"/>
              <a:t>Good</a:t>
            </a:r>
          </a:p>
          <a:p>
            <a:pPr marL="285750" lvl="0" indent="-285750">
              <a:lnSpc>
                <a:spcPct val="150000"/>
              </a:lnSpc>
              <a:buFont typeface="Wingdings" panose="05000000000000000000" pitchFamily="2" charset="2"/>
              <a:buChar char="§"/>
            </a:pPr>
            <a:r>
              <a:rPr lang="en-US" sz="2400" dirty="0"/>
              <a:t>Bad</a:t>
            </a:r>
          </a:p>
          <a:p>
            <a:pPr marL="285750" lvl="0" indent="-285750">
              <a:lnSpc>
                <a:spcPct val="150000"/>
              </a:lnSpc>
              <a:buFont typeface="Wingdings" panose="05000000000000000000" pitchFamily="2" charset="2"/>
              <a:buChar char="§"/>
            </a:pPr>
            <a:r>
              <a:rPr lang="en-US" sz="2400" dirty="0"/>
              <a:t>Poor</a:t>
            </a:r>
          </a:p>
        </p:txBody>
      </p:sp>
    </p:spTree>
    <p:extLst>
      <p:ext uri="{BB962C8B-B14F-4D97-AF65-F5344CB8AC3E}">
        <p14:creationId xmlns:p14="http://schemas.microsoft.com/office/powerpoint/2010/main" val="86738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723861"/>
            <a:ext cx="11593145" cy="5925340"/>
          </a:xfrm>
          <a:prstGeom prst="rect">
            <a:avLst/>
          </a:prstGeom>
        </p:spPr>
        <p:txBody>
          <a:bodyPr wrap="square">
            <a:spAutoFit/>
          </a:bodyPr>
          <a:lstStyle/>
          <a:p>
            <a:pPr marL="457200" indent="-457200" algn="just">
              <a:lnSpc>
                <a:spcPct val="150000"/>
              </a:lnSpc>
              <a:buFontTx/>
              <a:buChar char="-"/>
            </a:pPr>
            <a:r>
              <a:rPr lang="en-US" sz="3200" dirty="0"/>
              <a:t>It is a quantitative measurement scale in which the difference between the two variables is meaningful</a:t>
            </a:r>
          </a:p>
          <a:p>
            <a:pPr marL="457200" indent="-457200" algn="just">
              <a:lnSpc>
                <a:spcPct val="150000"/>
              </a:lnSpc>
              <a:buFontTx/>
              <a:buChar char="-"/>
            </a:pPr>
            <a:r>
              <a:rPr lang="en-US" sz="3200" dirty="0"/>
              <a:t>Interval scale indicates distance between two entities</a:t>
            </a:r>
          </a:p>
          <a:p>
            <a:pPr marL="457200" indent="-457200" algn="just">
              <a:lnSpc>
                <a:spcPct val="150000"/>
              </a:lnSpc>
              <a:buFontTx/>
              <a:buChar char="-"/>
            </a:pPr>
            <a:r>
              <a:rPr lang="en-US" sz="3200" dirty="0"/>
              <a:t>The classic example of an interval scale is Celsius temperature because the difference between each value is the same. For example, the difference between 70 and 60 degrees is a measurable 10 degrees, as is the difference between 90 and 80 degrees. </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Interval scale</a:t>
            </a:r>
          </a:p>
        </p:txBody>
      </p:sp>
    </p:spTree>
    <p:extLst>
      <p:ext uri="{BB962C8B-B14F-4D97-AF65-F5344CB8AC3E}">
        <p14:creationId xmlns:p14="http://schemas.microsoft.com/office/powerpoint/2010/main" val="127762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0F9D87-7CA7-4A94-A5E5-A374AFD838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2086</TotalTime>
  <Words>551</Words>
  <Application>Microsoft Office PowerPoint</Application>
  <PresentationFormat>Widescreen</PresentationFormat>
  <Paragraphs>55</Paragraphs>
  <Slides>14</Slides>
  <Notes>13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Calibri Light</vt:lpstr>
      <vt:lpstr>Gotham Light</vt:lpstr>
      <vt:lpstr>Lato Light</vt:lpstr>
      <vt:lpstr>Wingdings</vt:lpstr>
      <vt:lpstr>1_Office Theme</vt:lpstr>
      <vt:lpstr>2_Office Theme</vt:lpstr>
      <vt:lpstr>think-cell Slide</vt:lpstr>
      <vt:lpstr>PowerPoint Presentation</vt:lpstr>
      <vt:lpstr>Scale of measurement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55</cp:revision>
  <dcterms:created xsi:type="dcterms:W3CDTF">2020-03-16T19:15:12Z</dcterms:created>
  <dcterms:modified xsi:type="dcterms:W3CDTF">2021-09-08T17:20:15Z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