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5"/>
  </p:notesMasterIdLst>
  <p:handoutMasterIdLst>
    <p:handoutMasterId r:id="rId16"/>
  </p:handoutMasterIdLst>
  <p:sldIdLst>
    <p:sldId id="256" r:id="rId6"/>
    <p:sldId id="693" r:id="rId7"/>
    <p:sldId id="657" r:id="rId8"/>
    <p:sldId id="725" r:id="rId9"/>
    <p:sldId id="726" r:id="rId10"/>
    <p:sldId id="728" r:id="rId11"/>
    <p:sldId id="729" r:id="rId12"/>
    <p:sldId id="727" r:id="rId13"/>
    <p:sldId id="7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25"/>
            <p14:sldId id="726"/>
            <p14:sldId id="728"/>
            <p14:sldId id="729"/>
            <p14:sldId id="727"/>
            <p14:sldId id="7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3" d="100"/>
          <a:sy n="63" d="100"/>
        </p:scale>
        <p:origin x="816" y="6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08-Sep-21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08-Sep-21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14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30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467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895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82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 name="Google Shape;40;p5">
            <a:extLst>
              <a:ext uri="{FF2B5EF4-FFF2-40B4-BE49-F238E27FC236}">
                <a16:creationId xmlns:a16="http://schemas.microsoft.com/office/drawing/2014/main" id="{C9607DE2-A059-4BE3-9904-5486CE512E28}"/>
              </a:ext>
            </a:extLst>
          </p:cNvPr>
          <p:cNvSpPr txBox="1">
            <a:spLocks/>
          </p:cNvSpPr>
          <p:nvPr/>
        </p:nvSpPr>
        <p:spPr>
          <a:xfrm>
            <a:off x="34416" y="2246669"/>
            <a:ext cx="5530645" cy="1652451"/>
          </a:xfrm>
          <a:prstGeom prst="rect">
            <a:avLst/>
          </a:prstGeom>
          <a:noFill/>
          <a:ln>
            <a:noFill/>
          </a:ln>
        </p:spPr>
        <p:txBody>
          <a:bodyPr spcFirstLastPara="1" vert="horz" wrap="square" lIns="15225" tIns="7600" rIns="15225" bIns="7600" rtlCol="0" anchor="b" anchorCtr="0">
            <a:noAutofit/>
          </a:bodyPr>
          <a:lst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US" sz="4400" dirty="0">
                <a:solidFill>
                  <a:srgbClr val="0070C0"/>
                </a:solidFill>
              </a:rPr>
              <a:t>Correlation analysis</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3709349"/>
          </a:xfrm>
          <a:prstGeom prst="rect">
            <a:avLst/>
          </a:prstGeom>
        </p:spPr>
        <p:txBody>
          <a:bodyPr wrap="square">
            <a:spAutoFit/>
          </a:bodyPr>
          <a:lstStyle/>
          <a:p>
            <a:pPr algn="just">
              <a:lnSpc>
                <a:spcPct val="150000"/>
              </a:lnSpc>
            </a:pPr>
            <a:r>
              <a:rPr lang="en-US" sz="3200" dirty="0"/>
              <a:t>Correlation measures the strength and direction of the statistical linear relationship between two or more variables in the data. For example, you may want to measure the correlation between height and weight of women in Uganda. We can measure the degree of correlation by using Pearson correlation coefficient.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15551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036655"/>
            <a:ext cx="11681633" cy="5186676"/>
          </a:xfrm>
          <a:prstGeom prst="rect">
            <a:avLst/>
          </a:prstGeom>
        </p:spPr>
        <p:txBody>
          <a:bodyPr wrap="square">
            <a:spAutoFit/>
          </a:bodyPr>
          <a:lstStyle/>
          <a:p>
            <a:pPr algn="just">
              <a:lnSpc>
                <a:spcPct val="150000"/>
              </a:lnSpc>
            </a:pPr>
            <a:r>
              <a:rPr lang="en-US" sz="3200" dirty="0"/>
              <a:t>The correlation coefficient (r) can take any values from -1 to 1. The interpretations of the values are:</a:t>
            </a:r>
          </a:p>
          <a:p>
            <a:pPr algn="just">
              <a:lnSpc>
                <a:spcPct val="150000"/>
              </a:lnSpc>
            </a:pPr>
            <a:r>
              <a:rPr lang="en-US" sz="3200" dirty="0"/>
              <a:t>-1: Perfect negative correlation. The variables tend to move in opposite directions (i.e., when one variable increases, the other variable decreases).</a:t>
            </a:r>
          </a:p>
          <a:p>
            <a:pPr algn="just">
              <a:lnSpc>
                <a:spcPct val="150000"/>
              </a:lnSpc>
            </a:pPr>
            <a:r>
              <a:rPr lang="en-US" sz="3200" dirty="0"/>
              <a:t>0: No correlation. The variables do not have a relationship with each other.</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85385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13957" y="870400"/>
            <a:ext cx="11681633" cy="5186676"/>
          </a:xfrm>
          <a:prstGeom prst="rect">
            <a:avLst/>
          </a:prstGeom>
        </p:spPr>
        <p:txBody>
          <a:bodyPr wrap="square">
            <a:spAutoFit/>
          </a:bodyPr>
          <a:lstStyle/>
          <a:p>
            <a:pPr algn="just">
              <a:lnSpc>
                <a:spcPct val="150000"/>
              </a:lnSpc>
            </a:pPr>
            <a:r>
              <a:rPr lang="en-US" sz="3200" dirty="0"/>
              <a:t>1: Perfect positive correlation. The variables tend to move in the same direction (i.e., when one variable increases, the other variable also increases).</a:t>
            </a:r>
          </a:p>
          <a:p>
            <a:pPr algn="just">
              <a:lnSpc>
                <a:spcPct val="150000"/>
              </a:lnSpc>
            </a:pPr>
            <a:endParaRPr lang="en-US" sz="3200" dirty="0"/>
          </a:p>
          <a:p>
            <a:pPr algn="just">
              <a:lnSpc>
                <a:spcPct val="150000"/>
              </a:lnSpc>
            </a:pPr>
            <a:r>
              <a:rPr lang="en-US" sz="3200" dirty="0"/>
              <a:t>Positive correlation is a relationship between two variables in which both variables move in the same direction. This is when one variable increase while the other increases and vice versa.</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666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98654"/>
            <a:ext cx="11681633" cy="2970685"/>
          </a:xfrm>
          <a:prstGeom prst="rect">
            <a:avLst/>
          </a:prstGeom>
        </p:spPr>
        <p:txBody>
          <a:bodyPr wrap="square">
            <a:spAutoFit/>
          </a:bodyPr>
          <a:lstStyle/>
          <a:p>
            <a:pPr algn="just">
              <a:lnSpc>
                <a:spcPct val="150000"/>
              </a:lnSpc>
            </a:pPr>
            <a:r>
              <a:rPr lang="en-US" sz="3200" dirty="0"/>
              <a:t>Correlation measures the strength and direction of the linear relationship between two variables. It cannot capture nonlinear relationships between two variables and cannot differentiate between dependent and independent variables.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Important note</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8883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98654"/>
            <a:ext cx="11681633" cy="4040465"/>
          </a:xfrm>
          <a:prstGeom prst="rect">
            <a:avLst/>
          </a:prstGeom>
        </p:spPr>
        <p:txBody>
          <a:bodyPr wrap="square">
            <a:spAutoFit/>
          </a:bodyPr>
          <a:lstStyle/>
          <a:p>
            <a:pPr algn="just">
              <a:lnSpc>
                <a:spcPct val="150000"/>
              </a:lnSpc>
            </a:pPr>
            <a:r>
              <a:rPr lang="en-US" sz="3200" dirty="0"/>
              <a:t>To examine whether there is a correlation between two quantitative variables, you will need to first plot a scatter diagram. The scatter diagram assesses the relationship between the variables and determine whether they are correlated or not.</a:t>
            </a:r>
          </a:p>
          <a:p>
            <a:pPr algn="just">
              <a:lnSpc>
                <a:spcPct val="150000"/>
              </a:lnSpc>
            </a:pPr>
            <a:endParaRPr lang="en-US" sz="4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Scatter diagrams</a:t>
            </a:r>
          </a:p>
        </p:txBody>
      </p:sp>
    </p:spTree>
    <p:extLst>
      <p:ext uri="{BB962C8B-B14F-4D97-AF65-F5344CB8AC3E}">
        <p14:creationId xmlns:p14="http://schemas.microsoft.com/office/powerpoint/2010/main" val="21909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155518" y="202458"/>
            <a:ext cx="9653499"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Scatter diagrams and </a:t>
            </a:r>
            <a:r>
              <a:rPr lang="en-US" sz="3600" b="1" dirty="0">
                <a:solidFill>
                  <a:srgbClr val="0070C0"/>
                </a:solidFill>
                <a:latin typeface="Gotham Light" pitchFamily="50" charset="0"/>
                <a:cs typeface="Calibri"/>
                <a:sym typeface="Calibri"/>
              </a:rPr>
              <a:t>Correlation coefficient</a:t>
            </a:r>
            <a:endParaRPr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6635C132-AECA-4C81-A040-22FFA34F707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55519" y="1440873"/>
            <a:ext cx="11546209" cy="4932219"/>
          </a:xfrm>
          <a:prstGeom prst="rect">
            <a:avLst/>
          </a:prstGeom>
          <a:noFill/>
          <a:ln w="9525">
            <a:noFill/>
            <a:headEnd/>
            <a:tailEnd/>
          </a:ln>
        </p:spPr>
      </p:pic>
    </p:spTree>
    <p:extLst>
      <p:ext uri="{BB962C8B-B14F-4D97-AF65-F5344CB8AC3E}">
        <p14:creationId xmlns:p14="http://schemas.microsoft.com/office/powerpoint/2010/main" val="31545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39" y="1200033"/>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
        <p:nvSpPr>
          <p:cNvPr id="4" name="Google Shape;62;p6">
            <a:extLst>
              <a:ext uri="{FF2B5EF4-FFF2-40B4-BE49-F238E27FC236}">
                <a16:creationId xmlns:a16="http://schemas.microsoft.com/office/drawing/2014/main" id="{2916B9F8-E13E-41A8-AE5E-180E00955471}"/>
              </a:ext>
            </a:extLst>
          </p:cNvPr>
          <p:cNvSpPr/>
          <p:nvPr/>
        </p:nvSpPr>
        <p:spPr>
          <a:xfrm>
            <a:off x="10217193" y="2863262"/>
            <a:ext cx="1822408" cy="1967818"/>
          </a:xfrm>
          <a:prstGeom prst="rect">
            <a:avLst/>
          </a:prstGeom>
          <a:noFill/>
          <a:ln>
            <a:noFill/>
          </a:ln>
        </p:spPr>
        <p:txBody>
          <a:bodyPr spcFirstLastPara="1" wrap="square" lIns="91425" tIns="45700" rIns="91425" bIns="45700" anchor="t" anchorCtr="0">
            <a:noAutofit/>
          </a:bodyPr>
          <a:lstStyle/>
          <a:p>
            <a:pPr>
              <a:spcBef>
                <a:spcPts val="200"/>
              </a:spcBef>
            </a:pPr>
            <a:r>
              <a:rPr lang="en-US" sz="2400" b="1" dirty="0"/>
              <a:t>Open Statistical Thinking 2 Jupyter Notebook</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2109</TotalTime>
  <Words>290</Words>
  <Application>Microsoft Office PowerPoint</Application>
  <PresentationFormat>Widescreen</PresentationFormat>
  <Paragraphs>19</Paragraphs>
  <Slides>9</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Gotham Light</vt:lpstr>
      <vt:lpstr>Lato Light</vt:lpstr>
      <vt:lpstr>1_Office Theme</vt:lpstr>
      <vt:lpstr>2_Office Theme</vt:lpstr>
      <vt:lpstr>think-cell Slide</vt:lpstr>
      <vt:lpstr>PowerPoint Presentation</vt:lpstr>
      <vt:lpstr>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61</cp:revision>
  <dcterms:created xsi:type="dcterms:W3CDTF">2020-03-16T19:15:12Z</dcterms:created>
  <dcterms:modified xsi:type="dcterms:W3CDTF">2021-09-08T17:26:23Z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