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5"/>
  </p:notesMasterIdLst>
  <p:handoutMasterIdLst>
    <p:handoutMasterId r:id="rId16"/>
  </p:handoutMasterIdLst>
  <p:sldIdLst>
    <p:sldId id="256" r:id="rId6"/>
    <p:sldId id="693" r:id="rId7"/>
    <p:sldId id="740" r:id="rId8"/>
    <p:sldId id="741" r:id="rId9"/>
    <p:sldId id="743" r:id="rId10"/>
    <p:sldId id="742" r:id="rId11"/>
    <p:sldId id="744" r:id="rId12"/>
    <p:sldId id="745" r:id="rId13"/>
    <p:sldId id="6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40"/>
            <p14:sldId id="741"/>
            <p14:sldId id="743"/>
            <p14:sldId id="742"/>
            <p14:sldId id="744"/>
            <p14:sldId id="745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3"/>
    <a:srgbClr val="039CD1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29-Aug-21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29-Aug-21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13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1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92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47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54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57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29-Aug-21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29-Aug-21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C9607DE2-A059-4BE3-9904-5486CE512E28}"/>
              </a:ext>
            </a:extLst>
          </p:cNvPr>
          <p:cNvSpPr txBox="1">
            <a:spLocks/>
          </p:cNvSpPr>
          <p:nvPr/>
        </p:nvSpPr>
        <p:spPr>
          <a:xfrm>
            <a:off x="34416" y="2246669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054" y="6233214"/>
            <a:ext cx="11407893" cy="624786"/>
          </a:xfrm>
        </p:spPr>
        <p:txBody>
          <a:bodyPr/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Evaluation Metrics for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Evaluation Metrics for Classification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166694" y="991927"/>
            <a:ext cx="1188273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There are many different metrics for evaluating the performance of classification models and they include: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Accuracy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Sensitivity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Precision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F1 score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Area under Receiver Operating Characteristics curve (AUC)</a:t>
            </a:r>
          </a:p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Most of this metrics can be calculated from a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288055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6282813" y="1229010"/>
            <a:ext cx="57371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 confusion matrix is one of the metrics that evaluate the performance of a classifier on a test data. It is a table that allows visualization of the performance of an algorithm. 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9C04FA3E-580D-4BF2-9B07-A496059BF86A}"/>
              </a:ext>
            </a:extLst>
          </p:cNvPr>
          <p:cNvPicPr/>
          <p:nvPr/>
        </p:nvPicPr>
        <p:blipFill rotWithShape="1">
          <a:blip r:embed="rId3"/>
          <a:srcRect l="2158" t="7191" r="7582"/>
          <a:stretch/>
        </p:blipFill>
        <p:spPr bwMode="auto">
          <a:xfrm>
            <a:off x="0" y="1439897"/>
            <a:ext cx="6096000" cy="26252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B9645-869A-4932-8628-B14F931EBD16}"/>
              </a:ext>
            </a:extLst>
          </p:cNvPr>
          <p:cNvSpPr txBox="1"/>
          <p:nvPr/>
        </p:nvSpPr>
        <p:spPr>
          <a:xfrm>
            <a:off x="176981" y="4996407"/>
            <a:ext cx="118429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rows of the confusion matrix represent the actual labels that were contained in the test dataset while the columns represent what the classifier predicted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85992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Terms used in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2167116"/>
            <a:ext cx="1173971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following are the terms commonly used in confusion matrix. Here we are referring to diabetics’ scenario.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Positive (1): Presence of diabetics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Negative (0): Absence of diabetics</a:t>
            </a:r>
          </a:p>
        </p:txBody>
      </p:sp>
    </p:spTree>
    <p:extLst>
      <p:ext uri="{BB962C8B-B14F-4D97-AF65-F5344CB8AC3E}">
        <p14:creationId xmlns:p14="http://schemas.microsoft.com/office/powerpoint/2010/main" val="399607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Concept in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1268362"/>
            <a:ext cx="11739716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True Positive (TP): The patient is diabetic, and the classifier predicted it as diabetic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False Positive (FP): The patient is not diabetic, and the classifier predicted it as diabetic. This is known as Type I error.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True Negative (TN): The patient is not diabetic, and the classifier predicted it as not diabetic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False Negative (FN): The patient is diabetic, and the classifier predicted it as not diabetic</a:t>
            </a:r>
          </a:p>
        </p:txBody>
      </p:sp>
    </p:spTree>
    <p:extLst>
      <p:ext uri="{BB962C8B-B14F-4D97-AF65-F5344CB8AC3E}">
        <p14:creationId xmlns:p14="http://schemas.microsoft.com/office/powerpoint/2010/main" val="45750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Concept in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1268362"/>
            <a:ext cx="11739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 typical example of a confusion matrix using Logistic regression classier on diabetics’ dataset is shown below: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BC9AC7F-9DF7-487D-91DE-D04855A571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70154" y="2923255"/>
            <a:ext cx="9984658" cy="31180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531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Performance evaluation metrics of a classification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1799304"/>
            <a:ext cx="1173971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statistical measure of the performance of a given binary classifier can be evaluated using accuracy, sensitivity, and specificity.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3200" b="1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Accuracy or Classification Rate</a:t>
            </a:r>
            <a:endParaRPr lang="en-US" sz="3200" b="1" dirty="0"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Accuracy of any given classifier is the ratio of what classifier predicted correctly over the total number of predictions.</a:t>
            </a:r>
          </a:p>
        </p:txBody>
      </p:sp>
    </p:spTree>
    <p:extLst>
      <p:ext uri="{BB962C8B-B14F-4D97-AF65-F5344CB8AC3E}">
        <p14:creationId xmlns:p14="http://schemas.microsoft.com/office/powerpoint/2010/main" val="211209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Words>327</Words>
  <Application>Microsoft Office PowerPoint</Application>
  <PresentationFormat>Widescreen</PresentationFormat>
  <Paragraphs>28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Gotham Light</vt:lpstr>
      <vt:lpstr>Lato Light</vt:lpstr>
      <vt:lpstr>Wingdings</vt:lpstr>
      <vt:lpstr>1_Office Theme</vt:lpstr>
      <vt:lpstr>2_Office Theme</vt:lpstr>
      <vt:lpstr>think-cell Slide</vt:lpstr>
      <vt:lpstr>PowerPoint Presentation</vt:lpstr>
      <vt:lpstr>Evaluation Metrics for Classification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55</cp:revision>
  <dcterms:created xsi:type="dcterms:W3CDTF">2020-03-16T19:15:12Z</dcterms:created>
  <dcterms:modified xsi:type="dcterms:W3CDTF">2021-08-29T21:20:14Z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