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8" r:id="rId5"/>
  </p:sldMasterIdLst>
  <p:notesMasterIdLst>
    <p:notesMasterId r:id="rId11"/>
  </p:notesMasterIdLst>
  <p:handoutMasterIdLst>
    <p:handoutMasterId r:id="rId12"/>
  </p:handoutMasterIdLst>
  <p:sldIdLst>
    <p:sldId id="256" r:id="rId6"/>
    <p:sldId id="693" r:id="rId7"/>
    <p:sldId id="657" r:id="rId8"/>
    <p:sldId id="696" r:id="rId9"/>
    <p:sldId id="71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256"/>
            <p14:sldId id="693"/>
            <p14:sldId id="657"/>
            <p14:sldId id="696"/>
            <p14:sldId id="71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CD1"/>
    <a:srgbClr val="FF9833"/>
    <a:srgbClr val="EB9E2F"/>
    <a:srgbClr val="001440"/>
    <a:srgbClr val="000C26"/>
    <a:srgbClr val="B7616B"/>
    <a:srgbClr val="309BFF"/>
    <a:srgbClr val="E86160"/>
    <a:srgbClr val="F36261"/>
    <a:srgbClr val="EA9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08-Sep-21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08-Sep-21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71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2257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8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4" Type="http://schemas.openxmlformats.org/officeDocument/2006/relationships/image" Target="../media/image8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F206B8-267D-4DDA-BFAC-7BB3AA75D2B2}"/>
              </a:ext>
            </a:extLst>
          </p:cNvPr>
          <p:cNvPicPr/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3" t="4333" r="3217" b="7247"/>
          <a:stretch/>
        </p:blipFill>
        <p:spPr bwMode="auto">
          <a:xfrm>
            <a:off x="928914" y="899880"/>
            <a:ext cx="10000343" cy="4107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62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20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4E2B9-ADBD-40B7-BB28-46FFE040B61C}"/>
              </a:ext>
            </a:extLst>
          </p:cNvPr>
          <p:cNvSpPr txBox="1"/>
          <p:nvPr userDrawn="1"/>
        </p:nvSpPr>
        <p:spPr>
          <a:xfrm flipH="1">
            <a:off x="5820012" y="3184575"/>
            <a:ext cx="139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Partnering</a:t>
            </a:r>
            <a:b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</a:br>
            <a: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Institutions</a:t>
            </a:r>
            <a:endParaRPr lang="en-US" sz="500" b="1" dirty="0">
              <a:solidFill>
                <a:schemeClr val="tx1"/>
              </a:solidFill>
              <a:latin typeface="+mj-lt"/>
              <a:cs typeface="Aharoni" panose="02010803020104030203" pitchFamily="2" charset="-79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CB8E11-39A4-4E1E-A579-F3F237CFBB48}"/>
              </a:ext>
            </a:extLst>
          </p:cNvPr>
          <p:cNvGrpSpPr/>
          <p:nvPr userDrawn="1"/>
        </p:nvGrpSpPr>
        <p:grpSpPr>
          <a:xfrm>
            <a:off x="7211001" y="0"/>
            <a:ext cx="4980999" cy="6872041"/>
            <a:chOff x="7210999" y="-376519"/>
            <a:chExt cx="4981000" cy="681652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53FEB1D-953F-4AD5-979E-64A2E1BFFAA3}"/>
                </a:ext>
              </a:extLst>
            </p:cNvPr>
            <p:cNvGrpSpPr/>
            <p:nvPr userDrawn="1"/>
          </p:nvGrpSpPr>
          <p:grpSpPr>
            <a:xfrm>
              <a:off x="7210999" y="-376519"/>
              <a:ext cx="4981000" cy="6242350"/>
              <a:chOff x="7210999" y="-19320"/>
              <a:chExt cx="4981000" cy="624235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8A9B711-267A-4825-AFA4-306D33323A56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956"/>
              <a:stretch/>
            </p:blipFill>
            <p:spPr bwMode="auto">
              <a:xfrm>
                <a:off x="7211001" y="1204009"/>
                <a:ext cx="4980990" cy="50190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DAB62FA-DA2E-47A7-B719-956966448716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3"/>
              <a:srcRect t="8596" b="17335"/>
              <a:stretch/>
            </p:blipFill>
            <p:spPr>
              <a:xfrm>
                <a:off x="7210999" y="-19320"/>
                <a:ext cx="4981000" cy="1223329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B7456BD-03D3-41B8-957B-38CB1512A39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92684" t="16179" b="22966"/>
            <a:stretch/>
          </p:blipFill>
          <p:spPr>
            <a:xfrm>
              <a:off x="11818960" y="5850942"/>
              <a:ext cx="364397" cy="58906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57237D6-3BC4-49E6-A079-9EF58A6B17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29710" b="25953"/>
          <a:stretch/>
        </p:blipFill>
        <p:spPr>
          <a:xfrm>
            <a:off x="7210999" y="6276829"/>
            <a:ext cx="4727891" cy="59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4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08-Sep-21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6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71384" y="6267451"/>
            <a:ext cx="4080933" cy="500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prstClr val="white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4"/>
            <a:ext cx="5545843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520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5569-5CA8-4605-A626-660820F6E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366541"/>
            <a:ext cx="114046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2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46B626-92F4-449F-9587-B342F55F9C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D46B626-92F4-449F-9587-B342F55F9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4031-640B-4962-8CF9-EAD8AB4A604D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F0A42-4B1E-4613-8C4D-AAA004DCF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65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F6840C-DE8F-4983-AB01-20F2DF0D48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7027"/>
          <a:stretch/>
        </p:blipFill>
        <p:spPr>
          <a:xfrm>
            <a:off x="48126" y="808613"/>
            <a:ext cx="11998993" cy="52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4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0BC6A-E73C-40BA-BB29-6604DE19F585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r="2644" b="1491"/>
          <a:stretch/>
        </p:blipFill>
        <p:spPr>
          <a:xfrm>
            <a:off x="7786456" y="5591279"/>
            <a:ext cx="4391025" cy="12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08-Sep-21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6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9.xml"/><Relationship Id="rId7" Type="http://schemas.openxmlformats.org/officeDocument/2006/relationships/tags" Target="../tags/tag6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ags" Target="../tags/tag5.xml"/><Relationship Id="rId5" Type="http://schemas.openxmlformats.org/officeDocument/2006/relationships/theme" Target="../theme/theme2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8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04A6A-D15B-47E1-B072-1C47E2C76553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433" y="31710"/>
            <a:ext cx="1428750" cy="5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2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25" imgH="426" progId="TCLayout.ActiveDocument.1">
                  <p:embed/>
                </p:oleObj>
              </mc:Choice>
              <mc:Fallback>
                <p:oleObj name="think-cell Slide" r:id="rId8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FCD0C7-445F-4A14-9C86-5CF981271CEE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027" y="18414"/>
            <a:ext cx="1428750" cy="5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1" r:id="rId3"/>
    <p:sldLayoutId id="214748367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0" y="2005781"/>
            <a:ext cx="5530645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Gotham Light" pitchFamily="50" charset="0"/>
              </a:rPr>
              <a:t>Introduction to Machine Learning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51" y="6219545"/>
            <a:ext cx="12125649" cy="624786"/>
          </a:xfrm>
        </p:spPr>
        <p:txBody>
          <a:bodyPr/>
          <a:lstStyle/>
          <a:p>
            <a:r>
              <a:rPr lang="en-GB" sz="4400" dirty="0">
                <a:solidFill>
                  <a:srgbClr val="0070C0"/>
                </a:solidFill>
              </a:rPr>
              <a:t>Scikit-learn module</a:t>
            </a:r>
          </a:p>
        </p:txBody>
      </p:sp>
    </p:spTree>
    <p:extLst>
      <p:ext uri="{BB962C8B-B14F-4D97-AF65-F5344CB8AC3E}">
        <p14:creationId xmlns:p14="http://schemas.microsoft.com/office/powerpoint/2010/main" val="35102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8" y="188603"/>
            <a:ext cx="93755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Scikit-learn module</a:t>
            </a:r>
            <a:endParaRPr lang="en-US"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7BC38-57BB-44EC-B90C-540F413EE7FB}"/>
              </a:ext>
            </a:extLst>
          </p:cNvPr>
          <p:cNvSpPr txBox="1"/>
          <p:nvPr/>
        </p:nvSpPr>
        <p:spPr>
          <a:xfrm>
            <a:off x="210938" y="1950807"/>
            <a:ext cx="11587772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Scikit-learn is a library in Python that provides many supervised learning and unsupervised algorithms. It is built upon some of the packages you already familiar with, like NumPy, Pandas, and Matplotlib. With Scikit-learn module, you can train different machine learning models such as regression and classification and check their performance using any of the metrics discussed in unit 2.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55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8" y="188603"/>
            <a:ext cx="93755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Scikit-learn module</a:t>
            </a:r>
            <a:endParaRPr lang="en-US"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7BC38-57BB-44EC-B90C-540F413EE7FB}"/>
              </a:ext>
            </a:extLst>
          </p:cNvPr>
          <p:cNvSpPr txBox="1"/>
          <p:nvPr/>
        </p:nvSpPr>
        <p:spPr>
          <a:xfrm>
            <a:off x="210938" y="1062398"/>
            <a:ext cx="11587772" cy="5057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functionality that scikit-learn provides include:</a:t>
            </a:r>
          </a:p>
          <a:p>
            <a:pPr marL="457200" marR="0" indent="-45720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Preprocessing </a:t>
            </a:r>
          </a:p>
          <a:p>
            <a:pPr marL="457200" marR="0" indent="-45720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Regression</a:t>
            </a:r>
          </a:p>
          <a:p>
            <a:pPr marL="457200" marR="0" indent="-45720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Classification</a:t>
            </a:r>
          </a:p>
          <a:p>
            <a:pPr marL="457200" marR="0" indent="-45720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Clustering</a:t>
            </a:r>
          </a:p>
          <a:p>
            <a:pPr marL="457200" marR="0" indent="-45720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200130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24AEC-FF1A-4BDD-A49F-2B5299D9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78" y="1229531"/>
            <a:ext cx="8895732" cy="50112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Google Shape;62;p6">
            <a:extLst>
              <a:ext uri="{FF2B5EF4-FFF2-40B4-BE49-F238E27FC236}">
                <a16:creationId xmlns:a16="http://schemas.microsoft.com/office/drawing/2014/main" id="{3B1AF9F2-B7A1-49E4-9578-2ABEE998FBCF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Lab session</a:t>
            </a:r>
          </a:p>
        </p:txBody>
      </p:sp>
      <p:sp>
        <p:nvSpPr>
          <p:cNvPr id="7" name="Google Shape;62;p6">
            <a:extLst>
              <a:ext uri="{FF2B5EF4-FFF2-40B4-BE49-F238E27FC236}">
                <a16:creationId xmlns:a16="http://schemas.microsoft.com/office/drawing/2014/main" id="{4D5A8154-AF86-40D8-A7A0-D7ED8EBD8866}"/>
              </a:ext>
            </a:extLst>
          </p:cNvPr>
          <p:cNvSpPr/>
          <p:nvPr/>
        </p:nvSpPr>
        <p:spPr>
          <a:xfrm>
            <a:off x="9622833" y="2792265"/>
            <a:ext cx="2569167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2400" b="1" dirty="0"/>
              <a:t>Open machine learning classification</a:t>
            </a:r>
          </a:p>
          <a:p>
            <a:pPr>
              <a:spcBef>
                <a:spcPts val="200"/>
              </a:spcBef>
            </a:pPr>
            <a:r>
              <a:rPr lang="en-US" sz="2400" b="1" dirty="0"/>
              <a:t>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292695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2444</TotalTime>
  <Words>100</Words>
  <Application>Microsoft Office PowerPoint</Application>
  <PresentationFormat>Widescreen</PresentationFormat>
  <Paragraphs>14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Gotham Light</vt:lpstr>
      <vt:lpstr>Lato Light</vt:lpstr>
      <vt:lpstr>Wingdings</vt:lpstr>
      <vt:lpstr>1_Office Theme</vt:lpstr>
      <vt:lpstr>2_Office Theme</vt:lpstr>
      <vt:lpstr>think-cell Slide</vt:lpstr>
      <vt:lpstr>Introduction to Machine Learning</vt:lpstr>
      <vt:lpstr>Scikit-learn module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Ezekiel Ogundepo</cp:lastModifiedBy>
  <cp:revision>61</cp:revision>
  <dcterms:created xsi:type="dcterms:W3CDTF">2020-03-16T19:15:12Z</dcterms:created>
  <dcterms:modified xsi:type="dcterms:W3CDTF">2021-09-08T18:40:42Z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