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2"/>
  </p:notesMasterIdLst>
  <p:handoutMasterIdLst>
    <p:handoutMasterId r:id="rId13"/>
  </p:handoutMasterIdLst>
  <p:sldIdLst>
    <p:sldId id="256" r:id="rId6"/>
    <p:sldId id="693" r:id="rId7"/>
    <p:sldId id="697" r:id="rId8"/>
    <p:sldId id="695" r:id="rId9"/>
    <p:sldId id="696" r:id="rId10"/>
    <p:sldId id="6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97"/>
            <p14:sldId id="695"/>
            <p14:sldId id="696"/>
            <p14:sldId id="6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CD1"/>
    <a:srgbClr val="EB9E2F"/>
    <a:srgbClr val="001440"/>
    <a:srgbClr val="000C26"/>
    <a:srgbClr val="FF9833"/>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557" autoAdjust="0"/>
  </p:normalViewPr>
  <p:slideViewPr>
    <p:cSldViewPr snapToGrid="0">
      <p:cViewPr varScale="1">
        <p:scale>
          <a:sx n="57" d="100"/>
          <a:sy n="57" d="100"/>
        </p:scale>
        <p:origin x="924"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5/2/2024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444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01527" y="493159"/>
            <a:ext cx="6680196" cy="5270643"/>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text on it&#10;&#10;Description automatically generated">
            <a:extLst>
              <a:ext uri="{FF2B5EF4-FFF2-40B4-BE49-F238E27FC236}">
                <a16:creationId xmlns:a16="http://schemas.microsoft.com/office/drawing/2014/main" id="{6B80AB42-AFD5-3C9D-2544-937C850F3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375842"/>
            <a:ext cx="3429000" cy="1304925"/>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5/2/2024</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02/05/2024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6290643" y="3024341"/>
            <a:ext cx="5469521" cy="500137"/>
          </a:xfrm>
        </p:spPr>
        <p:txBody>
          <a:bodyPr wrap="square" lIns="15240" tIns="7620" rIns="15240" bIns="7620" anchor="b">
            <a:spAutoFit/>
          </a:bodyPr>
          <a:lstStyle>
            <a:lvl1pPr algn="ctr">
              <a:defRPr sz="3500" b="1">
                <a:solidFill>
                  <a:schemeClr val="accent1"/>
                </a:solidFill>
              </a:defRPr>
            </a:lvl1pPr>
          </a:lstStyle>
          <a:p>
            <a:r>
              <a:rPr lang="en-US" dirty="0"/>
              <a:t>Click to edit Master title style</a:t>
            </a:r>
          </a:p>
        </p:txBody>
      </p:sp>
      <p:pic>
        <p:nvPicPr>
          <p:cNvPr id="8" name="Picture 7" descr="A poster for a college&#10;&#10;Description automatically generated">
            <a:extLst>
              <a:ext uri="{FF2B5EF4-FFF2-40B4-BE49-F238E27FC236}">
                <a16:creationId xmlns:a16="http://schemas.microsoft.com/office/drawing/2014/main" id="{033232C7-733E-8C11-C575-274F65AA3DC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277403"/>
            <a:ext cx="5994015" cy="5994015"/>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5/2/2024</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126614" y="2197510"/>
            <a:ext cx="5404031" cy="1652451"/>
          </a:xfrm>
          <a:prstGeom prst="rect">
            <a:avLst/>
          </a:prstGeom>
          <a:noFill/>
          <a:ln>
            <a:noFill/>
          </a:ln>
        </p:spPr>
        <p:txBody>
          <a:bodyPr spcFirstLastPara="1" wrap="square" lIns="15225" tIns="7600" rIns="15225" bIns="7600" anchor="b" anchorCtr="0">
            <a:noAutofit/>
          </a:bodyPr>
          <a:lstStyle/>
          <a:p>
            <a:r>
              <a:rPr lang="en-US" sz="4400" dirty="0">
                <a:solidFill>
                  <a:schemeClr val="bg1"/>
                </a:solidFill>
                <a:latin typeface="Gotham Light" pitchFamily="50" charset="0"/>
              </a:rPr>
              <a:t>Introduction to Programming in Python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6722" y="2587083"/>
            <a:ext cx="5668537" cy="1162979"/>
          </a:xfrm>
        </p:spPr>
        <p:txBody>
          <a:bodyPr/>
          <a:lstStyle/>
          <a:p>
            <a:r>
              <a:rPr lang="en-US" sz="4000" dirty="0">
                <a:solidFill>
                  <a:srgbClr val="0070C0"/>
                </a:solidFill>
              </a:rPr>
              <a:t>Making decisions in Python</a:t>
            </a:r>
            <a:endParaRPr lang="en-GB" sz="40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2708168"/>
            <a:ext cx="11593145" cy="1697068"/>
          </a:xfrm>
          <a:prstGeom prst="rect">
            <a:avLst/>
          </a:prstGeom>
        </p:spPr>
        <p:txBody>
          <a:bodyPr wrap="square">
            <a:spAutoFit/>
          </a:bodyPr>
          <a:lstStyle/>
          <a:p>
            <a:pPr algn="just">
              <a:lnSpc>
                <a:spcPct val="150000"/>
              </a:lnSpc>
              <a:spcBef>
                <a:spcPts val="900"/>
              </a:spcBef>
              <a:spcAft>
                <a:spcPts val="900"/>
              </a:spcAft>
            </a:pPr>
            <a:r>
              <a:rPr lang="en-US" sz="2400" dirty="0"/>
              <a:t>Majority of the time when programming, you would need to control the flow of your logic. Our program will want to perform an action in only certain cases, we can use the </a:t>
            </a:r>
            <a:r>
              <a:rPr lang="en-US" sz="2400" dirty="0">
                <a:solidFill>
                  <a:srgbClr val="039CD1"/>
                </a:solidFill>
              </a:rPr>
              <a:t>if, </a:t>
            </a:r>
            <a:r>
              <a:rPr lang="en-US" sz="2400" dirty="0" err="1">
                <a:solidFill>
                  <a:srgbClr val="039CD1"/>
                </a:solidFill>
              </a:rPr>
              <a:t>elif</a:t>
            </a:r>
            <a:r>
              <a:rPr lang="en-US" sz="2400" dirty="0">
                <a:solidFill>
                  <a:srgbClr val="039CD1"/>
                </a:solidFill>
              </a:rPr>
              <a:t>, and else </a:t>
            </a:r>
            <a:r>
              <a:rPr lang="en-US" sz="2400" dirty="0"/>
              <a:t>statements to control for these cases. </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2" y="203351"/>
            <a:ext cx="6889649" cy="535258"/>
          </a:xfrm>
          <a:prstGeom prst="rect">
            <a:avLst/>
          </a:prstGeom>
          <a:noFill/>
          <a:ln>
            <a:noFill/>
          </a:ln>
        </p:spPr>
        <p:txBody>
          <a:bodyPr spcFirstLastPara="1" wrap="square" lIns="91425" tIns="45700" rIns="91425" bIns="45700" anchor="t" anchorCtr="0">
            <a:noAutofit/>
          </a:bodyPr>
          <a:lstStyle/>
          <a:p>
            <a:pPr>
              <a:spcBef>
                <a:spcPts val="200"/>
              </a:spcBef>
              <a:spcAft>
                <a:spcPts val="600"/>
              </a:spcAft>
            </a:pPr>
            <a:r>
              <a:rPr lang="en-US" sz="2800" b="1" dirty="0">
                <a:solidFill>
                  <a:srgbClr val="2E74B5"/>
                </a:solidFill>
                <a:latin typeface="+mj-lt"/>
                <a:cs typeface="Times New Roman" panose="02020603050405020304" pitchFamily="18" charset="0"/>
              </a:rPr>
              <a:t>Conditional Statements in Python</a:t>
            </a:r>
          </a:p>
        </p:txBody>
      </p:sp>
    </p:spTree>
    <p:extLst>
      <p:ext uri="{BB962C8B-B14F-4D97-AF65-F5344CB8AC3E}">
        <p14:creationId xmlns:p14="http://schemas.microsoft.com/office/powerpoint/2010/main" val="6863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4" name="Picture">
            <a:extLst>
              <a:ext uri="{FF2B5EF4-FFF2-40B4-BE49-F238E27FC236}">
                <a16:creationId xmlns:a16="http://schemas.microsoft.com/office/drawing/2014/main" id="{EB7AAB88-FE6E-430C-A7EE-49049BAE857A}"/>
              </a:ext>
            </a:extLst>
          </p:cNvPr>
          <p:cNvPicPr/>
          <p:nvPr/>
        </p:nvPicPr>
        <p:blipFill>
          <a:blip r:embed="rId3"/>
          <a:stretch>
            <a:fillRect/>
          </a:stretch>
        </p:blipFill>
        <p:spPr bwMode="auto">
          <a:xfrm>
            <a:off x="898635" y="946700"/>
            <a:ext cx="9459310" cy="5249148"/>
          </a:xfrm>
          <a:prstGeom prst="rect">
            <a:avLst/>
          </a:prstGeom>
          <a:noFill/>
          <a:ln w="9525">
            <a:noFill/>
            <a:headEnd/>
            <a:tailEnd/>
          </a:ln>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2" y="979515"/>
            <a:ext cx="11783570" cy="4898970"/>
          </a:xfrm>
          <a:prstGeom prst="rect">
            <a:avLst/>
          </a:prstGeom>
        </p:spPr>
        <p:txBody>
          <a:bodyPr wrap="square">
            <a:spAutoFit/>
          </a:bodyPr>
          <a:lstStyle/>
          <a:p>
            <a:pPr marL="0" marR="0">
              <a:lnSpc>
                <a:spcPct val="150000"/>
              </a:lnSpc>
              <a:spcBef>
                <a:spcPts val="900"/>
              </a:spcBef>
              <a:spcAft>
                <a:spcPts val="900"/>
              </a:spcAft>
            </a:pPr>
            <a:r>
              <a:rPr lang="en-US" sz="2400" dirty="0">
                <a:effectLst/>
                <a:latin typeface="+mj-lt"/>
                <a:ea typeface="Calibri" panose="020F0502020204030204" pitchFamily="34" charset="0"/>
                <a:cs typeface="Times New Roman" panose="02020603050405020304" pitchFamily="18" charset="0"/>
              </a:rPr>
              <a:t>The format for an if else statement is</a:t>
            </a:r>
          </a:p>
          <a:p>
            <a:pPr marL="0" marR="0">
              <a:lnSpc>
                <a:spcPct val="115000"/>
              </a:lnSpc>
              <a:spcBef>
                <a:spcPts val="900"/>
              </a:spcBef>
              <a:spcAft>
                <a:spcPts val="900"/>
              </a:spcAft>
            </a:pPr>
            <a:r>
              <a:rPr lang="en-US" sz="2400" b="1" dirty="0">
                <a:effectLst/>
                <a:latin typeface="+mj-lt"/>
                <a:ea typeface="Calibri" panose="020F0502020204030204" pitchFamily="34" charset="0"/>
                <a:cs typeface="Times New Roman" panose="02020603050405020304" pitchFamily="18" charset="0"/>
              </a:rPr>
              <a:t>if expression:</a:t>
            </a:r>
            <a:endParaRPr lang="en-US" sz="2400" dirty="0">
              <a:effectLst/>
              <a:latin typeface="+mj-lt"/>
              <a:ea typeface="Calibri" panose="020F0502020204030204" pitchFamily="34" charset="0"/>
              <a:cs typeface="Times New Roman" panose="02020603050405020304" pitchFamily="18" charset="0"/>
            </a:endParaRPr>
          </a:p>
          <a:p>
            <a:pPr marL="0" marR="0" latinLnBrk="1">
              <a:lnSpc>
                <a:spcPct val="115000"/>
              </a:lnSpc>
              <a:spcBef>
                <a:spcPts val="0"/>
              </a:spcBef>
              <a:spcAft>
                <a:spcPts val="1000"/>
              </a:spcAft>
            </a:pPr>
            <a:r>
              <a:rPr lang="en-US" sz="2400" i="0" dirty="0">
                <a:solidFill>
                  <a:srgbClr val="000000"/>
                </a:solidFill>
                <a:effectLst/>
                <a:latin typeface="+mj-lt"/>
                <a:ea typeface="Cambria" panose="02040503050406030204" pitchFamily="18" charset="0"/>
                <a:cs typeface="Times New Roman" panose="02020603050405020304" pitchFamily="18" charset="0"/>
              </a:rPr>
              <a:t>    Statement 1</a:t>
            </a:r>
            <a:endParaRPr lang="en-US" sz="2400" i="1" dirty="0">
              <a:effectLst/>
              <a:latin typeface="+mj-lt"/>
              <a:ea typeface="Cambria" panose="02040503050406030204" pitchFamily="18" charset="0"/>
              <a:cs typeface="Times New Roman" panose="02020603050405020304" pitchFamily="18" charset="0"/>
            </a:endParaRPr>
          </a:p>
          <a:p>
            <a:pPr marL="0" marR="0">
              <a:lnSpc>
                <a:spcPct val="115000"/>
              </a:lnSpc>
              <a:spcBef>
                <a:spcPts val="900"/>
              </a:spcBef>
              <a:spcAft>
                <a:spcPts val="900"/>
              </a:spcAft>
            </a:pPr>
            <a:r>
              <a:rPr lang="en-US" sz="2400" b="1" dirty="0">
                <a:effectLst/>
                <a:latin typeface="+mj-lt"/>
                <a:ea typeface="Calibri" panose="020F0502020204030204" pitchFamily="34" charset="0"/>
                <a:cs typeface="Times New Roman" panose="02020603050405020304" pitchFamily="18" charset="0"/>
              </a:rPr>
              <a:t>else:</a:t>
            </a:r>
            <a:endParaRPr lang="en-US" sz="2400" dirty="0">
              <a:effectLst/>
              <a:latin typeface="+mj-lt"/>
              <a:ea typeface="Calibri" panose="020F0502020204030204" pitchFamily="34" charset="0"/>
              <a:cs typeface="Times New Roman" panose="02020603050405020304" pitchFamily="18" charset="0"/>
            </a:endParaRPr>
          </a:p>
          <a:p>
            <a:pPr marL="0" marR="0" latinLnBrk="1">
              <a:lnSpc>
                <a:spcPct val="115000"/>
              </a:lnSpc>
              <a:spcBef>
                <a:spcPts val="0"/>
              </a:spcBef>
              <a:spcAft>
                <a:spcPts val="1000"/>
              </a:spcAft>
            </a:pPr>
            <a:r>
              <a:rPr lang="en-US" sz="2400" i="0" dirty="0">
                <a:solidFill>
                  <a:srgbClr val="000000"/>
                </a:solidFill>
                <a:effectLst/>
                <a:latin typeface="+mj-lt"/>
                <a:ea typeface="Cambria" panose="02040503050406030204" pitchFamily="18" charset="0"/>
                <a:cs typeface="Times New Roman" panose="02020603050405020304" pitchFamily="18" charset="0"/>
              </a:rPr>
              <a:t>    Statement 2</a:t>
            </a:r>
            <a:endParaRPr lang="en-US" sz="2400" i="1" dirty="0">
              <a:effectLst/>
              <a:latin typeface="+mj-lt"/>
              <a:ea typeface="Cambria" panose="02040503050406030204" pitchFamily="18" charset="0"/>
              <a:cs typeface="Times New Roman" panose="02020603050405020304" pitchFamily="18" charset="0"/>
            </a:endParaRPr>
          </a:p>
          <a:p>
            <a:pPr algn="just">
              <a:lnSpc>
                <a:spcPct val="150000"/>
              </a:lnSpc>
              <a:spcBef>
                <a:spcPts val="900"/>
              </a:spcBef>
              <a:spcAft>
                <a:spcPts val="900"/>
              </a:spcAft>
            </a:pPr>
            <a:r>
              <a:rPr lang="en-US" sz="2400" dirty="0">
                <a:effectLst/>
                <a:latin typeface="+mj-lt"/>
                <a:ea typeface="Calibri" panose="020F0502020204030204" pitchFamily="34" charset="0"/>
                <a:cs typeface="Times New Roman" panose="02020603050405020304" pitchFamily="18" charset="0"/>
              </a:rPr>
              <a:t>The </a:t>
            </a:r>
            <a:r>
              <a:rPr lang="en-US" sz="2400" dirty="0">
                <a:solidFill>
                  <a:srgbClr val="039CD1"/>
                </a:solidFill>
                <a:effectLst/>
                <a:latin typeface="+mj-lt"/>
                <a:ea typeface="Calibri" panose="020F0502020204030204" pitchFamily="34" charset="0"/>
                <a:cs typeface="Times New Roman" panose="02020603050405020304" pitchFamily="18" charset="0"/>
              </a:rPr>
              <a:t>if</a:t>
            </a:r>
            <a:r>
              <a:rPr lang="en-US" sz="2400" dirty="0">
                <a:effectLst/>
                <a:latin typeface="+mj-lt"/>
                <a:ea typeface="Calibri" panose="020F0502020204030204" pitchFamily="34" charset="0"/>
                <a:cs typeface="Times New Roman" panose="02020603050405020304" pitchFamily="18" charset="0"/>
              </a:rPr>
              <a:t> statement checks whether the expression evaluates to </a:t>
            </a:r>
            <a:r>
              <a:rPr lang="en-US" sz="2400" dirty="0">
                <a:solidFill>
                  <a:srgbClr val="5B9BD5"/>
                </a:solidFill>
                <a:effectLst/>
                <a:latin typeface="+mj-lt"/>
                <a:ea typeface="Calibri" panose="020F0502020204030204" pitchFamily="34" charset="0"/>
                <a:cs typeface="Times New Roman" panose="02020603050405020304" pitchFamily="18" charset="0"/>
              </a:rPr>
              <a:t>True</a:t>
            </a:r>
            <a:r>
              <a:rPr lang="en-US" sz="2400" dirty="0">
                <a:effectLst/>
                <a:latin typeface="+mj-lt"/>
                <a:ea typeface="Calibri" panose="020F0502020204030204" pitchFamily="34" charset="0"/>
                <a:cs typeface="Times New Roman" panose="02020603050405020304" pitchFamily="18" charset="0"/>
              </a:rPr>
              <a:t>, and if so, the </a:t>
            </a:r>
            <a:r>
              <a:rPr lang="en-US" sz="2400" dirty="0">
                <a:solidFill>
                  <a:srgbClr val="C00000"/>
                </a:solidFill>
                <a:effectLst/>
                <a:latin typeface="+mj-lt"/>
                <a:ea typeface="Calibri" panose="020F0502020204030204" pitchFamily="34" charset="0"/>
                <a:cs typeface="Times New Roman" panose="02020603050405020304" pitchFamily="18" charset="0"/>
              </a:rPr>
              <a:t>statement 1 is executed</a:t>
            </a:r>
            <a:r>
              <a:rPr lang="en-US" sz="2400" dirty="0">
                <a:effectLst/>
                <a:latin typeface="+mj-lt"/>
                <a:ea typeface="Calibri" panose="020F0502020204030204" pitchFamily="34" charset="0"/>
                <a:cs typeface="Times New Roman" panose="02020603050405020304" pitchFamily="18" charset="0"/>
              </a:rPr>
              <a:t>, otherwise the </a:t>
            </a:r>
            <a:r>
              <a:rPr lang="en-US" sz="2400" dirty="0">
                <a:solidFill>
                  <a:srgbClr val="C00000"/>
                </a:solidFill>
                <a:effectLst/>
                <a:latin typeface="+mj-lt"/>
                <a:ea typeface="Calibri" panose="020F0502020204030204" pitchFamily="34" charset="0"/>
                <a:cs typeface="Times New Roman" panose="02020603050405020304" pitchFamily="18" charset="0"/>
              </a:rPr>
              <a:t>statement 2 is executed</a:t>
            </a:r>
            <a:r>
              <a:rPr lang="en-US" sz="2400" dirty="0">
                <a:effectLst/>
                <a:latin typeface="+mj-lt"/>
                <a:ea typeface="Calibri" panose="020F0502020204030204" pitchFamily="34" charset="0"/>
                <a:cs typeface="Times New Roman" panose="02020603050405020304" pitchFamily="18" charset="0"/>
              </a:rPr>
              <a:t>. Note the </a:t>
            </a:r>
            <a:r>
              <a:rPr lang="en-US" sz="2400" dirty="0">
                <a:solidFill>
                  <a:srgbClr val="5B9BD5"/>
                </a:solidFill>
                <a:effectLst/>
                <a:latin typeface="+mj-lt"/>
                <a:ea typeface="Calibri" panose="020F0502020204030204" pitchFamily="34" charset="0"/>
                <a:cs typeface="Times New Roman" panose="02020603050405020304" pitchFamily="18" charset="0"/>
              </a:rPr>
              <a:t>indentation</a:t>
            </a:r>
            <a:r>
              <a:rPr lang="en-US" sz="2400" dirty="0">
                <a:effectLst/>
                <a:latin typeface="+mj-lt"/>
                <a:ea typeface="Calibri" panose="020F0502020204030204" pitchFamily="34" charset="0"/>
                <a:cs typeface="Times New Roman" panose="02020603050405020304" pitchFamily="18" charset="0"/>
              </a:rPr>
              <a:t> before the statement 1 and 2 and the colon (</a:t>
            </a:r>
            <a:r>
              <a:rPr lang="en-US" sz="2400" b="1" dirty="0">
                <a:effectLst/>
                <a:latin typeface="+mj-lt"/>
                <a:ea typeface="Calibri" panose="020F0502020204030204" pitchFamily="34" charset="0"/>
                <a:cs typeface="Times New Roman" panose="02020603050405020304" pitchFamily="18" charset="0"/>
              </a:rPr>
              <a:t>:</a:t>
            </a:r>
            <a:r>
              <a:rPr lang="en-US" sz="2400" dirty="0">
                <a:effectLst/>
                <a:latin typeface="+mj-lt"/>
                <a:ea typeface="Calibri" panose="020F0502020204030204" pitchFamily="34" charset="0"/>
                <a:cs typeface="Times New Roman" panose="02020603050405020304" pitchFamily="18" charset="0"/>
              </a:rPr>
              <a:t>) in the </a:t>
            </a:r>
            <a:r>
              <a:rPr lang="en-US" sz="2400" b="1" dirty="0">
                <a:effectLst/>
                <a:latin typeface="+mj-lt"/>
                <a:ea typeface="Calibri" panose="020F0502020204030204" pitchFamily="34" charset="0"/>
                <a:cs typeface="Times New Roman" panose="02020603050405020304" pitchFamily="18" charset="0"/>
              </a:rPr>
              <a:t>if expression</a:t>
            </a:r>
            <a:r>
              <a:rPr lang="en-US" sz="2400" dirty="0">
                <a:effectLst/>
                <a:latin typeface="+mj-lt"/>
                <a:ea typeface="Calibri" panose="020F0502020204030204" pitchFamily="34" charset="0"/>
                <a:cs typeface="Times New Roman" panose="02020603050405020304" pitchFamily="18" charset="0"/>
              </a:rPr>
              <a:t> and </a:t>
            </a:r>
            <a:r>
              <a:rPr lang="en-US" sz="2400" b="1" dirty="0">
                <a:effectLst/>
                <a:latin typeface="+mj-lt"/>
                <a:ea typeface="Calibri" panose="020F0502020204030204" pitchFamily="34" charset="0"/>
                <a:cs typeface="Times New Roman" panose="02020603050405020304" pitchFamily="18" charset="0"/>
              </a:rPr>
              <a:t>else</a:t>
            </a:r>
            <a:r>
              <a:rPr lang="en-US" sz="2400" dirty="0">
                <a:effectLst/>
                <a:latin typeface="+mj-lt"/>
                <a:ea typeface="Calibri" panose="020F0502020204030204" pitchFamily="34" charset="0"/>
                <a:cs typeface="Times New Roman" panose="02020603050405020304" pitchFamily="18" charset="0"/>
              </a:rPr>
              <a:t>.</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2" y="203351"/>
            <a:ext cx="6889649" cy="535258"/>
          </a:xfrm>
          <a:prstGeom prst="rect">
            <a:avLst/>
          </a:prstGeom>
          <a:noFill/>
          <a:ln>
            <a:noFill/>
          </a:ln>
        </p:spPr>
        <p:txBody>
          <a:bodyPr spcFirstLastPara="1" wrap="square" lIns="91425" tIns="45700" rIns="91425" bIns="45700" anchor="t" anchorCtr="0">
            <a:noAutofit/>
          </a:bodyPr>
          <a:lstStyle/>
          <a:p>
            <a:pPr>
              <a:spcBef>
                <a:spcPts val="200"/>
              </a:spcBef>
              <a:spcAft>
                <a:spcPts val="600"/>
              </a:spcAft>
            </a:pPr>
            <a:r>
              <a:rPr lang="en-US" sz="2800" b="1" dirty="0">
                <a:solidFill>
                  <a:srgbClr val="2E74B5"/>
                </a:solidFill>
                <a:latin typeface="+mj-lt"/>
                <a:cs typeface="Times New Roman" panose="02020603050405020304" pitchFamily="18" charset="0"/>
              </a:rPr>
              <a:t>The if and else statement syntax</a:t>
            </a:r>
          </a:p>
        </p:txBody>
      </p:sp>
      <p:sp>
        <p:nvSpPr>
          <p:cNvPr id="6" name="TextBox 5">
            <a:extLst>
              <a:ext uri="{FF2B5EF4-FFF2-40B4-BE49-F238E27FC236}">
                <a16:creationId xmlns:a16="http://schemas.microsoft.com/office/drawing/2014/main" id="{CD07F31F-C46E-42A3-9941-8E08CD9FD290}"/>
              </a:ext>
            </a:extLst>
          </p:cNvPr>
          <p:cNvSpPr txBox="1"/>
          <p:nvPr/>
        </p:nvSpPr>
        <p:spPr>
          <a:xfrm>
            <a:off x="6448094" y="1912050"/>
            <a:ext cx="5502167" cy="1200329"/>
          </a:xfrm>
          <a:prstGeom prst="rect">
            <a:avLst/>
          </a:prstGeom>
          <a:noFill/>
        </p:spPr>
        <p:txBody>
          <a:bodyPr wrap="square" rtlCol="0">
            <a:spAutoFit/>
          </a:bodyPr>
          <a:lstStyle/>
          <a:p>
            <a:r>
              <a:rPr lang="en-US" sz="2400" dirty="0">
                <a:effectLst/>
                <a:latin typeface="+mj-lt"/>
                <a:ea typeface="Calibri" panose="020F0502020204030204" pitchFamily="34" charset="0"/>
                <a:cs typeface="Times New Roman" panose="02020603050405020304" pitchFamily="18" charset="0"/>
              </a:rPr>
              <a:t>Comparison operators </a:t>
            </a:r>
            <a:r>
              <a:rPr lang="en-US" sz="2400" dirty="0">
                <a:solidFill>
                  <a:srgbClr val="C00000"/>
                </a:solidFill>
                <a:effectLst/>
                <a:latin typeface="+mj-lt"/>
                <a:ea typeface="Calibri" panose="020F0502020204030204" pitchFamily="34" charset="0"/>
                <a:cs typeface="Times New Roman" panose="02020603050405020304" pitchFamily="18" charset="0"/>
              </a:rPr>
              <a:t>(==, !=, &lt;, &gt;, &lt;=, &gt;=</a:t>
            </a:r>
            <a:r>
              <a:rPr lang="en-US" sz="2400" dirty="0">
                <a:effectLst/>
                <a:latin typeface="+mj-lt"/>
                <a:ea typeface="Calibri" panose="020F0502020204030204" pitchFamily="34" charset="0"/>
                <a:cs typeface="Times New Roman" panose="02020603050405020304" pitchFamily="18" charset="0"/>
              </a:rPr>
              <a:t>) and logical operators (</a:t>
            </a:r>
            <a:r>
              <a:rPr lang="en-US" sz="2400" dirty="0">
                <a:solidFill>
                  <a:srgbClr val="C00000"/>
                </a:solidFill>
                <a:effectLst/>
                <a:latin typeface="+mj-lt"/>
                <a:ea typeface="Calibri" panose="020F0502020204030204" pitchFamily="34" charset="0"/>
                <a:cs typeface="Times New Roman" panose="02020603050405020304" pitchFamily="18" charset="0"/>
              </a:rPr>
              <a:t>and, or, not</a:t>
            </a:r>
            <a:r>
              <a:rPr lang="en-US" sz="2400" dirty="0">
                <a:effectLst/>
                <a:latin typeface="+mj-lt"/>
                <a:ea typeface="Calibri" panose="020F0502020204030204" pitchFamily="34" charset="0"/>
                <a:cs typeface="Times New Roman" panose="02020603050405020304" pitchFamily="18" charset="0"/>
              </a:rPr>
              <a:t>) will be useful.</a:t>
            </a:r>
          </a:p>
        </p:txBody>
      </p:sp>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134" y="970667"/>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Tree>
    <p:extLst>
      <p:ext uri="{BB962C8B-B14F-4D97-AF65-F5344CB8AC3E}">
        <p14:creationId xmlns:p14="http://schemas.microsoft.com/office/powerpoint/2010/main" val="314692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3509</TotalTime>
  <Words>158</Words>
  <Application>Microsoft Office PowerPoint</Application>
  <PresentationFormat>Widescreen</PresentationFormat>
  <Paragraphs>13</Paragraphs>
  <Slides>6</Slides>
  <Notes>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Gotham Light</vt:lpstr>
      <vt:lpstr>1_Office Theme</vt:lpstr>
      <vt:lpstr>2_Office Theme</vt:lpstr>
      <vt:lpstr>think-cell Slide</vt:lpstr>
      <vt:lpstr>Introduction to Programming in Python</vt:lpstr>
      <vt:lpstr>Making decisions in Python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46</cp:revision>
  <dcterms:created xsi:type="dcterms:W3CDTF">2020-03-16T19:15:12Z</dcterms:created>
  <dcterms:modified xsi:type="dcterms:W3CDTF">2024-05-02T11:50:54Z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