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8" r:id="rId5"/>
  </p:sldMasterIdLst>
  <p:notesMasterIdLst>
    <p:notesMasterId r:id="rId16"/>
  </p:notesMasterIdLst>
  <p:handoutMasterIdLst>
    <p:handoutMasterId r:id="rId17"/>
  </p:handoutMasterIdLst>
  <p:sldIdLst>
    <p:sldId id="256" r:id="rId6"/>
    <p:sldId id="693" r:id="rId7"/>
    <p:sldId id="697" r:id="rId8"/>
    <p:sldId id="699" r:id="rId9"/>
    <p:sldId id="695" r:id="rId10"/>
    <p:sldId id="700" r:id="rId11"/>
    <p:sldId id="701" r:id="rId12"/>
    <p:sldId id="702" r:id="rId13"/>
    <p:sldId id="703" r:id="rId14"/>
    <p:sldId id="6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256"/>
            <p14:sldId id="693"/>
            <p14:sldId id="697"/>
            <p14:sldId id="699"/>
            <p14:sldId id="695"/>
            <p14:sldId id="700"/>
            <p14:sldId id="701"/>
            <p14:sldId id="702"/>
            <p14:sldId id="703"/>
            <p14:sldId id="6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CD1"/>
    <a:srgbClr val="EB9E2F"/>
    <a:srgbClr val="001440"/>
    <a:srgbClr val="000C26"/>
    <a:srgbClr val="FF9833"/>
    <a:srgbClr val="B7616B"/>
    <a:srgbClr val="309BFF"/>
    <a:srgbClr val="E86160"/>
    <a:srgbClr val="F36261"/>
    <a:srgbClr val="EA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01-Jul-21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01-Jul-21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442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229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510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969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158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992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8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4" Type="http://schemas.openxmlformats.org/officeDocument/2006/relationships/image" Target="../media/image8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206B8-267D-4DDA-BFAC-7BB3AA75D2B2}"/>
              </a:ext>
            </a:extLst>
          </p:cNvPr>
          <p:cNvPicPr/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3" t="4333" r="3217" b="7247"/>
          <a:stretch/>
        </p:blipFill>
        <p:spPr bwMode="auto">
          <a:xfrm>
            <a:off x="928914" y="899880"/>
            <a:ext cx="10000343" cy="4107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62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4E2B9-ADBD-40B7-BB28-46FFE040B61C}"/>
              </a:ext>
            </a:extLst>
          </p:cNvPr>
          <p:cNvSpPr txBox="1"/>
          <p:nvPr userDrawn="1"/>
        </p:nvSpPr>
        <p:spPr>
          <a:xfrm flipH="1">
            <a:off x="5820012" y="3184575"/>
            <a:ext cx="139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Partnering</a:t>
            </a:r>
            <a:b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</a:br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Institutions</a:t>
            </a:r>
            <a:endParaRPr lang="en-US" sz="500" b="1" dirty="0">
              <a:solidFill>
                <a:schemeClr val="tx1"/>
              </a:solidFill>
              <a:latin typeface="+mj-lt"/>
              <a:cs typeface="Aharoni" panose="02010803020104030203" pitchFamily="2" charset="-79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CB8E11-39A4-4E1E-A579-F3F237CFBB48}"/>
              </a:ext>
            </a:extLst>
          </p:cNvPr>
          <p:cNvGrpSpPr/>
          <p:nvPr userDrawn="1"/>
        </p:nvGrpSpPr>
        <p:grpSpPr>
          <a:xfrm>
            <a:off x="7211001" y="0"/>
            <a:ext cx="4980999" cy="6872041"/>
            <a:chOff x="7210999" y="-376519"/>
            <a:chExt cx="4981000" cy="681652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53FEB1D-953F-4AD5-979E-64A2E1BFFAA3}"/>
                </a:ext>
              </a:extLst>
            </p:cNvPr>
            <p:cNvGrpSpPr/>
            <p:nvPr userDrawn="1"/>
          </p:nvGrpSpPr>
          <p:grpSpPr>
            <a:xfrm>
              <a:off x="7210999" y="-376519"/>
              <a:ext cx="4981000" cy="6242350"/>
              <a:chOff x="7210999" y="-19320"/>
              <a:chExt cx="4981000" cy="624235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8A9B711-267A-4825-AFA4-306D33323A56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956"/>
              <a:stretch/>
            </p:blipFill>
            <p:spPr bwMode="auto">
              <a:xfrm>
                <a:off x="7211001" y="1204009"/>
                <a:ext cx="4980990" cy="50190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DAB62FA-DA2E-47A7-B719-95696644871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3"/>
              <a:srcRect t="8596" b="17335"/>
              <a:stretch/>
            </p:blipFill>
            <p:spPr>
              <a:xfrm>
                <a:off x="7210999" y="-19320"/>
                <a:ext cx="4981000" cy="1223329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B7456BD-03D3-41B8-957B-38CB1512A39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92684" t="16179" b="22966"/>
            <a:stretch/>
          </p:blipFill>
          <p:spPr>
            <a:xfrm>
              <a:off x="11818960" y="5850942"/>
              <a:ext cx="364397" cy="58906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57237D6-3BC4-49E6-A079-9EF58A6B17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29710" b="25953"/>
          <a:stretch/>
        </p:blipFill>
        <p:spPr>
          <a:xfrm>
            <a:off x="7210999" y="6276829"/>
            <a:ext cx="4727891" cy="5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4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01-Jul-21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6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52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6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F6840C-DE8F-4983-AB01-20F2DF0D48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7027"/>
          <a:stretch/>
        </p:blipFill>
        <p:spPr>
          <a:xfrm>
            <a:off x="48126" y="808613"/>
            <a:ext cx="11998993" cy="52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0BC6A-E73C-40BA-BB29-6604DE19F58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r="2644" b="1491"/>
          <a:stretch/>
        </p:blipFill>
        <p:spPr>
          <a:xfrm>
            <a:off x="7786456" y="5591279"/>
            <a:ext cx="4391025" cy="12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01-Jul-21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9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ags" Target="../tags/tag5.xml"/><Relationship Id="rId5" Type="http://schemas.openxmlformats.org/officeDocument/2006/relationships/theme" Target="../theme/theme2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8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04A6A-D15B-47E1-B072-1C47E2C76553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33" y="31710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2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25" imgH="426" progId="TCLayout.ActiveDocument.1">
                  <p:embed/>
                </p:oleObj>
              </mc:Choice>
              <mc:Fallback>
                <p:oleObj name="think-cell Slide" r:id="rId8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FCD0C7-445F-4A14-9C86-5CF981271CEE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027" y="18414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1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126614" y="2197510"/>
            <a:ext cx="5404031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Light" pitchFamily="50" charset="0"/>
              </a:rPr>
              <a:t>Introduction to Programming in Python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24AEC-FF1A-4BDD-A49F-2B5299D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34" y="970667"/>
            <a:ext cx="8895732" cy="50112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Google Shape;62;p6">
            <a:extLst>
              <a:ext uri="{FF2B5EF4-FFF2-40B4-BE49-F238E27FC236}">
                <a16:creationId xmlns:a16="http://schemas.microsoft.com/office/drawing/2014/main" id="{3B1AF9F2-B7A1-49E4-9578-2ABEE998FBCF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Lab session</a:t>
            </a:r>
          </a:p>
        </p:txBody>
      </p:sp>
    </p:spTree>
    <p:extLst>
      <p:ext uri="{BB962C8B-B14F-4D97-AF65-F5344CB8AC3E}">
        <p14:creationId xmlns:p14="http://schemas.microsoft.com/office/powerpoint/2010/main" val="314692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180353"/>
            <a:ext cx="12193443" cy="569387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Write your own function</a:t>
            </a:r>
            <a:endParaRPr lang="en-GB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166692" y="2219437"/>
            <a:ext cx="11593145" cy="3257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/>
              <a:t>Python function 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extends the functionality of Python. It </a:t>
            </a:r>
            <a:r>
              <a:rPr lang="en-US" sz="2800" dirty="0"/>
              <a:t>is a block of organized and reusable code that is used to perform a single and related action. It is a piece of code that runs when it is called or referenced. Python provides many inbuilt functions like </a:t>
            </a:r>
            <a:r>
              <a:rPr lang="en-US" sz="2800" dirty="0">
                <a:solidFill>
                  <a:schemeClr val="accent3"/>
                </a:solidFill>
              </a:rPr>
              <a:t>print()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accent3"/>
                </a:solidFill>
              </a:rPr>
              <a:t> input()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accent3"/>
                </a:solidFill>
              </a:rPr>
              <a:t> type()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accent3"/>
                </a:solidFill>
              </a:rPr>
              <a:t> </a:t>
            </a:r>
            <a:r>
              <a:rPr lang="en-US" sz="2800" dirty="0" err="1">
                <a:solidFill>
                  <a:schemeClr val="accent3"/>
                </a:solidFill>
              </a:rPr>
              <a:t>len</a:t>
            </a:r>
            <a:r>
              <a:rPr lang="en-US" sz="2800" dirty="0">
                <a:solidFill>
                  <a:schemeClr val="accent3"/>
                </a:solidFill>
              </a:rPr>
              <a:t>()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accent3"/>
                </a:solidFill>
              </a:rPr>
              <a:t> </a:t>
            </a:r>
            <a:r>
              <a:rPr lang="en-US" sz="2800" dirty="0"/>
              <a:t>etc. but it also gives freedom to create your own functions.</a:t>
            </a: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66692" y="203351"/>
            <a:ext cx="6889649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Python functions</a:t>
            </a:r>
          </a:p>
        </p:txBody>
      </p:sp>
    </p:spTree>
    <p:extLst>
      <p:ext uri="{BB962C8B-B14F-4D97-AF65-F5344CB8AC3E}">
        <p14:creationId xmlns:p14="http://schemas.microsoft.com/office/powerpoint/2010/main" val="68637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166692" y="653006"/>
            <a:ext cx="11736274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Basically, we can categorize functions into the following two types:</a:t>
            </a:r>
          </a:p>
          <a:p>
            <a:pPr marL="0" marR="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endParaRPr lang="en-US" sz="28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endParaRPr lang="en-US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endParaRPr lang="en-US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900"/>
              </a:spcAft>
            </a:pPr>
            <a:endParaRPr lang="en-US" sz="28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900"/>
              </a:spcAft>
            </a:pPr>
            <a:endParaRPr lang="en-US" sz="28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900"/>
              </a:spcAft>
            </a:pPr>
            <a:r>
              <a:rPr lang="en-US" sz="2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Built-in functions 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Functions that are pre-defined in Python</a:t>
            </a:r>
          </a:p>
          <a:p>
            <a:pPr marL="0" marR="0">
              <a:spcBef>
                <a:spcPts val="900"/>
              </a:spcBef>
              <a:spcAft>
                <a:spcPts val="900"/>
              </a:spcAft>
            </a:pPr>
            <a:r>
              <a:rPr lang="en-US" sz="2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User-defined functions 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Functions defined by the users themselves</a:t>
            </a: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66692" y="203351"/>
            <a:ext cx="6889649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Type of Function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8942D699-0901-4F3E-A22F-EC8D3C0D03B3}"/>
              </a:ext>
            </a:extLst>
          </p:cNvPr>
          <p:cNvPicPr/>
          <p:nvPr/>
        </p:nvPicPr>
        <p:blipFill rotWithShape="1">
          <a:blip r:embed="rId3"/>
          <a:srcRect l="13756" t="6874" r="14292" b="22149"/>
          <a:stretch/>
        </p:blipFill>
        <p:spPr bwMode="auto">
          <a:xfrm>
            <a:off x="2774731" y="1891856"/>
            <a:ext cx="5975131" cy="321617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24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F03D8B-4966-4603-9989-D934DF46D954}"/>
              </a:ext>
            </a:extLst>
          </p:cNvPr>
          <p:cNvSpPr txBox="1"/>
          <p:nvPr/>
        </p:nvSpPr>
        <p:spPr>
          <a:xfrm>
            <a:off x="224658" y="1105631"/>
            <a:ext cx="11130455" cy="4967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Function allows us to automate repetitive tasks in a more powerful way than copy-and-pasting. Writing a function has the following advantages: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You can give a function a name that makes your code easier to understand and remember.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As something changes, you only need to update code in one place, instead of many places.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it avoids repetition and makes the code reusable.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Improves maintainability of the code.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D019E-94F4-48B5-BC8B-54FC191EC4DD}"/>
              </a:ext>
            </a:extLst>
          </p:cNvPr>
          <p:cNvSpPr txBox="1"/>
          <p:nvPr/>
        </p:nvSpPr>
        <p:spPr>
          <a:xfrm>
            <a:off x="224658" y="153819"/>
            <a:ext cx="7074776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GB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Advantages of Python Functions</a:t>
            </a:r>
            <a:endParaRPr lang="en-US" sz="2800" b="1" dirty="0">
              <a:solidFill>
                <a:srgbClr val="2E74B5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29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F03D8B-4966-4603-9989-D934DF46D954}"/>
              </a:ext>
            </a:extLst>
          </p:cNvPr>
          <p:cNvSpPr txBox="1"/>
          <p:nvPr/>
        </p:nvSpPr>
        <p:spPr>
          <a:xfrm>
            <a:off x="224658" y="2556068"/>
            <a:ext cx="11694073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You should consider writing a function whenever you have copied and pasted a block of code more than twice.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D019E-94F4-48B5-BC8B-54FC191EC4DD}"/>
              </a:ext>
            </a:extLst>
          </p:cNvPr>
          <p:cNvSpPr txBox="1"/>
          <p:nvPr/>
        </p:nvSpPr>
        <p:spPr>
          <a:xfrm>
            <a:off x="224658" y="153819"/>
            <a:ext cx="7689632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GB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When should you write a function?</a:t>
            </a:r>
            <a:endParaRPr lang="en-US" sz="2800" b="1" dirty="0">
              <a:solidFill>
                <a:srgbClr val="2E74B5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86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1D019E-94F4-48B5-BC8B-54FC191EC4DD}"/>
              </a:ext>
            </a:extLst>
          </p:cNvPr>
          <p:cNvSpPr txBox="1"/>
          <p:nvPr/>
        </p:nvSpPr>
        <p:spPr>
          <a:xfrm>
            <a:off x="224658" y="153819"/>
            <a:ext cx="7689632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User-defined function syntax in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EB2F27-7816-46DC-BA78-4330BCB75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09" y="2031406"/>
            <a:ext cx="10871247" cy="315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56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F03D8B-4966-4603-9989-D934DF46D954}"/>
              </a:ext>
            </a:extLst>
          </p:cNvPr>
          <p:cNvSpPr txBox="1"/>
          <p:nvPr/>
        </p:nvSpPr>
        <p:spPr>
          <a:xfrm>
            <a:off x="208892" y="725012"/>
            <a:ext cx="11694073" cy="5877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 function follows the following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ules: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Function blocks begin with the keyword </a:t>
            </a:r>
            <a:r>
              <a:rPr lang="en-US" sz="2000" b="1" dirty="0">
                <a:solidFill>
                  <a:srgbClr val="5B9BD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def</a:t>
            </a:r>
            <a:r>
              <a:rPr lang="en-US" sz="2000" dirty="0">
                <a:solidFill>
                  <a:srgbClr val="5B9BD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followed by the </a:t>
            </a:r>
            <a:r>
              <a:rPr lang="en-US" sz="2000" b="1" dirty="0" err="1">
                <a:solidFill>
                  <a:srgbClr val="5B9BD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function_name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parentheses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 )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a colon (</a:t>
            </a:r>
            <a:r>
              <a:rPr lang="en-US" sz="2000" b="1" dirty="0">
                <a:solidFill>
                  <a:srgbClr val="5B9BD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), and is indented. Function name follows the same rules of naming variables in Python.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Any parameters or arguments should be placed within these parentheses. You can add as many arguments as you want, just separate them with a comma. Parameters (arguments) helps to pass values to a function. They may be optional sometimes.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 colon (</a:t>
            </a:r>
            <a:r>
              <a:rPr lang="en-US" sz="2000" dirty="0">
                <a:solidFill>
                  <a:srgbClr val="5B9BD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to mark the end of the function header.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Optional documentation string (docstring) to describe what the function does (for documentation purposes).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One or more valid python statements that make up the function body. Statements must have the same indentation level (Jupyter lab/notebook does this for you when you press return button after the colon mark).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Functions may return a value to the caller, using </a:t>
            </a:r>
            <a:r>
              <a:rPr lang="en-US" sz="2000" b="1" dirty="0">
                <a:solidFill>
                  <a:srgbClr val="5B9BD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return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statement. This is optional.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D019E-94F4-48B5-BC8B-54FC191EC4DD}"/>
              </a:ext>
            </a:extLst>
          </p:cNvPr>
          <p:cNvSpPr txBox="1"/>
          <p:nvPr/>
        </p:nvSpPr>
        <p:spPr>
          <a:xfrm>
            <a:off x="224657" y="100454"/>
            <a:ext cx="5435163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Rules in creating a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AA9032-40AE-47B4-98CE-61DEC8D2A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819" y="-1"/>
            <a:ext cx="4718811" cy="137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86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1D019E-94F4-48B5-BC8B-54FC191EC4DD}"/>
              </a:ext>
            </a:extLst>
          </p:cNvPr>
          <p:cNvSpPr txBox="1"/>
          <p:nvPr/>
        </p:nvSpPr>
        <p:spPr>
          <a:xfrm>
            <a:off x="224658" y="153819"/>
            <a:ext cx="7689632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Addition of two numbers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6F45BE03-0CBD-4A2A-8471-B47A71E0E34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04344" y="1269122"/>
            <a:ext cx="8508125" cy="506861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4255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3606</TotalTime>
  <Words>410</Words>
  <Application>Microsoft Office PowerPoint</Application>
  <PresentationFormat>Widescreen</PresentationFormat>
  <Paragraphs>32</Paragraphs>
  <Slides>10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Gotham Light</vt:lpstr>
      <vt:lpstr>Lato Light</vt:lpstr>
      <vt:lpstr>Symbol</vt:lpstr>
      <vt:lpstr>Times New Roman</vt:lpstr>
      <vt:lpstr>1_Office Theme</vt:lpstr>
      <vt:lpstr>2_Office Theme</vt:lpstr>
      <vt:lpstr>think-cell Slide</vt:lpstr>
      <vt:lpstr>Introduction to Programming in Python</vt:lpstr>
      <vt:lpstr>Write your own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Ezekiel Ogundepo</cp:lastModifiedBy>
  <cp:revision>52</cp:revision>
  <dcterms:created xsi:type="dcterms:W3CDTF">2020-03-16T19:15:12Z</dcterms:created>
  <dcterms:modified xsi:type="dcterms:W3CDTF">2021-07-01T14:38:28Z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