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36"/>
  </p:notesMasterIdLst>
  <p:handoutMasterIdLst>
    <p:handoutMasterId r:id="rId37"/>
  </p:handoutMasterIdLst>
  <p:sldIdLst>
    <p:sldId id="261" r:id="rId5"/>
    <p:sldId id="27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1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61" d="100"/>
          <a:sy n="61" d="100"/>
        </p:scale>
        <p:origin x="812" y="5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5/1/2024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5/1/2024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144433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3794797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2076863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3208372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2403477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611905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4255558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17</a:t>
            </a:fld>
            <a:endParaRPr lang="en-US" noProof="0" dirty="0"/>
          </a:p>
        </p:txBody>
      </p:sp>
    </p:spTree>
    <p:extLst>
      <p:ext uri="{BB962C8B-B14F-4D97-AF65-F5344CB8AC3E}">
        <p14:creationId xmlns:p14="http://schemas.microsoft.com/office/powerpoint/2010/main" val="62916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18</a:t>
            </a:fld>
            <a:endParaRPr lang="en-US" noProof="0" dirty="0"/>
          </a:p>
        </p:txBody>
      </p:sp>
    </p:spTree>
    <p:extLst>
      <p:ext uri="{BB962C8B-B14F-4D97-AF65-F5344CB8AC3E}">
        <p14:creationId xmlns:p14="http://schemas.microsoft.com/office/powerpoint/2010/main" val="870252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19</a:t>
            </a:fld>
            <a:endParaRPr lang="en-US" noProof="0" dirty="0"/>
          </a:p>
        </p:txBody>
      </p:sp>
    </p:spTree>
    <p:extLst>
      <p:ext uri="{BB962C8B-B14F-4D97-AF65-F5344CB8AC3E}">
        <p14:creationId xmlns:p14="http://schemas.microsoft.com/office/powerpoint/2010/main" val="3417880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20</a:t>
            </a:fld>
            <a:endParaRPr lang="en-US" noProof="0" dirty="0"/>
          </a:p>
        </p:txBody>
      </p:sp>
    </p:spTree>
    <p:extLst>
      <p:ext uri="{BB962C8B-B14F-4D97-AF65-F5344CB8AC3E}">
        <p14:creationId xmlns:p14="http://schemas.microsoft.com/office/powerpoint/2010/main" val="983579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21</a:t>
            </a:fld>
            <a:endParaRPr lang="en-US" noProof="0" dirty="0"/>
          </a:p>
        </p:txBody>
      </p:sp>
    </p:spTree>
    <p:extLst>
      <p:ext uri="{BB962C8B-B14F-4D97-AF65-F5344CB8AC3E}">
        <p14:creationId xmlns:p14="http://schemas.microsoft.com/office/powerpoint/2010/main" val="24699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22</a:t>
            </a:fld>
            <a:endParaRPr lang="en-US" noProof="0" dirty="0"/>
          </a:p>
        </p:txBody>
      </p:sp>
    </p:spTree>
    <p:extLst>
      <p:ext uri="{BB962C8B-B14F-4D97-AF65-F5344CB8AC3E}">
        <p14:creationId xmlns:p14="http://schemas.microsoft.com/office/powerpoint/2010/main" val="1330084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23</a:t>
            </a:fld>
            <a:endParaRPr lang="en-US" noProof="0" dirty="0"/>
          </a:p>
        </p:txBody>
      </p:sp>
    </p:spTree>
    <p:extLst>
      <p:ext uri="{BB962C8B-B14F-4D97-AF65-F5344CB8AC3E}">
        <p14:creationId xmlns:p14="http://schemas.microsoft.com/office/powerpoint/2010/main" val="11237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24</a:t>
            </a:fld>
            <a:endParaRPr lang="en-US" noProof="0" dirty="0"/>
          </a:p>
        </p:txBody>
      </p:sp>
    </p:spTree>
    <p:extLst>
      <p:ext uri="{BB962C8B-B14F-4D97-AF65-F5344CB8AC3E}">
        <p14:creationId xmlns:p14="http://schemas.microsoft.com/office/powerpoint/2010/main" val="2004867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25</a:t>
            </a:fld>
            <a:endParaRPr lang="en-US" noProof="0" dirty="0"/>
          </a:p>
        </p:txBody>
      </p:sp>
    </p:spTree>
    <p:extLst>
      <p:ext uri="{BB962C8B-B14F-4D97-AF65-F5344CB8AC3E}">
        <p14:creationId xmlns:p14="http://schemas.microsoft.com/office/powerpoint/2010/main" val="2809369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26</a:t>
            </a:fld>
            <a:endParaRPr lang="en-US" noProof="0" dirty="0"/>
          </a:p>
        </p:txBody>
      </p:sp>
    </p:spTree>
    <p:extLst>
      <p:ext uri="{BB962C8B-B14F-4D97-AF65-F5344CB8AC3E}">
        <p14:creationId xmlns:p14="http://schemas.microsoft.com/office/powerpoint/2010/main" val="685798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27</a:t>
            </a:fld>
            <a:endParaRPr lang="en-US" noProof="0" dirty="0"/>
          </a:p>
        </p:txBody>
      </p:sp>
    </p:spTree>
    <p:extLst>
      <p:ext uri="{BB962C8B-B14F-4D97-AF65-F5344CB8AC3E}">
        <p14:creationId xmlns:p14="http://schemas.microsoft.com/office/powerpoint/2010/main" val="3077910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28</a:t>
            </a:fld>
            <a:endParaRPr lang="en-US" noProof="0" dirty="0"/>
          </a:p>
        </p:txBody>
      </p:sp>
    </p:spTree>
    <p:extLst>
      <p:ext uri="{BB962C8B-B14F-4D97-AF65-F5344CB8AC3E}">
        <p14:creationId xmlns:p14="http://schemas.microsoft.com/office/powerpoint/2010/main" val="26386269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29</a:t>
            </a:fld>
            <a:endParaRPr lang="en-US" noProof="0" dirty="0"/>
          </a:p>
        </p:txBody>
      </p:sp>
    </p:spTree>
    <p:extLst>
      <p:ext uri="{BB962C8B-B14F-4D97-AF65-F5344CB8AC3E}">
        <p14:creationId xmlns:p14="http://schemas.microsoft.com/office/powerpoint/2010/main" val="378448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20310829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30</a:t>
            </a:fld>
            <a:endParaRPr lang="en-US" noProof="0" dirty="0"/>
          </a:p>
        </p:txBody>
      </p:sp>
    </p:spTree>
    <p:extLst>
      <p:ext uri="{BB962C8B-B14F-4D97-AF65-F5344CB8AC3E}">
        <p14:creationId xmlns:p14="http://schemas.microsoft.com/office/powerpoint/2010/main" val="4053430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31</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3396082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76763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888998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419994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2555307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152951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2514600" y="914400"/>
            <a:ext cx="7238999" cy="2057400"/>
          </a:xfrm>
        </p:spPr>
        <p:txBody>
          <a:bodyPr>
            <a:normAutofit fontScale="90000"/>
          </a:bodyPr>
          <a:lstStyle/>
          <a:p>
            <a:r>
              <a:rPr lang="en-US" b="1" dirty="0">
                <a:effectLst>
                  <a:outerShdw blurRad="38100" dist="38100" dir="2700000" algn="tl">
                    <a:srgbClr val="000000">
                      <a:alpha val="43137"/>
                    </a:srgbClr>
                  </a:outerShdw>
                </a:effectLst>
              </a:rPr>
              <a:t>Using Data Science Tools for Research Dissertations and Publication</a:t>
            </a: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2819400" y="3886201"/>
            <a:ext cx="6248399" cy="1874518"/>
          </a:xfrm>
        </p:spPr>
        <p:txBody>
          <a:bodyPr>
            <a:normAutofit fontScale="92500" lnSpcReduction="10000"/>
          </a:bodyPr>
          <a:lstStyle/>
          <a:p>
            <a:r>
              <a:rPr lang="en-US" sz="2400" b="1" dirty="0">
                <a:effectLst>
                  <a:outerShdw blurRad="38100" dist="38100" dir="2700000" algn="tl">
                    <a:srgbClr val="000000">
                      <a:alpha val="43137"/>
                    </a:srgbClr>
                  </a:outerShdw>
                </a:effectLst>
              </a:rPr>
              <a:t>By</a:t>
            </a:r>
          </a:p>
          <a:p>
            <a:endParaRPr lang="en-US" sz="2400" b="1" dirty="0">
              <a:effectLst>
                <a:outerShdw blurRad="38100" dist="38100" dir="2700000" algn="tl">
                  <a:srgbClr val="000000">
                    <a:alpha val="43137"/>
                  </a:srgbClr>
                </a:outerShdw>
              </a:effectLst>
            </a:endParaRPr>
          </a:p>
          <a:p>
            <a:r>
              <a:rPr lang="en-US" sz="4000" b="1" dirty="0">
                <a:effectLst>
                  <a:outerShdw blurRad="38100" dist="38100" dir="2700000" algn="tl">
                    <a:srgbClr val="000000">
                      <a:alpha val="43137"/>
                    </a:srgbClr>
                  </a:outerShdw>
                </a:effectLst>
              </a:rPr>
              <a:t>Dr. Roseline Oluwaseun Ogundokun</a:t>
            </a:r>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30352"/>
            <a:ext cx="10805160" cy="1168134"/>
          </a:xfrm>
        </p:spPr>
        <p:txBody>
          <a:bodyPr>
            <a:normAutofit fontScale="90000"/>
          </a:bodyPr>
          <a:lstStyle/>
          <a:p>
            <a:r>
              <a:rPr lang="en-US" b="1" dirty="0">
                <a:effectLst>
                  <a:outerShdw blurRad="38100" dist="38100" dir="2700000" algn="tl">
                    <a:srgbClr val="000000">
                      <a:alpha val="43137"/>
                    </a:srgbClr>
                  </a:outerShdw>
                </a:effectLst>
              </a:rPr>
              <a:t>Application of Data Science Tools in Research Dissertations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999951"/>
            <a:ext cx="11262360" cy="4327697"/>
          </a:xfrm>
        </p:spPr>
        <p:txBody>
          <a:bodyPr>
            <a:normAutofit fontScale="92500"/>
          </a:bodyPr>
          <a:lstStyle/>
          <a:p>
            <a:pPr algn="just">
              <a:lnSpc>
                <a:spcPct val="110000"/>
              </a:lnSpc>
            </a:pPr>
            <a:r>
              <a:rPr lang="en-US" sz="2400" dirty="0"/>
              <a:t>In research dissertations, the application of data science tools is multifaceted and integral to every stage of the research process.</a:t>
            </a:r>
          </a:p>
          <a:p>
            <a:pPr algn="just">
              <a:lnSpc>
                <a:spcPct val="110000"/>
              </a:lnSpc>
            </a:pPr>
            <a:r>
              <a:rPr lang="en-US" sz="2400" dirty="0"/>
              <a:t>Firstly, during the literature review phase, these tools facilitate systematic review and meta-analysis by efficiently processing vast amounts of scholarly articles and extracting relevant insights. </a:t>
            </a:r>
          </a:p>
          <a:p>
            <a:pPr algn="just">
              <a:lnSpc>
                <a:spcPct val="110000"/>
              </a:lnSpc>
            </a:pPr>
            <a:r>
              <a:rPr lang="en-US" sz="2400" dirty="0"/>
              <a:t>In data collection and preprocessing, techniques such as web scraping and data cleaning enable researchers to acquire and refine diverse datasets for analysis. </a:t>
            </a:r>
          </a:p>
          <a:p>
            <a:pPr algn="just">
              <a:lnSpc>
                <a:spcPct val="110000"/>
              </a:lnSpc>
            </a:pPr>
            <a:r>
              <a:rPr lang="en-US" sz="2400" dirty="0"/>
              <a:t>Statistical analysis tools like R and Python libraries (e.g., NumPy, Pandas) support hypothesis testing, regression analysis, and the exploration of complex relationships within the data. their </a:t>
            </a:r>
            <a:r>
              <a:rPr lang="en-US" sz="2400" dirty="0" err="1"/>
              <a:t>respective.e</a:t>
            </a:r>
            <a:r>
              <a:rPr lang="en-US" sz="2400" dirty="0"/>
              <a:t> fields and enhance the quality and impact of their scholarly work</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570982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066801"/>
            <a:ext cx="11262360" cy="5260848"/>
          </a:xfrm>
        </p:spPr>
        <p:txBody>
          <a:bodyPr>
            <a:normAutofit fontScale="92500" lnSpcReduction="20000"/>
          </a:bodyPr>
          <a:lstStyle/>
          <a:p>
            <a:pPr algn="just">
              <a:lnSpc>
                <a:spcPct val="120000"/>
              </a:lnSpc>
            </a:pPr>
            <a:r>
              <a:rPr lang="en-US" sz="2800" dirty="0"/>
              <a:t>Machine learning frameworks such as TensorFlow and scikit-learn are employed for predictive modeling, enabling researchers to forecast trends, classify data, and uncover patterns that may not be apparent through traditional statistical methods. </a:t>
            </a:r>
          </a:p>
          <a:p>
            <a:pPr algn="just">
              <a:lnSpc>
                <a:spcPct val="120000"/>
              </a:lnSpc>
            </a:pPr>
            <a:r>
              <a:rPr lang="en-US" sz="2800" dirty="0"/>
              <a:t>Furthermore, data visualization tools like Matplotlib and </a:t>
            </a:r>
            <a:r>
              <a:rPr lang="en-US" sz="2800" dirty="0" err="1"/>
              <a:t>Plotly</a:t>
            </a:r>
            <a:r>
              <a:rPr lang="en-US" sz="2800" dirty="0"/>
              <a:t> aid in effectively communicating research findings through insightful visual representations. </a:t>
            </a:r>
          </a:p>
          <a:p>
            <a:pPr algn="just">
              <a:lnSpc>
                <a:spcPct val="120000"/>
              </a:lnSpc>
            </a:pPr>
            <a:r>
              <a:rPr lang="en-US" sz="2800" dirty="0"/>
              <a:t>Ethical considerations such as privacy protection and algorithmic fairness are also addressed, ensuring the integrity and ethical conduct of the research. </a:t>
            </a:r>
          </a:p>
          <a:p>
            <a:pPr algn="just">
              <a:lnSpc>
                <a:spcPct val="120000"/>
              </a:lnSpc>
            </a:pPr>
            <a:r>
              <a:rPr lang="en-US" sz="2800" dirty="0"/>
              <a:t>Overall, the application of data science tools in research dissertations empowers scholars to conduct rigorous, data-driven analyses that contribute to advancements in.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12323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30352"/>
            <a:ext cx="10805160" cy="1168134"/>
          </a:xfrm>
        </p:spPr>
        <p:txBody>
          <a:bodyPr>
            <a:normAutofit/>
          </a:bodyPr>
          <a:lstStyle/>
          <a:p>
            <a:r>
              <a:rPr lang="en-US" sz="6000" b="1" dirty="0">
                <a:effectLst>
                  <a:outerShdw blurRad="38100" dist="38100" dir="2700000" algn="tl">
                    <a:srgbClr val="000000">
                      <a:alpha val="43137"/>
                    </a:srgbClr>
                  </a:outerShdw>
                </a:effectLst>
              </a:rPr>
              <a:t>Data Collection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999951"/>
            <a:ext cx="11262360" cy="4327697"/>
          </a:xfrm>
        </p:spPr>
        <p:txBody>
          <a:bodyPr>
            <a:normAutofit/>
          </a:bodyPr>
          <a:lstStyle/>
          <a:p>
            <a:pPr algn="just">
              <a:lnSpc>
                <a:spcPct val="100000"/>
              </a:lnSpc>
            </a:pPr>
            <a:r>
              <a:rPr lang="en-US" sz="3600" b="0" i="0" dirty="0">
                <a:solidFill>
                  <a:srgbClr val="0D0D0D"/>
                </a:solidFill>
                <a:effectLst/>
                <a:latin typeface="Söhne"/>
              </a:rPr>
              <a:t>Data collection is pivotal in research, serving as the foundation for analysis and conclusions, highlighting its crucial role in the research process.</a:t>
            </a:r>
          </a:p>
          <a:p>
            <a:pPr algn="just">
              <a:lnSpc>
                <a:spcPct val="100000"/>
              </a:lnSpc>
            </a:pPr>
            <a:r>
              <a:rPr lang="en-US" sz="3600" b="0" i="0" dirty="0">
                <a:solidFill>
                  <a:srgbClr val="0D0D0D"/>
                </a:solidFill>
                <a:effectLst/>
                <a:latin typeface="Söhne"/>
              </a:rPr>
              <a:t>Understanding various data sources and types is essential for researchers to collect relevant and reliable information, ensuring that the data aligns with the research objectives.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13566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990601"/>
            <a:ext cx="11262360" cy="5337048"/>
          </a:xfrm>
        </p:spPr>
        <p:txBody>
          <a:bodyPr>
            <a:normAutofit lnSpcReduction="10000"/>
          </a:bodyPr>
          <a:lstStyle/>
          <a:p>
            <a:pPr algn="just">
              <a:lnSpc>
                <a:spcPct val="110000"/>
              </a:lnSpc>
            </a:pPr>
            <a:r>
              <a:rPr lang="en-US" sz="3600" b="0" i="0" dirty="0">
                <a:solidFill>
                  <a:srgbClr val="0D0D0D"/>
                </a:solidFill>
                <a:effectLst/>
                <a:latin typeface="Söhne"/>
              </a:rPr>
              <a:t>Utilizing data science tools like web scrapers and APIs streamlines the data collection process, enhancing efficiency by automating the retrieval of data from online sources or databases.</a:t>
            </a:r>
          </a:p>
          <a:p>
            <a:pPr algn="just">
              <a:lnSpc>
                <a:spcPct val="110000"/>
              </a:lnSpc>
            </a:pPr>
            <a:r>
              <a:rPr lang="en-US" sz="3600" b="0" i="0" dirty="0">
                <a:solidFill>
                  <a:srgbClr val="0D0D0D"/>
                </a:solidFill>
                <a:effectLst/>
                <a:latin typeface="Söhne"/>
              </a:rPr>
              <a:t>Ensuring data quality and integrity is paramount to maintain the accuracy and reliability of research findings, emphasizing the need for rigorous validation and verification processes throughout the data collection phase.</a:t>
            </a:r>
          </a:p>
          <a:p>
            <a:pPr algn="just">
              <a:lnSpc>
                <a:spcPct val="110000"/>
              </a:lnSpc>
            </a:pPr>
            <a:endParaRPr lang="en-US" sz="36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17767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30352"/>
            <a:ext cx="10805160" cy="1168134"/>
          </a:xfrm>
        </p:spPr>
        <p:txBody>
          <a:bodyPr>
            <a:normAutofit/>
          </a:bodyPr>
          <a:lstStyle/>
          <a:p>
            <a:r>
              <a:rPr lang="en-US" sz="6000" b="1" dirty="0">
                <a:effectLst>
                  <a:outerShdw blurRad="38100" dist="38100" dir="2700000" algn="tl">
                    <a:srgbClr val="000000">
                      <a:alpha val="43137"/>
                    </a:srgbClr>
                  </a:outerShdw>
                </a:effectLst>
              </a:rPr>
              <a:t>Data Preprocessing and Cleaning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999951"/>
            <a:ext cx="11262360" cy="4327697"/>
          </a:xfrm>
        </p:spPr>
        <p:txBody>
          <a:bodyPr>
            <a:normAutofit/>
          </a:bodyPr>
          <a:lstStyle/>
          <a:p>
            <a:pPr algn="just">
              <a:lnSpc>
                <a:spcPct val="100000"/>
              </a:lnSpc>
            </a:pPr>
            <a:r>
              <a:rPr lang="en-US" sz="3600" b="0" i="0" dirty="0">
                <a:solidFill>
                  <a:srgbClr val="0D0D0D"/>
                </a:solidFill>
                <a:effectLst/>
                <a:latin typeface="Söhne"/>
              </a:rPr>
              <a:t>Raw data often pose challenges such as inconsistencies, missing values, and outliers, which can affect the validity and reliability of analysis results.</a:t>
            </a:r>
          </a:p>
          <a:p>
            <a:pPr algn="just">
              <a:lnSpc>
                <a:spcPct val="100000"/>
              </a:lnSpc>
            </a:pPr>
            <a:r>
              <a:rPr lang="en-US" sz="3600" b="0" i="0" dirty="0">
                <a:solidFill>
                  <a:srgbClr val="0D0D0D"/>
                </a:solidFill>
                <a:effectLst/>
                <a:latin typeface="Söhne"/>
              </a:rPr>
              <a:t>Data preprocessing is crucial as it involves transforming raw data into a clean, structured format suitable for analysis, improving the accuracy and effectiveness of subsequent analyses.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176167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066801"/>
            <a:ext cx="11262360" cy="5260848"/>
          </a:xfrm>
        </p:spPr>
        <p:txBody>
          <a:bodyPr>
            <a:normAutofit/>
          </a:bodyPr>
          <a:lstStyle/>
          <a:p>
            <a:pPr algn="just">
              <a:lnSpc>
                <a:spcPct val="110000"/>
              </a:lnSpc>
            </a:pPr>
            <a:r>
              <a:rPr lang="en-US" sz="3600" b="0" i="0" dirty="0">
                <a:solidFill>
                  <a:srgbClr val="0D0D0D"/>
                </a:solidFill>
                <a:effectLst/>
                <a:latin typeface="Söhne"/>
              </a:rPr>
              <a:t>Various techniques, such as handling missing data, outlier detection, and standardization, are employed during data cleaning and transformation to ensure data quality and integrity.</a:t>
            </a:r>
          </a:p>
          <a:p>
            <a:pPr algn="just">
              <a:lnSpc>
                <a:spcPct val="110000"/>
              </a:lnSpc>
            </a:pPr>
            <a:r>
              <a:rPr lang="en-US" sz="3600" b="0" i="0" dirty="0">
                <a:solidFill>
                  <a:srgbClr val="0D0D0D"/>
                </a:solidFill>
                <a:effectLst/>
                <a:latin typeface="Söhne"/>
              </a:rPr>
              <a:t>Data manipulation tools like Python's pandas and R's </a:t>
            </a:r>
            <a:r>
              <a:rPr lang="en-US" sz="3600" b="0" i="0" dirty="0" err="1">
                <a:solidFill>
                  <a:srgbClr val="0D0D0D"/>
                </a:solidFill>
                <a:effectLst/>
                <a:latin typeface="Söhne"/>
              </a:rPr>
              <a:t>tidyverse</a:t>
            </a:r>
            <a:r>
              <a:rPr lang="en-US" sz="3600" b="0" i="0" dirty="0">
                <a:solidFill>
                  <a:srgbClr val="0D0D0D"/>
                </a:solidFill>
                <a:effectLst/>
                <a:latin typeface="Söhne"/>
              </a:rPr>
              <a:t> provide powerful functionalities for preprocessing and transforming data efficiently, enabling researchers to manipulate and analyze data effectively.</a:t>
            </a:r>
          </a:p>
          <a:p>
            <a:pPr algn="just">
              <a:lnSpc>
                <a:spcPct val="110000"/>
              </a:lnSpc>
            </a:pPr>
            <a:endParaRPr lang="en-US" sz="36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016571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30352"/>
            <a:ext cx="10805160" cy="1168134"/>
          </a:xfrm>
        </p:spPr>
        <p:txBody>
          <a:bodyPr>
            <a:normAutofit/>
          </a:bodyPr>
          <a:lstStyle/>
          <a:p>
            <a:r>
              <a:rPr lang="en-US" sz="6000" b="1" dirty="0">
                <a:effectLst>
                  <a:outerShdw blurRad="38100" dist="38100" dir="2700000" algn="tl">
                    <a:srgbClr val="000000">
                      <a:alpha val="43137"/>
                    </a:srgbClr>
                  </a:outerShdw>
                </a:effectLst>
              </a:rPr>
              <a:t>Exploratory Data Analysis (EDA</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999951"/>
            <a:ext cx="11262360" cy="4327697"/>
          </a:xfrm>
        </p:spPr>
        <p:txBody>
          <a:bodyPr>
            <a:normAutofit lnSpcReduction="10000"/>
          </a:bodyPr>
          <a:lstStyle/>
          <a:p>
            <a:pPr algn="just">
              <a:lnSpc>
                <a:spcPct val="100000"/>
              </a:lnSpc>
            </a:pPr>
            <a:r>
              <a:rPr lang="en-US" sz="3600" dirty="0"/>
              <a:t>EDA serves to unveil patterns, trends, and relationships within the dataset, aiding in hypothesis generation and guiding subsequent analyses, underscoring its importance in the research process.</a:t>
            </a:r>
          </a:p>
          <a:p>
            <a:pPr algn="just">
              <a:lnSpc>
                <a:spcPct val="100000"/>
              </a:lnSpc>
            </a:pPr>
            <a:r>
              <a:rPr lang="en-US" sz="3600" dirty="0"/>
              <a:t>Data visualization techniques facilitate the representation of complex data visually, enhancing the understanding of underlying patterns and structures through graphs, charts, and plots.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975202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143001"/>
            <a:ext cx="11262360" cy="5184648"/>
          </a:xfrm>
        </p:spPr>
        <p:txBody>
          <a:bodyPr>
            <a:normAutofit/>
          </a:bodyPr>
          <a:lstStyle/>
          <a:p>
            <a:pPr algn="just">
              <a:lnSpc>
                <a:spcPct val="100000"/>
              </a:lnSpc>
            </a:pPr>
            <a:r>
              <a:rPr lang="en-US" sz="3600" dirty="0"/>
              <a:t>Tools like Matplotlib, Seaborn, and ggplot2 provide researchers with a wide range of options for creating insightful visualizations, enabling them to explore and communicate data effectively.</a:t>
            </a:r>
          </a:p>
          <a:p>
            <a:pPr algn="just">
              <a:lnSpc>
                <a:spcPct val="100000"/>
              </a:lnSpc>
            </a:pPr>
            <a:r>
              <a:rPr lang="en-US" sz="3600" dirty="0"/>
              <a:t>Through EDA, researchers can extract valuable insights that inform research questions, hypotheses, and further analysis strategies, ultimately contributing to the generation of new knowledge and discoveries.</a:t>
            </a:r>
          </a:p>
          <a:p>
            <a:pPr algn="just">
              <a:lnSpc>
                <a:spcPct val="100000"/>
              </a:lnSpc>
            </a:pPr>
            <a:endParaRPr lang="en-US" sz="36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60039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30352"/>
            <a:ext cx="10805160" cy="1168134"/>
          </a:xfrm>
        </p:spPr>
        <p:txBody>
          <a:bodyPr>
            <a:normAutofit/>
          </a:bodyPr>
          <a:lstStyle/>
          <a:p>
            <a:r>
              <a:rPr lang="en-US" sz="6000" b="1" dirty="0">
                <a:effectLst>
                  <a:outerShdw blurRad="38100" dist="38100" dir="2700000" algn="tl">
                    <a:srgbClr val="000000">
                      <a:alpha val="43137"/>
                    </a:srgbClr>
                  </a:outerShdw>
                </a:effectLst>
              </a:rPr>
              <a:t>Statistical analysis </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999951"/>
            <a:ext cx="11262360" cy="4327697"/>
          </a:xfrm>
        </p:spPr>
        <p:txBody>
          <a:bodyPr>
            <a:normAutofit lnSpcReduction="10000"/>
          </a:bodyPr>
          <a:lstStyle/>
          <a:p>
            <a:pPr algn="just">
              <a:lnSpc>
                <a:spcPct val="110000"/>
              </a:lnSpc>
            </a:pPr>
            <a:r>
              <a:rPr lang="en-US" sz="3600" dirty="0"/>
              <a:t>Statistical analysis encompasses various techniques for summarizing, interpreting, and drawing conclusions from data, providing a framework for quantitative research.</a:t>
            </a:r>
          </a:p>
          <a:p>
            <a:pPr algn="just">
              <a:lnSpc>
                <a:spcPct val="110000"/>
              </a:lnSpc>
            </a:pPr>
            <a:r>
              <a:rPr lang="en-US" sz="3600" dirty="0"/>
              <a:t>Software packages like SPSS, SAS, and Stata offer comprehensive tools for conducting statistical analyses, providing researchers with user-friendly interfaces and extensive libraries of statistical procedures.</a:t>
            </a:r>
          </a:p>
          <a:p>
            <a:pPr marL="0" indent="0" algn="just">
              <a:lnSpc>
                <a:spcPct val="110000"/>
              </a:lnSpc>
              <a:buNone/>
            </a:pPr>
            <a:endParaRPr lang="en-US" sz="36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400541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990601"/>
            <a:ext cx="11262360" cy="5337048"/>
          </a:xfrm>
        </p:spPr>
        <p:txBody>
          <a:bodyPr>
            <a:normAutofit fontScale="92500"/>
          </a:bodyPr>
          <a:lstStyle/>
          <a:p>
            <a:pPr algn="just">
              <a:lnSpc>
                <a:spcPct val="100000"/>
              </a:lnSpc>
            </a:pPr>
            <a:r>
              <a:rPr lang="en-US" sz="3600" dirty="0"/>
              <a:t>Open-source tools like R and Python offer advantages in statistical analysis due to their flexibility, customization options, and vast libraries of statistical functions and packages, empowering researchers to tailor analyses to their specific research questions and needs.</a:t>
            </a:r>
          </a:p>
          <a:p>
            <a:pPr algn="just">
              <a:lnSpc>
                <a:spcPct val="100000"/>
              </a:lnSpc>
            </a:pPr>
            <a:r>
              <a:rPr lang="en-US" sz="3600" dirty="0"/>
              <a:t>Selecting appropriate statistical methods involves considering factors such as the research design, data characteristics, assumptions of the statistical tests, and the nature of the research questions, ensuring that the chosen methods are suitable for addressing the objectives of the study.</a:t>
            </a:r>
          </a:p>
          <a:p>
            <a:pPr algn="just">
              <a:lnSpc>
                <a:spcPct val="100000"/>
              </a:lnSpc>
            </a:pPr>
            <a:endParaRPr lang="en-US" sz="36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91091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Presentation Outline</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999951"/>
            <a:ext cx="10288693" cy="4327697"/>
          </a:xfrm>
        </p:spPr>
        <p:txBody>
          <a:bodyPr>
            <a:normAutofit/>
          </a:bodyPr>
          <a:lstStyle/>
          <a:p>
            <a:r>
              <a:rPr lang="en-US" dirty="0"/>
              <a:t>Introduction</a:t>
            </a:r>
          </a:p>
          <a:p>
            <a:r>
              <a:rPr lang="en-US" dirty="0"/>
              <a:t>Data Collection</a:t>
            </a:r>
          </a:p>
          <a:p>
            <a:r>
              <a:rPr lang="en-US" dirty="0"/>
              <a:t>Data Preprocessing and Cleaning</a:t>
            </a:r>
          </a:p>
          <a:p>
            <a:r>
              <a:rPr lang="en-US" dirty="0"/>
              <a:t>Exploratory Data Analysis (EDA)</a:t>
            </a:r>
          </a:p>
          <a:p>
            <a:r>
              <a:rPr lang="en-US" dirty="0"/>
              <a:t>Statistical Analysis</a:t>
            </a:r>
          </a:p>
          <a:p>
            <a:r>
              <a:rPr lang="en-US" dirty="0"/>
              <a:t>Machine Learning</a:t>
            </a:r>
          </a:p>
          <a:p>
            <a:r>
              <a:rPr lang="en-US" dirty="0"/>
              <a:t>Interpretation and Reporting</a:t>
            </a:r>
          </a:p>
          <a:p>
            <a:r>
              <a:rPr lang="en-US" dirty="0"/>
              <a:t>Collaboration and Reproductivity</a:t>
            </a:r>
          </a:p>
          <a:p>
            <a:r>
              <a:rPr lang="en-US" dirty="0"/>
              <a:t>Conclusion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30352"/>
            <a:ext cx="10805160" cy="1168134"/>
          </a:xfrm>
        </p:spPr>
        <p:txBody>
          <a:bodyPr>
            <a:normAutofit/>
          </a:bodyPr>
          <a:lstStyle/>
          <a:p>
            <a:r>
              <a:rPr lang="en-US" sz="6000" b="1" dirty="0">
                <a:effectLst>
                  <a:outerShdw blurRad="38100" dist="38100" dir="2700000" algn="tl">
                    <a:srgbClr val="000000">
                      <a:alpha val="43137"/>
                    </a:srgbClr>
                  </a:outerShdw>
                </a:effectLst>
              </a:rPr>
              <a:t>Machine learning </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999951"/>
            <a:ext cx="11262360" cy="4327697"/>
          </a:xfrm>
        </p:spPr>
        <p:txBody>
          <a:bodyPr>
            <a:normAutofit fontScale="92500" lnSpcReduction="10000"/>
          </a:bodyPr>
          <a:lstStyle/>
          <a:p>
            <a:pPr algn="just">
              <a:lnSpc>
                <a:spcPct val="110000"/>
              </a:lnSpc>
            </a:pPr>
            <a:r>
              <a:rPr lang="en-US" sz="3600" b="0" i="0" dirty="0">
                <a:solidFill>
                  <a:srgbClr val="0D0D0D"/>
                </a:solidFill>
                <a:effectLst/>
                <a:latin typeface="Söhne"/>
              </a:rPr>
              <a:t>Machine learning involves algorithms that enable computers to learn patterns from data and make predictions or decisions without being explicitly programmed, offering vast applications across research domains.</a:t>
            </a:r>
          </a:p>
          <a:p>
            <a:pPr algn="just">
              <a:lnSpc>
                <a:spcPct val="110000"/>
              </a:lnSpc>
            </a:pPr>
            <a:r>
              <a:rPr lang="en-US" sz="3600" b="0" i="0" dirty="0">
                <a:solidFill>
                  <a:srgbClr val="0D0D0D"/>
                </a:solidFill>
                <a:effectLst/>
                <a:latin typeface="Söhne"/>
              </a:rPr>
              <a:t>Machine learning algorithms are categorized into supervised, unsupervised, and reinforcement learning, each with distinct learning mechanisms and applications, providing researchers with versatile tools for analyzing and interpreting data.</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199655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990601"/>
            <a:ext cx="11262360" cy="5337048"/>
          </a:xfrm>
        </p:spPr>
        <p:txBody>
          <a:bodyPr>
            <a:normAutofit lnSpcReduction="10000"/>
          </a:bodyPr>
          <a:lstStyle/>
          <a:p>
            <a:pPr algn="just">
              <a:lnSpc>
                <a:spcPct val="100000"/>
              </a:lnSpc>
            </a:pPr>
            <a:r>
              <a:rPr lang="en-US" sz="3600" b="0" i="0" dirty="0">
                <a:solidFill>
                  <a:srgbClr val="0D0D0D"/>
                </a:solidFill>
                <a:effectLst/>
                <a:latin typeface="Söhne"/>
              </a:rPr>
              <a:t>Popular machine learning libraries like scikit-learn, TensorFlow, and </a:t>
            </a:r>
            <a:r>
              <a:rPr lang="en-US" sz="3600" b="0" i="0" dirty="0" err="1">
                <a:solidFill>
                  <a:srgbClr val="0D0D0D"/>
                </a:solidFill>
                <a:effectLst/>
                <a:latin typeface="Söhne"/>
              </a:rPr>
              <a:t>PyTorch</a:t>
            </a:r>
            <a:r>
              <a:rPr lang="en-US" sz="3600" b="0" i="0" dirty="0">
                <a:solidFill>
                  <a:srgbClr val="0D0D0D"/>
                </a:solidFill>
                <a:effectLst/>
                <a:latin typeface="Söhne"/>
              </a:rPr>
              <a:t> provide researchers with robust frameworks and libraries for implementing various machine learning algorithms, offering extensive support for model development, training, and evaluation.</a:t>
            </a:r>
          </a:p>
          <a:p>
            <a:pPr algn="just">
              <a:lnSpc>
                <a:spcPct val="100000"/>
              </a:lnSpc>
            </a:pPr>
            <a:r>
              <a:rPr lang="en-US" sz="3600" b="0" i="0" dirty="0">
                <a:solidFill>
                  <a:srgbClr val="0D0D0D"/>
                </a:solidFill>
                <a:effectLst/>
                <a:latin typeface="Söhne"/>
              </a:rPr>
              <a:t>By leveraging machine learning, researchers can build predictive models that forecast future outcomes or classify observations, and extract valuable insights from data, aiding in hypothesis generation, decision-making, and knowledge discovery.</a:t>
            </a:r>
          </a:p>
          <a:p>
            <a:pPr algn="just">
              <a:lnSpc>
                <a:spcPct val="100000"/>
              </a:lnSpc>
            </a:pPr>
            <a:endParaRPr lang="en-US" sz="36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87002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30352"/>
            <a:ext cx="10805160" cy="1069848"/>
          </a:xfrm>
        </p:spPr>
        <p:txBody>
          <a:bodyPr>
            <a:noAutofit/>
          </a:bodyPr>
          <a:lstStyle/>
          <a:p>
            <a:r>
              <a:rPr lang="en-US" sz="6600" b="1" dirty="0">
                <a:effectLst>
                  <a:outerShdw blurRad="38100" dist="38100" dir="2700000" algn="tl">
                    <a:srgbClr val="000000">
                      <a:alpha val="43137"/>
                    </a:srgbClr>
                  </a:outerShdw>
                </a:effectLst>
              </a:rPr>
              <a:t>Interpretation and Reporting</a:t>
            </a:r>
            <a:br>
              <a:rPr lang="en-US" sz="6600" b="1" dirty="0">
                <a:effectLst>
                  <a:outerShdw blurRad="38100" dist="38100" dir="2700000" algn="tl">
                    <a:srgbClr val="000000">
                      <a:alpha val="43137"/>
                    </a:srgbClr>
                  </a:outerShdw>
                </a:effectLst>
              </a:rPr>
            </a:br>
            <a:endParaRPr lang="en-US" sz="6600" b="1" dirty="0">
              <a:effectLst>
                <a:outerShdw blurRad="38100" dist="38100" dir="2700000" algn="tl">
                  <a:srgbClr val="000000">
                    <a:alpha val="43137"/>
                  </a:srgbClr>
                </a:outerShdw>
              </a:effectLst>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999951"/>
            <a:ext cx="11262360" cy="4327697"/>
          </a:xfrm>
        </p:spPr>
        <p:txBody>
          <a:bodyPr>
            <a:normAutofit lnSpcReduction="10000"/>
          </a:bodyPr>
          <a:lstStyle/>
          <a:p>
            <a:pPr algn="just">
              <a:lnSpc>
                <a:spcPct val="110000"/>
              </a:lnSpc>
            </a:pPr>
            <a:r>
              <a:rPr lang="en-US" sz="3600" dirty="0"/>
              <a:t>Interpretation in research is crucial for making sense of data and drawing meaningful conclusions, guiding decision-making and informing further research directions.</a:t>
            </a:r>
          </a:p>
          <a:p>
            <a:pPr algn="just">
              <a:lnSpc>
                <a:spcPct val="110000"/>
              </a:lnSpc>
            </a:pPr>
            <a:r>
              <a:rPr lang="en-US" sz="3600" dirty="0"/>
              <a:t>Communicating research findings effectively ensures that the significance of the study is understood by both academic and non-academic audiences, facilitating knowledge dissemination and application.</a:t>
            </a:r>
          </a:p>
          <a:p>
            <a:pPr algn="just">
              <a:lnSpc>
                <a:spcPct val="110000"/>
              </a:lnSpc>
            </a:pPr>
            <a:endParaRPr lang="en-US" sz="3600" dirty="0"/>
          </a:p>
          <a:p>
            <a:pPr algn="just">
              <a:lnSpc>
                <a:spcPct val="110000"/>
              </a:lnSpc>
            </a:pPr>
            <a:endParaRPr lang="en-US" sz="36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502194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914400"/>
            <a:ext cx="11262360" cy="5413249"/>
          </a:xfrm>
        </p:spPr>
        <p:txBody>
          <a:bodyPr>
            <a:normAutofit fontScale="92500" lnSpcReduction="10000"/>
          </a:bodyPr>
          <a:lstStyle/>
          <a:p>
            <a:pPr algn="just">
              <a:lnSpc>
                <a:spcPct val="110000"/>
              </a:lnSpc>
            </a:pPr>
            <a:r>
              <a:rPr lang="en-US" sz="3600" dirty="0"/>
              <a:t>Tools like Jupyter Notebooks and </a:t>
            </a:r>
            <a:r>
              <a:rPr lang="en-US" sz="3600" dirty="0" err="1"/>
              <a:t>Rmarkdown</a:t>
            </a:r>
            <a:r>
              <a:rPr lang="en-US" sz="3600" dirty="0"/>
              <a:t> (Quarto) enable researchers to create reproducible research documents that integrate code, visualizations, and narrative explanations, promoting transparency and facilitating peer review and replication.</a:t>
            </a:r>
          </a:p>
          <a:p>
            <a:pPr algn="just">
              <a:lnSpc>
                <a:spcPct val="110000"/>
              </a:lnSpc>
            </a:pPr>
            <a:r>
              <a:rPr lang="en-US" sz="3600" dirty="0"/>
              <a:t>Enhancing transparency and reproducibility in research publications fosters trust in scientific findings and facilitates the validation and extension of research by other scholars, promoting openness and accountability within the research community.</a:t>
            </a:r>
          </a:p>
          <a:p>
            <a:pPr algn="just">
              <a:lnSpc>
                <a:spcPct val="110000"/>
              </a:lnSpc>
            </a:pPr>
            <a:endParaRPr lang="en-US" sz="36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892535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30352"/>
            <a:ext cx="10805160" cy="1069848"/>
          </a:xfrm>
        </p:spPr>
        <p:txBody>
          <a:bodyPr>
            <a:noAutofit/>
          </a:bodyPr>
          <a:lstStyle/>
          <a:p>
            <a:r>
              <a:rPr lang="en-US" sz="4400" b="1" i="0" dirty="0">
                <a:solidFill>
                  <a:srgbClr val="0D0D0D"/>
                </a:solidFill>
                <a:effectLst>
                  <a:outerShdw blurRad="38100" dist="38100" dir="2700000" algn="tl">
                    <a:srgbClr val="000000">
                      <a:alpha val="43137"/>
                    </a:srgbClr>
                  </a:outerShdw>
                </a:effectLst>
                <a:latin typeface="Söhne"/>
              </a:rPr>
              <a:t>Collaboration and Reproducibility</a:t>
            </a:r>
            <a:br>
              <a:rPr lang="en-US" sz="4400" b="1" i="0" dirty="0">
                <a:solidFill>
                  <a:srgbClr val="0D0D0D"/>
                </a:solidFill>
                <a:effectLst>
                  <a:outerShdw blurRad="38100" dist="38100" dir="2700000" algn="tl">
                    <a:srgbClr val="000000">
                      <a:alpha val="43137"/>
                    </a:srgbClr>
                  </a:outerShdw>
                </a:effectLst>
                <a:latin typeface="Söhne"/>
              </a:rPr>
            </a:br>
            <a:endParaRPr lang="en-US" sz="4400" b="1" dirty="0">
              <a:effectLst>
                <a:outerShdw blurRad="38100" dist="38100" dir="2700000" algn="tl">
                  <a:srgbClr val="000000">
                    <a:alpha val="43137"/>
                  </a:srgbClr>
                </a:outerShdw>
              </a:effectLst>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600201"/>
            <a:ext cx="11262360" cy="4727448"/>
          </a:xfrm>
        </p:spPr>
        <p:txBody>
          <a:bodyPr>
            <a:normAutofit/>
          </a:bodyPr>
          <a:lstStyle/>
          <a:p>
            <a:pPr algn="just">
              <a:lnSpc>
                <a:spcPct val="110000"/>
              </a:lnSpc>
            </a:pPr>
            <a:r>
              <a:rPr lang="en-US" sz="3600" b="0" i="0" dirty="0">
                <a:solidFill>
                  <a:srgbClr val="0D0D0D"/>
                </a:solidFill>
                <a:effectLst/>
                <a:latin typeface="Söhne"/>
              </a:rPr>
              <a:t>Collaboration in research fosters diverse perspectives, accelerates progress, and promotes knowledge exchange, enhancing the quality and impact of research outcomes.</a:t>
            </a:r>
          </a:p>
          <a:p>
            <a:pPr algn="just">
              <a:lnSpc>
                <a:spcPct val="110000"/>
              </a:lnSpc>
            </a:pPr>
            <a:r>
              <a:rPr lang="en-US" sz="3600" b="0" i="0" dirty="0">
                <a:solidFill>
                  <a:srgbClr val="0D0D0D"/>
                </a:solidFill>
                <a:effectLst/>
                <a:latin typeface="Söhne"/>
              </a:rPr>
              <a:t>Reproducible research principles ensure that research findings can be independently verified and replicated, strengthening the credibility and reliability of scientific discoveries.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664811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30352"/>
            <a:ext cx="10805160" cy="1069848"/>
          </a:xfrm>
        </p:spPr>
        <p:txBody>
          <a:bodyPr>
            <a:noAutofit/>
          </a:bodyPr>
          <a:lstStyle/>
          <a:p>
            <a:r>
              <a:rPr lang="en-US" sz="4400" b="1" i="0" dirty="0">
                <a:solidFill>
                  <a:srgbClr val="0D0D0D"/>
                </a:solidFill>
                <a:effectLst>
                  <a:outerShdw blurRad="38100" dist="38100" dir="2700000" algn="tl">
                    <a:srgbClr val="000000">
                      <a:alpha val="43137"/>
                    </a:srgbClr>
                  </a:outerShdw>
                </a:effectLst>
                <a:latin typeface="Söhne"/>
              </a:rPr>
              <a:t>Collaboration and Reproducibility</a:t>
            </a:r>
            <a:br>
              <a:rPr lang="en-US" sz="4400" b="1" i="0" dirty="0">
                <a:solidFill>
                  <a:srgbClr val="0D0D0D"/>
                </a:solidFill>
                <a:effectLst>
                  <a:outerShdw blurRad="38100" dist="38100" dir="2700000" algn="tl">
                    <a:srgbClr val="000000">
                      <a:alpha val="43137"/>
                    </a:srgbClr>
                  </a:outerShdw>
                </a:effectLst>
                <a:latin typeface="Söhne"/>
              </a:rPr>
            </a:br>
            <a:endParaRPr lang="en-US" sz="4400" b="1" dirty="0">
              <a:effectLst>
                <a:outerShdw blurRad="38100" dist="38100" dir="2700000" algn="tl">
                  <a:srgbClr val="000000">
                    <a:alpha val="43137"/>
                  </a:srgbClr>
                </a:outerShdw>
              </a:effectLst>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600201"/>
            <a:ext cx="11262360" cy="4727448"/>
          </a:xfrm>
        </p:spPr>
        <p:txBody>
          <a:bodyPr>
            <a:normAutofit fontScale="92500"/>
          </a:bodyPr>
          <a:lstStyle/>
          <a:p>
            <a:pPr algn="just">
              <a:lnSpc>
                <a:spcPct val="110000"/>
              </a:lnSpc>
            </a:pPr>
            <a:r>
              <a:rPr lang="en-US" sz="3600" b="0" i="0" dirty="0">
                <a:solidFill>
                  <a:srgbClr val="0D0D0D"/>
                </a:solidFill>
                <a:effectLst/>
                <a:latin typeface="Söhne"/>
              </a:rPr>
              <a:t>Collaboration tools and platforms like Git, GitHub, and Docker facilitate version control, code sharing, and reproducible environments, enabling researchers to collaborate effectively and transparently across geographical boundaries.</a:t>
            </a:r>
          </a:p>
          <a:p>
            <a:pPr algn="just">
              <a:lnSpc>
                <a:spcPct val="110000"/>
              </a:lnSpc>
            </a:pPr>
            <a:r>
              <a:rPr lang="en-US" sz="3600" b="0" i="0" dirty="0">
                <a:solidFill>
                  <a:srgbClr val="0D0D0D"/>
                </a:solidFill>
                <a:effectLst/>
                <a:latin typeface="Söhne"/>
              </a:rPr>
              <a:t>Fostering a culture of openness and accountability in research communities promotes integrity, transparency, and the advancement of scientific knowledge, encouraging ethical conduct and responsible research practices among researchers.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13948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228600" y="530352"/>
            <a:ext cx="11582400" cy="1381494"/>
          </a:xfrm>
        </p:spPr>
        <p:txBody>
          <a:bodyPr>
            <a:noAutofit/>
          </a:bodyPr>
          <a:lstStyle/>
          <a:p>
            <a:r>
              <a:rPr lang="en-US" b="1" i="0" dirty="0">
                <a:solidFill>
                  <a:srgbClr val="0D0D0D"/>
                </a:solidFill>
                <a:effectLst>
                  <a:outerShdw blurRad="38100" dist="38100" dir="2700000" algn="tl">
                    <a:srgbClr val="000000">
                      <a:alpha val="43137"/>
                    </a:srgbClr>
                  </a:outerShdw>
                </a:effectLst>
                <a:latin typeface="Söhne"/>
              </a:rPr>
              <a:t>Benefits of using data science tools in research dissertations and publication</a:t>
            </a:r>
            <a:endParaRPr lang="en-US" sz="3600" b="1" dirty="0">
              <a:effectLst>
                <a:outerShdw blurRad="38100" dist="38100" dir="2700000" algn="tl">
                  <a:srgbClr val="000000">
                    <a:alpha val="43137"/>
                  </a:srgbClr>
                </a:outerShdw>
              </a:effectLst>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999951"/>
            <a:ext cx="11262360" cy="4327697"/>
          </a:xfrm>
        </p:spPr>
        <p:txBody>
          <a:bodyPr>
            <a:normAutofit fontScale="55000" lnSpcReduction="20000"/>
          </a:bodyPr>
          <a:lstStyle/>
          <a:p>
            <a:pPr marL="0" indent="0" algn="just">
              <a:lnSpc>
                <a:spcPct val="120000"/>
              </a:lnSpc>
              <a:buNone/>
            </a:pPr>
            <a:r>
              <a:rPr lang="en-US" sz="4400" b="0" i="0" dirty="0">
                <a:solidFill>
                  <a:srgbClr val="0D0D0D"/>
                </a:solidFill>
                <a:effectLst/>
                <a:latin typeface="Söhne"/>
              </a:rPr>
              <a:t>By leveraging data science tools, researchers can enhance various aspects of their work:</a:t>
            </a:r>
          </a:p>
          <a:p>
            <a:pPr algn="just">
              <a:lnSpc>
                <a:spcPct val="120000"/>
              </a:lnSpc>
              <a:buFont typeface="+mj-lt"/>
              <a:buAutoNum type="arabicPeriod"/>
            </a:pPr>
            <a:r>
              <a:rPr lang="en-US" sz="4400" b="1" i="0" dirty="0">
                <a:solidFill>
                  <a:srgbClr val="0D0D0D"/>
                </a:solidFill>
                <a:effectLst/>
                <a:latin typeface="Söhne"/>
              </a:rPr>
              <a:t>Efficiency:</a:t>
            </a:r>
            <a:r>
              <a:rPr lang="en-US" sz="4400" b="0" i="0" dirty="0">
                <a:solidFill>
                  <a:srgbClr val="0D0D0D"/>
                </a:solidFill>
                <a:effectLst/>
                <a:latin typeface="Söhne"/>
              </a:rPr>
              <a:t> Data science tools streamline processes such as data collection, preprocessing, analysis, and reporting, reducing the time and effort required for these tasks.</a:t>
            </a:r>
          </a:p>
          <a:p>
            <a:pPr algn="just">
              <a:lnSpc>
                <a:spcPct val="120000"/>
              </a:lnSpc>
              <a:buFont typeface="+mj-lt"/>
              <a:buAutoNum type="arabicPeriod"/>
            </a:pPr>
            <a:r>
              <a:rPr lang="en-US" sz="4400" b="1" i="0" dirty="0">
                <a:solidFill>
                  <a:srgbClr val="0D0D0D"/>
                </a:solidFill>
                <a:effectLst/>
                <a:latin typeface="Söhne"/>
              </a:rPr>
              <a:t>Accuracy:</a:t>
            </a:r>
            <a:r>
              <a:rPr lang="en-US" sz="4400" b="0" i="0" dirty="0">
                <a:solidFill>
                  <a:srgbClr val="0D0D0D"/>
                </a:solidFill>
                <a:effectLst/>
                <a:latin typeface="Söhne"/>
              </a:rPr>
              <a:t> These tools help in detecting and correcting errors in data, ensuring the integrity and reliability of research findings.</a:t>
            </a:r>
          </a:p>
          <a:p>
            <a:pPr algn="just">
              <a:lnSpc>
                <a:spcPct val="120000"/>
              </a:lnSpc>
              <a:buFont typeface="+mj-lt"/>
              <a:buAutoNum type="arabicPeriod"/>
            </a:pPr>
            <a:r>
              <a:rPr lang="en-US" sz="4400" b="1" i="0" dirty="0">
                <a:solidFill>
                  <a:srgbClr val="0D0D0D"/>
                </a:solidFill>
                <a:effectLst/>
                <a:latin typeface="Söhne"/>
              </a:rPr>
              <a:t>Impact:</a:t>
            </a:r>
            <a:r>
              <a:rPr lang="en-US" sz="4400" b="0" i="0" dirty="0">
                <a:solidFill>
                  <a:srgbClr val="0D0D0D"/>
                </a:solidFill>
                <a:effectLst/>
                <a:latin typeface="Söhne"/>
              </a:rPr>
              <a:t> By uncovering hidden patterns, relationships, and insights within the data, data science tools enable researchers to generate novel hypotheses, make evidence-based decisions, and produce high-impact publications that contribute significantly to their field.</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793406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228600" y="530352"/>
            <a:ext cx="11582400" cy="1381494"/>
          </a:xfrm>
        </p:spPr>
        <p:txBody>
          <a:bodyPr>
            <a:noAutofit/>
          </a:bodyPr>
          <a:lstStyle/>
          <a:p>
            <a:r>
              <a:rPr lang="en-US" sz="3600" b="1" i="0" dirty="0">
                <a:solidFill>
                  <a:srgbClr val="0D0D0D"/>
                </a:solidFill>
                <a:effectLst>
                  <a:outerShdw blurRad="38100" dist="38100" dir="2700000" algn="tl">
                    <a:srgbClr val="000000">
                      <a:alpha val="43137"/>
                    </a:srgbClr>
                  </a:outerShdw>
                </a:effectLst>
                <a:latin typeface="Söhne"/>
              </a:rPr>
              <a:t>Encouragement for researchers to embrace data science tools for impactful research</a:t>
            </a:r>
            <a:endParaRPr lang="en-US" sz="3200" b="1" dirty="0">
              <a:effectLst>
                <a:outerShdw blurRad="38100" dist="38100" dir="2700000" algn="tl">
                  <a:srgbClr val="000000">
                    <a:alpha val="43137"/>
                  </a:srgbClr>
                </a:outerShdw>
              </a:effectLst>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228600" y="1999951"/>
            <a:ext cx="11582400" cy="4641354"/>
          </a:xfrm>
        </p:spPr>
        <p:txBody>
          <a:bodyPr>
            <a:normAutofit fontScale="85000" lnSpcReduction="20000"/>
          </a:bodyPr>
          <a:lstStyle/>
          <a:p>
            <a:pPr marL="0" indent="0" algn="just">
              <a:lnSpc>
                <a:spcPct val="110000"/>
              </a:lnSpc>
              <a:buNone/>
            </a:pPr>
            <a:r>
              <a:rPr lang="en-US" sz="2800" b="0" i="0" dirty="0">
                <a:solidFill>
                  <a:srgbClr val="0D0D0D"/>
                </a:solidFill>
                <a:effectLst/>
                <a:latin typeface="Söhne"/>
              </a:rPr>
              <a:t>Encouraging researchers to embrace data science tools underscores several critical points:</a:t>
            </a:r>
          </a:p>
          <a:p>
            <a:pPr algn="just">
              <a:lnSpc>
                <a:spcPct val="110000"/>
              </a:lnSpc>
              <a:buFont typeface="+mj-lt"/>
              <a:buAutoNum type="arabicPeriod"/>
            </a:pPr>
            <a:r>
              <a:rPr lang="en-US" sz="2800" b="1" i="0" dirty="0">
                <a:solidFill>
                  <a:srgbClr val="0D0D0D"/>
                </a:solidFill>
                <a:effectLst/>
                <a:latin typeface="Söhne"/>
              </a:rPr>
              <a:t>Innovation:</a:t>
            </a:r>
            <a:r>
              <a:rPr lang="en-US" sz="2800" b="0" i="0" dirty="0">
                <a:solidFill>
                  <a:srgbClr val="0D0D0D"/>
                </a:solidFill>
                <a:effectLst/>
                <a:latin typeface="Söhne"/>
              </a:rPr>
              <a:t> Data science tools represent innovative approaches to tackling complex research questions by leveraging advanced computational methods and techniques.</a:t>
            </a:r>
          </a:p>
          <a:p>
            <a:pPr algn="just">
              <a:lnSpc>
                <a:spcPct val="110000"/>
              </a:lnSpc>
              <a:buFont typeface="+mj-lt"/>
              <a:buAutoNum type="arabicPeriod"/>
            </a:pPr>
            <a:r>
              <a:rPr lang="en-US" sz="2800" b="1" i="0" dirty="0">
                <a:solidFill>
                  <a:srgbClr val="0D0D0D"/>
                </a:solidFill>
                <a:effectLst/>
                <a:latin typeface="Söhne"/>
              </a:rPr>
              <a:t>Efficiency:</a:t>
            </a:r>
            <a:r>
              <a:rPr lang="en-US" sz="2800" b="0" i="0" dirty="0">
                <a:solidFill>
                  <a:srgbClr val="0D0D0D"/>
                </a:solidFill>
                <a:effectLst/>
                <a:latin typeface="Söhne"/>
              </a:rPr>
              <a:t> By adopting these tools, researchers can efficiently handle large and diverse datasets, enabling them to explore research questions in greater depth and breadth.</a:t>
            </a:r>
          </a:p>
          <a:p>
            <a:pPr algn="just">
              <a:lnSpc>
                <a:spcPct val="110000"/>
              </a:lnSpc>
              <a:buFont typeface="+mj-lt"/>
              <a:buAutoNum type="arabicPeriod"/>
            </a:pPr>
            <a:r>
              <a:rPr lang="en-US" sz="2800" b="1" i="0" dirty="0">
                <a:solidFill>
                  <a:srgbClr val="0D0D0D"/>
                </a:solidFill>
                <a:effectLst/>
                <a:latin typeface="Söhne"/>
              </a:rPr>
              <a:t>Effectiveness:</a:t>
            </a:r>
            <a:r>
              <a:rPr lang="en-US" sz="2800" b="0" i="0" dirty="0">
                <a:solidFill>
                  <a:srgbClr val="0D0D0D"/>
                </a:solidFill>
                <a:effectLst/>
                <a:latin typeface="Söhne"/>
              </a:rPr>
              <a:t> Data science tools offer powerful analytical capabilities, allowing researchers to uncover hidden patterns, trends, and insights within their data, leading to more informed decision-making and impactful research outcomes.</a:t>
            </a:r>
          </a:p>
          <a:p>
            <a:pPr algn="just">
              <a:lnSpc>
                <a:spcPct val="110000"/>
              </a:lnSpc>
              <a:buFont typeface="+mj-lt"/>
              <a:buAutoNum type="arabicPeriod"/>
            </a:pPr>
            <a:r>
              <a:rPr lang="en-US" sz="2800" b="1" i="0" dirty="0">
                <a:solidFill>
                  <a:srgbClr val="0D0D0D"/>
                </a:solidFill>
                <a:effectLst/>
                <a:latin typeface="Söhne"/>
              </a:rPr>
              <a:t>Adaptability:</a:t>
            </a:r>
            <a:r>
              <a:rPr lang="en-US" sz="2800" b="0" i="0" dirty="0">
                <a:solidFill>
                  <a:srgbClr val="0D0D0D"/>
                </a:solidFill>
                <a:effectLst/>
                <a:latin typeface="Söhne"/>
              </a:rPr>
              <a:t> In today's data-driven world, researchers need to adapt to evolving methodologies and technologies. Embracing data science tools equips researchers with the skills and capabilities needed to stay competitive and relevant in their fields.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4188539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228600" y="530352"/>
            <a:ext cx="11582400" cy="993648"/>
          </a:xfrm>
        </p:spPr>
        <p:txBody>
          <a:bodyPr>
            <a:noAutofit/>
          </a:bodyPr>
          <a:lstStyle/>
          <a:p>
            <a:r>
              <a:rPr lang="en-US" sz="4800" b="1" i="0" dirty="0">
                <a:solidFill>
                  <a:srgbClr val="0D0D0D"/>
                </a:solidFill>
                <a:effectLst>
                  <a:outerShdw blurRad="38100" dist="38100" dir="2700000" algn="tl">
                    <a:srgbClr val="000000">
                      <a:alpha val="43137"/>
                    </a:srgbClr>
                  </a:outerShdw>
                </a:effectLst>
                <a:latin typeface="Söhne"/>
              </a:rPr>
              <a:t>Conclusion</a:t>
            </a:r>
            <a:endParaRPr lang="en-US" sz="4400" b="1" dirty="0">
              <a:effectLst>
                <a:outerShdw blurRad="38100" dist="38100" dir="2700000" algn="tl">
                  <a:srgbClr val="000000">
                    <a:alpha val="43137"/>
                  </a:srgbClr>
                </a:outerShdw>
              </a:effectLst>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228600" y="1686294"/>
            <a:ext cx="11582400" cy="4866906"/>
          </a:xfrm>
        </p:spPr>
        <p:txBody>
          <a:bodyPr>
            <a:normAutofit lnSpcReduction="10000"/>
          </a:bodyPr>
          <a:lstStyle/>
          <a:p>
            <a:pPr algn="just">
              <a:lnSpc>
                <a:spcPct val="110000"/>
              </a:lnSpc>
            </a:pPr>
            <a:r>
              <a:rPr lang="en-US" sz="2800" b="0" i="0" dirty="0">
                <a:solidFill>
                  <a:srgbClr val="0D0D0D"/>
                </a:solidFill>
                <a:effectLst/>
                <a:latin typeface="Söhne"/>
              </a:rPr>
              <a:t>In conclusion, the utilization of data science tools in research dissertations and publications represents a transformative paradigm shift that empowers researchers to harness the full potential of data-driven methodologies. </a:t>
            </a:r>
          </a:p>
          <a:p>
            <a:pPr algn="just">
              <a:lnSpc>
                <a:spcPct val="110000"/>
              </a:lnSpc>
            </a:pPr>
            <a:r>
              <a:rPr lang="en-US" sz="2800" b="0" i="0" dirty="0">
                <a:solidFill>
                  <a:srgbClr val="0D0D0D"/>
                </a:solidFill>
                <a:effectLst/>
                <a:latin typeface="Söhne"/>
              </a:rPr>
              <a:t>By leveraging advanced computational techniques and statistical algorithms, researchers can navigate the complexities of modern research landscapes with greater precision and efficiency. </a:t>
            </a:r>
          </a:p>
          <a:p>
            <a:pPr algn="just">
              <a:lnSpc>
                <a:spcPct val="110000"/>
              </a:lnSpc>
            </a:pPr>
            <a:r>
              <a:rPr lang="en-US" sz="2800" b="0" i="0" dirty="0">
                <a:solidFill>
                  <a:srgbClr val="0D0D0D"/>
                </a:solidFill>
                <a:effectLst/>
                <a:latin typeface="Söhne"/>
              </a:rPr>
              <a:t>Throughout this presentation, we have explored the multifaceted applications of data science tools across various stages of the research process, from data collection and preprocessing to statistical analysis, machine learning, and data visualization. </a:t>
            </a:r>
            <a:endParaRPr lang="en-US" sz="3200" b="0" i="0" dirty="0">
              <a:solidFill>
                <a:srgbClr val="0D0D0D"/>
              </a:solidFill>
              <a:effectLst/>
              <a:latin typeface="Söhne"/>
            </a:endParaRP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167950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228600" y="1066800"/>
            <a:ext cx="11582400" cy="5574505"/>
          </a:xfrm>
        </p:spPr>
        <p:txBody>
          <a:bodyPr>
            <a:normAutofit/>
          </a:bodyPr>
          <a:lstStyle/>
          <a:p>
            <a:pPr marL="0" indent="0" algn="just">
              <a:lnSpc>
                <a:spcPct val="110000"/>
              </a:lnSpc>
              <a:buNone/>
            </a:pPr>
            <a:r>
              <a:rPr lang="en-US" sz="3200" dirty="0">
                <a:solidFill>
                  <a:srgbClr val="0D0D0D"/>
                </a:solidFill>
                <a:latin typeface="Söhne"/>
              </a:rPr>
              <a:t>I</a:t>
            </a:r>
            <a:r>
              <a:rPr lang="en-US" sz="3200" b="0" i="0" dirty="0">
                <a:solidFill>
                  <a:srgbClr val="0D0D0D"/>
                </a:solidFill>
                <a:effectLst/>
                <a:latin typeface="Söhne"/>
              </a:rPr>
              <a:t> have emphasized the critical importance of robust data collection methodologies, underscored the diverse array of data sources and types available to researchers, and highlighted the pivotal role of data quality assurance in ensuring the reliability and validity of research findings. </a:t>
            </a:r>
          </a:p>
          <a:p>
            <a:pPr marL="0" indent="0" algn="just">
              <a:lnSpc>
                <a:spcPct val="110000"/>
              </a:lnSpc>
              <a:buNone/>
            </a:pPr>
            <a:r>
              <a:rPr lang="en-US" sz="3200" b="0" i="0" dirty="0">
                <a:solidFill>
                  <a:srgbClr val="0D0D0D"/>
                </a:solidFill>
                <a:effectLst/>
                <a:latin typeface="Söhne"/>
              </a:rPr>
              <a:t>As we embrace the opportunities afforded by data science tools, researchers must uphold ethical standards, prioritize transparency and reproducibility, and embrace interdisciplinary collaboration to drive impactful and innovative research outcomes. </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63853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999951"/>
            <a:ext cx="10288693" cy="4327697"/>
          </a:xfrm>
        </p:spPr>
        <p:txBody>
          <a:bodyPr>
            <a:normAutofit/>
          </a:bodyPr>
          <a:lstStyle/>
          <a:p>
            <a:pPr algn="just"/>
            <a:r>
              <a:rPr lang="en-US" sz="2800" dirty="0"/>
              <a:t>Utilizing data science tools for research dissertations and publications represents a pivotal paradigm shift in modern academia, fundamentally altering traditional research methodologies. </a:t>
            </a:r>
          </a:p>
          <a:p>
            <a:pPr algn="just"/>
            <a:r>
              <a:rPr lang="en-US" sz="2800" dirty="0"/>
              <a:t>This approach harnesses the power of advanced computational techniques, statistical algorithms, and machine learning frameworks to extract meaningful insights from vast and complex datasets. </a:t>
            </a:r>
          </a:p>
          <a:p>
            <a:pPr algn="just"/>
            <a:r>
              <a:rPr lang="en-US" sz="2800" dirty="0"/>
              <a:t>In an era characterized by an unprecedented abundance of data, these tools offer researchers unparalleled opportunities to conduct rigorous analyses, uncover hidden patterns, and make data-driven decisions. </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606876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228600" y="1066800"/>
            <a:ext cx="11582400" cy="5574505"/>
          </a:xfrm>
        </p:spPr>
        <p:txBody>
          <a:bodyPr>
            <a:normAutofit/>
          </a:bodyPr>
          <a:lstStyle/>
          <a:p>
            <a:pPr marL="0" indent="0" algn="just">
              <a:lnSpc>
                <a:spcPct val="110000"/>
              </a:lnSpc>
              <a:buNone/>
            </a:pPr>
            <a:r>
              <a:rPr lang="en-US" sz="3600" b="0" i="0" dirty="0">
                <a:solidFill>
                  <a:srgbClr val="0D0D0D"/>
                </a:solidFill>
                <a:effectLst/>
                <a:latin typeface="Söhne"/>
              </a:rPr>
              <a:t>By embracing a data-centric approach, researchers can unlock new insights, tackle complex research challenges, and contribute to advancements in their respective fields, ultimately shaping the future of scholarly inquiry and publication. </a:t>
            </a:r>
          </a:p>
          <a:p>
            <a:pPr marL="0" indent="0" algn="just">
              <a:lnSpc>
                <a:spcPct val="110000"/>
              </a:lnSpc>
              <a:buNone/>
            </a:pPr>
            <a:r>
              <a:rPr lang="en-US" sz="3600" b="0" i="0" dirty="0">
                <a:solidFill>
                  <a:srgbClr val="0D0D0D"/>
                </a:solidFill>
                <a:effectLst/>
                <a:latin typeface="Söhne"/>
              </a:rPr>
              <a:t>Thank you for your attention, and let us embark on this data-driven journey together toward a future of discovery and innovation.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789050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152902DB-60A1-4BBC-BD80-ABD51351CC53}"/>
              </a:ext>
              <a:ext uri="{C183D7F6-B498-43B3-948B-1728B52AA6E4}">
                <adec:decorative xmlns:adec="http://schemas.microsoft.com/office/drawing/2017/decorative" val="1"/>
              </a:ext>
            </a:extLst>
          </p:cNvPr>
          <p:cNvSpPr/>
          <p:nvPr/>
        </p:nvSpPr>
        <p:spPr>
          <a:xfrm>
            <a:off x="8204200" y="2590800"/>
            <a:ext cx="2209800" cy="2209800"/>
          </a:xfrm>
          <a:prstGeom prst="ellipse">
            <a:avLst/>
          </a:prstGeom>
          <a:solidFill>
            <a:schemeClr val="bg1"/>
          </a:solidFill>
          <a:ln>
            <a:noFill/>
          </a:ln>
          <a:effectLst>
            <a:innerShdw blurRad="2667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31</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7" name="Chart 6" descr="chart">
            <a:extLst>
              <a:ext uri="{FF2B5EF4-FFF2-40B4-BE49-F238E27FC236}">
                <a16:creationId xmlns:a16="http://schemas.microsoft.com/office/drawing/2014/main" id="{423F99F7-105E-4F90-AEE5-0ABC1BA8E8B2}"/>
              </a:ext>
            </a:extLst>
          </p:cNvPr>
          <p:cNvGraphicFramePr/>
          <p:nvPr>
            <p:extLst>
              <p:ext uri="{D42A27DB-BD31-4B8C-83A1-F6EECF244321}">
                <p14:modId xmlns:p14="http://schemas.microsoft.com/office/powerpoint/2010/main" val="2332165816"/>
              </p:ext>
            </p:extLst>
          </p:nvPr>
        </p:nvGraphicFramePr>
        <p:xfrm>
          <a:off x="7543800" y="2133600"/>
          <a:ext cx="3530600" cy="3471333"/>
        </p:xfrm>
        <a:graphic>
          <a:graphicData uri="http://schemas.openxmlformats.org/drawingml/2006/chart">
            <c:chart xmlns:c="http://schemas.openxmlformats.org/drawingml/2006/chart" xmlns:r="http://schemas.openxmlformats.org/officeDocument/2006/relationships" r:id="rId3"/>
          </a:graphicData>
        </a:graphic>
      </p:graphicFrame>
      <p:pic>
        <p:nvPicPr>
          <p:cNvPr id="10" name="Graphic 9">
            <a:extLst>
              <a:ext uri="{FF2B5EF4-FFF2-40B4-BE49-F238E27FC236}">
                <a16:creationId xmlns:a16="http://schemas.microsoft.com/office/drawing/2014/main" id="{36D8B7C8-55F2-49D9-A8C1-5754C2A7D9F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51900" y="3238500"/>
            <a:ext cx="914400" cy="914400"/>
          </a:xfrm>
          <a:prstGeom prst="rect">
            <a:avLst/>
          </a:prstGeom>
        </p:spPr>
      </p:pic>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1143000"/>
            <a:ext cx="5547359" cy="4038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buNone/>
            </a:pPr>
            <a:r>
              <a:rPr lang="en-US" sz="8800" b="1" dirty="0">
                <a:effectLst>
                  <a:outerShdw blurRad="38100" dist="38100" dir="2700000" algn="tl">
                    <a:srgbClr val="000000">
                      <a:alpha val="43137"/>
                    </a:srgbClr>
                  </a:outerShdw>
                </a:effectLst>
              </a:rPr>
              <a:t>Thank you for Listening</a:t>
            </a:r>
          </a:p>
        </p:txBody>
      </p:sp>
      <p:pic>
        <p:nvPicPr>
          <p:cNvPr id="11" name="Picture 10">
            <a:extLst>
              <a:ext uri="{FF2B5EF4-FFF2-40B4-BE49-F238E27FC236}">
                <a16:creationId xmlns:a16="http://schemas.microsoft.com/office/drawing/2014/main" id="{F41F48A0-A5B6-F671-0BA0-E109E852DE52}"/>
              </a:ext>
            </a:extLst>
          </p:cNvPr>
          <p:cNvPicPr>
            <a:picLocks noChangeAspect="1"/>
          </p:cNvPicPr>
          <p:nvPr/>
        </p:nvPicPr>
        <p:blipFill>
          <a:blip r:embed="rId6"/>
          <a:stretch>
            <a:fillRect/>
          </a:stretch>
        </p:blipFill>
        <p:spPr>
          <a:xfrm>
            <a:off x="6281790" y="1447800"/>
            <a:ext cx="5681610" cy="3780853"/>
          </a:xfrm>
          <a:prstGeom prst="rect">
            <a:avLst/>
          </a:prstGeom>
        </p:spPr>
      </p:pic>
    </p:spTree>
    <p:extLst>
      <p:ext uri="{BB962C8B-B14F-4D97-AF65-F5344CB8AC3E}">
        <p14:creationId xmlns:p14="http://schemas.microsoft.com/office/powerpoint/2010/main" val="250073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Importance of Data Science Tools in Modern Research</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999951"/>
            <a:ext cx="10288693" cy="4327697"/>
          </a:xfrm>
        </p:spPr>
        <p:txBody>
          <a:bodyPr>
            <a:normAutofit/>
          </a:bodyPr>
          <a:lstStyle/>
          <a:p>
            <a:pPr algn="just"/>
            <a:r>
              <a:rPr lang="en-US" sz="3600" dirty="0"/>
              <a:t>Enhanced efficiency and productivity</a:t>
            </a:r>
          </a:p>
          <a:p>
            <a:pPr algn="just"/>
            <a:r>
              <a:rPr lang="en-US" sz="3600" dirty="0"/>
              <a:t>Access to large and diverse datasets</a:t>
            </a:r>
          </a:p>
          <a:p>
            <a:pPr algn="just"/>
            <a:r>
              <a:rPr lang="en-US" sz="3600" dirty="0"/>
              <a:t>Facilitation of interdisciplinary research</a:t>
            </a:r>
          </a:p>
          <a:p>
            <a:pPr algn="just"/>
            <a:r>
              <a:rPr lang="en-US" sz="3600" dirty="0"/>
              <a:t>Automation of repetitive tasks</a:t>
            </a:r>
          </a:p>
          <a:p>
            <a:pPr algn="just"/>
            <a:r>
              <a:rPr lang="en-US" sz="3600" dirty="0"/>
              <a:t>Improved accuracy and reproducibility of results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81491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normAutofit/>
          </a:bodyPr>
          <a:lstStyle/>
          <a:p>
            <a:r>
              <a:rPr lang="en-US" sz="4000" b="1" i="0" dirty="0">
                <a:solidFill>
                  <a:srgbClr val="0D0D0D"/>
                </a:solidFill>
                <a:effectLst>
                  <a:outerShdw blurRad="38100" dist="38100" dir="2700000" algn="tl">
                    <a:srgbClr val="000000">
                      <a:alpha val="43137"/>
                    </a:srgbClr>
                  </a:outerShdw>
                </a:effectLst>
                <a:latin typeface="Söhne"/>
              </a:rPr>
              <a:t>Overview of Data Science Tools</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999951"/>
            <a:ext cx="11414760" cy="4327697"/>
          </a:xfrm>
        </p:spPr>
        <p:txBody>
          <a:bodyPr>
            <a:normAutofit/>
          </a:bodyPr>
          <a:lstStyle/>
          <a:p>
            <a:pPr marL="0" indent="0" algn="just">
              <a:buNone/>
            </a:pPr>
            <a:r>
              <a:rPr lang="en-US" sz="5400" b="1" dirty="0">
                <a:solidFill>
                  <a:srgbClr val="C00000"/>
                </a:solidFill>
              </a:rPr>
              <a:t>Statistical Tools</a:t>
            </a:r>
          </a:p>
          <a:p>
            <a:pPr algn="just"/>
            <a:r>
              <a:rPr lang="en-US" sz="4400" dirty="0"/>
              <a:t>R (with packages like dplyr, </a:t>
            </a:r>
            <a:r>
              <a:rPr lang="en-US" sz="4400" dirty="0" err="1"/>
              <a:t>tidyr</a:t>
            </a:r>
            <a:r>
              <a:rPr lang="en-US" sz="4400" dirty="0"/>
              <a:t>)</a:t>
            </a:r>
          </a:p>
          <a:p>
            <a:pPr algn="just"/>
            <a:r>
              <a:rPr lang="en-US" sz="4400" dirty="0"/>
              <a:t>Python (</a:t>
            </a:r>
            <a:r>
              <a:rPr lang="en-US" sz="4400"/>
              <a:t>with libraries like </a:t>
            </a:r>
            <a:r>
              <a:rPr lang="en-US" sz="4400" dirty="0"/>
              <a:t>NumPy, Pandas, SciPy)</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62496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219201"/>
            <a:ext cx="10805160" cy="5108448"/>
          </a:xfrm>
        </p:spPr>
        <p:txBody>
          <a:bodyPr>
            <a:normAutofit/>
          </a:bodyPr>
          <a:lstStyle/>
          <a:p>
            <a:pPr marL="0" indent="0">
              <a:buNone/>
            </a:pPr>
            <a:r>
              <a:rPr lang="en-US" sz="6600" b="1" dirty="0">
                <a:solidFill>
                  <a:srgbClr val="C00000"/>
                </a:solidFill>
              </a:rPr>
              <a:t>Machine learning frameworks</a:t>
            </a:r>
          </a:p>
          <a:p>
            <a:r>
              <a:rPr lang="en-US" sz="5400" dirty="0"/>
              <a:t>TensorFlow</a:t>
            </a:r>
          </a:p>
          <a:p>
            <a:r>
              <a:rPr lang="en-US" sz="5400" dirty="0" err="1"/>
              <a:t>PyTorch</a:t>
            </a:r>
            <a:endParaRPr lang="en-US" sz="5400" dirty="0"/>
          </a:p>
          <a:p>
            <a:r>
              <a:rPr lang="en-US" sz="5400" dirty="0"/>
              <a:t>Scikit-learn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9539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219201"/>
            <a:ext cx="10805160" cy="5108448"/>
          </a:xfrm>
        </p:spPr>
        <p:txBody>
          <a:bodyPr>
            <a:normAutofit lnSpcReduction="10000"/>
          </a:bodyPr>
          <a:lstStyle/>
          <a:p>
            <a:pPr marL="0" indent="0">
              <a:buNone/>
            </a:pPr>
            <a:r>
              <a:rPr lang="en-US" sz="8000" b="1" dirty="0">
                <a:solidFill>
                  <a:srgbClr val="C00000"/>
                </a:solidFill>
              </a:rPr>
              <a:t>Data visualization tools</a:t>
            </a:r>
          </a:p>
          <a:p>
            <a:r>
              <a:rPr lang="en-US" sz="6600" dirty="0"/>
              <a:t>Matplotlib</a:t>
            </a:r>
          </a:p>
          <a:p>
            <a:r>
              <a:rPr lang="en-US" sz="6600" dirty="0"/>
              <a:t>Seaborn</a:t>
            </a:r>
          </a:p>
          <a:p>
            <a:r>
              <a:rPr lang="en-US" sz="6600" dirty="0" err="1"/>
              <a:t>Plotly</a:t>
            </a:r>
            <a:endParaRPr lang="en-US" sz="6600" dirty="0"/>
          </a:p>
          <a:p>
            <a:r>
              <a:rPr lang="en-US" sz="6600" dirty="0"/>
              <a:t>ggplot2</a:t>
            </a:r>
          </a:p>
          <a:p>
            <a:pPr marL="0" indent="0">
              <a:buNone/>
            </a:pPr>
            <a:endParaRPr lang="en-US" sz="66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961365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219201"/>
            <a:ext cx="11109960" cy="5108448"/>
          </a:xfrm>
        </p:spPr>
        <p:txBody>
          <a:bodyPr>
            <a:normAutofit fontScale="92500" lnSpcReduction="20000"/>
          </a:bodyPr>
          <a:lstStyle/>
          <a:p>
            <a:pPr marL="0" indent="0">
              <a:buNone/>
            </a:pPr>
            <a:r>
              <a:rPr lang="en-US" sz="9600" b="1" dirty="0">
                <a:solidFill>
                  <a:srgbClr val="C00000"/>
                </a:solidFill>
              </a:rPr>
              <a:t>Big data processing tools</a:t>
            </a:r>
          </a:p>
          <a:p>
            <a:r>
              <a:rPr lang="en-US" sz="8000" dirty="0"/>
              <a:t>Apache Hadoop</a:t>
            </a:r>
          </a:p>
          <a:p>
            <a:r>
              <a:rPr lang="en-US" sz="8000" dirty="0"/>
              <a:t>Apache Spark</a:t>
            </a:r>
          </a:p>
          <a:p>
            <a:r>
              <a:rPr lang="en-US" sz="8000" dirty="0"/>
              <a:t>Apache </a:t>
            </a:r>
            <a:r>
              <a:rPr lang="en-US" sz="8000" dirty="0" err="1"/>
              <a:t>Flink</a:t>
            </a:r>
            <a:endParaRPr lang="en-US" sz="80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8664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219201"/>
            <a:ext cx="11109960" cy="5108448"/>
          </a:xfrm>
        </p:spPr>
        <p:txBody>
          <a:bodyPr>
            <a:normAutofit fontScale="77500" lnSpcReduction="20000"/>
          </a:bodyPr>
          <a:lstStyle/>
          <a:p>
            <a:pPr marL="0" indent="0" algn="just">
              <a:buNone/>
            </a:pPr>
            <a:r>
              <a:rPr lang="en-US" sz="9600" b="1" dirty="0">
                <a:solidFill>
                  <a:srgbClr val="C00000"/>
                </a:solidFill>
              </a:rPr>
              <a:t>Text mining and natural language processing tools</a:t>
            </a:r>
          </a:p>
          <a:p>
            <a:r>
              <a:rPr lang="en-US" sz="8000" dirty="0"/>
              <a:t>NLTK (Natural Language Toolkit)</a:t>
            </a:r>
          </a:p>
          <a:p>
            <a:r>
              <a:rPr lang="en-US" sz="8000" dirty="0" err="1"/>
              <a:t>SpaCy</a:t>
            </a:r>
            <a:endParaRPr lang="en-US" sz="8000" dirty="0"/>
          </a:p>
          <a:p>
            <a:r>
              <a:rPr lang="en-US" sz="8000" dirty="0" err="1"/>
              <a:t>Gensim</a:t>
            </a:r>
            <a:endParaRPr lang="en-US" sz="80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010253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47</TotalTime>
  <Words>1888</Words>
  <Application>Microsoft Office PowerPoint</Application>
  <PresentationFormat>Widescreen</PresentationFormat>
  <Paragraphs>171</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Söhne</vt:lpstr>
      <vt:lpstr>Tw Cen MT</vt:lpstr>
      <vt:lpstr>Tw Cen MT Condensed</vt:lpstr>
      <vt:lpstr>Wingdings 3</vt:lpstr>
      <vt:lpstr>ModernClassicBlock-3</vt:lpstr>
      <vt:lpstr>Using Data Science Tools for Research Dissertations and Publication</vt:lpstr>
      <vt:lpstr>Presentation Outline</vt:lpstr>
      <vt:lpstr>Introduction</vt:lpstr>
      <vt:lpstr>Importance of Data Science Tools in Modern Research</vt:lpstr>
      <vt:lpstr>Overview of Data Science Tools</vt:lpstr>
      <vt:lpstr>PowerPoint Presentation</vt:lpstr>
      <vt:lpstr>PowerPoint Presentation</vt:lpstr>
      <vt:lpstr>PowerPoint Presentation</vt:lpstr>
      <vt:lpstr>PowerPoint Presentation</vt:lpstr>
      <vt:lpstr>Application of Data Science Tools in Research Dissertations</vt:lpstr>
      <vt:lpstr>PowerPoint Presentation</vt:lpstr>
      <vt:lpstr>Data Collection</vt:lpstr>
      <vt:lpstr>PowerPoint Presentation</vt:lpstr>
      <vt:lpstr>Data Preprocessing and Cleaning</vt:lpstr>
      <vt:lpstr>PowerPoint Presentation</vt:lpstr>
      <vt:lpstr>Exploratory Data Analysis (EDA</vt:lpstr>
      <vt:lpstr>PowerPoint Presentation</vt:lpstr>
      <vt:lpstr>Statistical analysis </vt:lpstr>
      <vt:lpstr>PowerPoint Presentation</vt:lpstr>
      <vt:lpstr>Machine learning </vt:lpstr>
      <vt:lpstr>PowerPoint Presentation</vt:lpstr>
      <vt:lpstr>Interpretation and Reporting </vt:lpstr>
      <vt:lpstr>PowerPoint Presentation</vt:lpstr>
      <vt:lpstr>Collaboration and Reproducibility </vt:lpstr>
      <vt:lpstr>Collaboration and Reproducibility </vt:lpstr>
      <vt:lpstr>Benefits of using data science tools in research dissertations and publication</vt:lpstr>
      <vt:lpstr>Encouragement for researchers to embrace data science tools for impactful research</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Data Science Tools for Research Dissertations and Publication</dc:title>
  <dc:creator>Roseline Oluwaseun Ogundokun</dc:creator>
  <cp:lastModifiedBy>Ezekiel Ogundepo</cp:lastModifiedBy>
  <cp:revision>2</cp:revision>
  <dcterms:created xsi:type="dcterms:W3CDTF">2024-05-01T06:06:46Z</dcterms:created>
  <dcterms:modified xsi:type="dcterms:W3CDTF">2024-05-01T13:36:39Z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