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68" r:id="rId2"/>
    <p:sldId id="412" r:id="rId3"/>
    <p:sldId id="258" r:id="rId4"/>
    <p:sldId id="391" r:id="rId5"/>
    <p:sldId id="397" r:id="rId6"/>
    <p:sldId id="398" r:id="rId7"/>
    <p:sldId id="400" r:id="rId8"/>
    <p:sldId id="399" r:id="rId9"/>
    <p:sldId id="401" r:id="rId10"/>
    <p:sldId id="402" r:id="rId11"/>
    <p:sldId id="403" r:id="rId12"/>
    <p:sldId id="405" r:id="rId13"/>
    <p:sldId id="404" r:id="rId14"/>
    <p:sldId id="406" r:id="rId15"/>
    <p:sldId id="407" r:id="rId16"/>
    <p:sldId id="414" r:id="rId17"/>
    <p:sldId id="408" r:id="rId18"/>
    <p:sldId id="409" r:id="rId19"/>
    <p:sldId id="410" r:id="rId20"/>
    <p:sldId id="415" r:id="rId21"/>
    <p:sldId id="395" r:id="rId22"/>
    <p:sldId id="413" r:id="rId23"/>
    <p:sldId id="387" r:id="rId24"/>
    <p:sldId id="3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1" d="100"/>
          <a:sy n="61" d="100"/>
        </p:scale>
        <p:origin x="7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svg"/><Relationship Id="rId1"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sv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714399-8B88-4175-ADC8-E69ED4B106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6F9C53-3AC2-471C-AEB5-06729F83669D}">
      <dgm:prSet/>
      <dgm:spPr/>
      <dgm:t>
        <a:bodyPr/>
        <a:lstStyle/>
        <a:p>
          <a:r>
            <a:rPr lang="en-US"/>
            <a:t>Using data science tools for research dissertation and publication- Dr Rose</a:t>
          </a:r>
        </a:p>
      </dgm:t>
    </dgm:pt>
    <dgm:pt modelId="{DA56BDE7-1519-46F1-A8E9-7CC72E55ECED}" type="parTrans" cxnId="{0DDD00DD-6B29-41F2-A940-3F607CEB0ADE}">
      <dgm:prSet/>
      <dgm:spPr/>
      <dgm:t>
        <a:bodyPr/>
        <a:lstStyle/>
        <a:p>
          <a:endParaRPr lang="en-US"/>
        </a:p>
      </dgm:t>
    </dgm:pt>
    <dgm:pt modelId="{03384FB6-80B9-4D00-9FB1-D6F5C167505C}" type="sibTrans" cxnId="{0DDD00DD-6B29-41F2-A940-3F607CEB0ADE}">
      <dgm:prSet/>
      <dgm:spPr/>
      <dgm:t>
        <a:bodyPr/>
        <a:lstStyle/>
        <a:p>
          <a:endParaRPr lang="en-US"/>
        </a:p>
      </dgm:t>
    </dgm:pt>
    <dgm:pt modelId="{EEEE0E8E-AF16-49A5-82D2-D2080FDFEE5B}">
      <dgm:prSet/>
      <dgm:spPr/>
      <dgm:t>
        <a:bodyPr/>
        <a:lstStyle/>
        <a:p>
          <a:r>
            <a:rPr lang="en-US"/>
            <a:t>LinkedIn optimisation - Mr David</a:t>
          </a:r>
        </a:p>
      </dgm:t>
    </dgm:pt>
    <dgm:pt modelId="{F39D5E66-DBE3-457A-A2FF-BB9CD277891F}" type="parTrans" cxnId="{D6E33109-444F-4CC9-A392-59A8AF438234}">
      <dgm:prSet/>
      <dgm:spPr/>
      <dgm:t>
        <a:bodyPr/>
        <a:lstStyle/>
        <a:p>
          <a:endParaRPr lang="en-US"/>
        </a:p>
      </dgm:t>
    </dgm:pt>
    <dgm:pt modelId="{FA49C302-DF51-4DFE-8B44-2EAAF80117A6}" type="sibTrans" cxnId="{D6E33109-444F-4CC9-A392-59A8AF438234}">
      <dgm:prSet/>
      <dgm:spPr/>
      <dgm:t>
        <a:bodyPr/>
        <a:lstStyle/>
        <a:p>
          <a:endParaRPr lang="en-US"/>
        </a:p>
      </dgm:t>
    </dgm:pt>
    <dgm:pt modelId="{733BA399-16D8-4B8F-B1DF-0B9B7128FD0E}" type="pres">
      <dgm:prSet presAssocID="{8A714399-8B88-4175-ADC8-E69ED4B106DB}" presName="root" presStyleCnt="0">
        <dgm:presLayoutVars>
          <dgm:dir/>
          <dgm:resizeHandles val="exact"/>
        </dgm:presLayoutVars>
      </dgm:prSet>
      <dgm:spPr/>
    </dgm:pt>
    <dgm:pt modelId="{70E7CBEB-1FAD-4A03-AEAC-8FDC7AA3E586}" type="pres">
      <dgm:prSet presAssocID="{AB6F9C53-3AC2-471C-AEB5-06729F83669D}" presName="compNode" presStyleCnt="0"/>
      <dgm:spPr/>
    </dgm:pt>
    <dgm:pt modelId="{F165E3F5-7D35-465A-9564-63FA6370C446}" type="pres">
      <dgm:prSet presAssocID="{AB6F9C53-3AC2-471C-AEB5-06729F83669D}" presName="bgRect" presStyleLbl="bgShp" presStyleIdx="0" presStyleCnt="2"/>
      <dgm:spPr/>
    </dgm:pt>
    <dgm:pt modelId="{C1A7C7C8-A851-4ABC-9CF2-6F25A0252B4B}" type="pres">
      <dgm:prSet presAssocID="{AB6F9C53-3AC2-471C-AEB5-06729F8366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1D5F235-8D3E-4606-9CF0-2ABAC4AA5212}" type="pres">
      <dgm:prSet presAssocID="{AB6F9C53-3AC2-471C-AEB5-06729F83669D}" presName="spaceRect" presStyleCnt="0"/>
      <dgm:spPr/>
    </dgm:pt>
    <dgm:pt modelId="{D7A9569D-E618-4E61-87C0-37476ACC3E32}" type="pres">
      <dgm:prSet presAssocID="{AB6F9C53-3AC2-471C-AEB5-06729F83669D}" presName="parTx" presStyleLbl="revTx" presStyleIdx="0" presStyleCnt="2">
        <dgm:presLayoutVars>
          <dgm:chMax val="0"/>
          <dgm:chPref val="0"/>
        </dgm:presLayoutVars>
      </dgm:prSet>
      <dgm:spPr/>
    </dgm:pt>
    <dgm:pt modelId="{0F63E90B-2D67-44E4-9B24-DBDF0BB64638}" type="pres">
      <dgm:prSet presAssocID="{03384FB6-80B9-4D00-9FB1-D6F5C167505C}" presName="sibTrans" presStyleCnt="0"/>
      <dgm:spPr/>
    </dgm:pt>
    <dgm:pt modelId="{751A8C3B-FE85-4511-9E37-A09C08666229}" type="pres">
      <dgm:prSet presAssocID="{EEEE0E8E-AF16-49A5-82D2-D2080FDFEE5B}" presName="compNode" presStyleCnt="0"/>
      <dgm:spPr/>
    </dgm:pt>
    <dgm:pt modelId="{A93C555D-AACC-4FD2-9585-DF76331527DB}" type="pres">
      <dgm:prSet presAssocID="{EEEE0E8E-AF16-49A5-82D2-D2080FDFEE5B}" presName="bgRect" presStyleLbl="bgShp" presStyleIdx="1" presStyleCnt="2"/>
      <dgm:spPr/>
    </dgm:pt>
    <dgm:pt modelId="{3FD15882-CE7E-42F4-8EE3-A7F0645EED2C}" type="pres">
      <dgm:prSet presAssocID="{EEEE0E8E-AF16-49A5-82D2-D2080FDFEE5B}"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dgm:spPr>
    </dgm:pt>
    <dgm:pt modelId="{F986374D-7857-4CA7-8C39-B8C77B12D284}" type="pres">
      <dgm:prSet presAssocID="{EEEE0E8E-AF16-49A5-82D2-D2080FDFEE5B}" presName="spaceRect" presStyleCnt="0"/>
      <dgm:spPr/>
    </dgm:pt>
    <dgm:pt modelId="{A7DBB6F8-6F90-490F-B721-08DDF2413864}" type="pres">
      <dgm:prSet presAssocID="{EEEE0E8E-AF16-49A5-82D2-D2080FDFEE5B}" presName="parTx" presStyleLbl="revTx" presStyleIdx="1" presStyleCnt="2">
        <dgm:presLayoutVars>
          <dgm:chMax val="0"/>
          <dgm:chPref val="0"/>
        </dgm:presLayoutVars>
      </dgm:prSet>
      <dgm:spPr/>
    </dgm:pt>
  </dgm:ptLst>
  <dgm:cxnLst>
    <dgm:cxn modelId="{D6E33109-444F-4CC9-A392-59A8AF438234}" srcId="{8A714399-8B88-4175-ADC8-E69ED4B106DB}" destId="{EEEE0E8E-AF16-49A5-82D2-D2080FDFEE5B}" srcOrd="1" destOrd="0" parTransId="{F39D5E66-DBE3-457A-A2FF-BB9CD277891F}" sibTransId="{FA49C302-DF51-4DFE-8B44-2EAAF80117A6}"/>
    <dgm:cxn modelId="{B620A237-1CDD-493F-AB0C-4D04AFAF288D}" type="presOf" srcId="{AB6F9C53-3AC2-471C-AEB5-06729F83669D}" destId="{D7A9569D-E618-4E61-87C0-37476ACC3E32}" srcOrd="0" destOrd="0" presId="urn:microsoft.com/office/officeart/2018/2/layout/IconVerticalSolidList"/>
    <dgm:cxn modelId="{566AB183-E644-44A7-BCC5-E5B74DCA3050}" type="presOf" srcId="{EEEE0E8E-AF16-49A5-82D2-D2080FDFEE5B}" destId="{A7DBB6F8-6F90-490F-B721-08DDF2413864}" srcOrd="0" destOrd="0" presId="urn:microsoft.com/office/officeart/2018/2/layout/IconVerticalSolidList"/>
    <dgm:cxn modelId="{209828B7-391F-4FA0-9B23-1752229C79DE}" type="presOf" srcId="{8A714399-8B88-4175-ADC8-E69ED4B106DB}" destId="{733BA399-16D8-4B8F-B1DF-0B9B7128FD0E}" srcOrd="0" destOrd="0" presId="urn:microsoft.com/office/officeart/2018/2/layout/IconVerticalSolidList"/>
    <dgm:cxn modelId="{0DDD00DD-6B29-41F2-A940-3F607CEB0ADE}" srcId="{8A714399-8B88-4175-ADC8-E69ED4B106DB}" destId="{AB6F9C53-3AC2-471C-AEB5-06729F83669D}" srcOrd="0" destOrd="0" parTransId="{DA56BDE7-1519-46F1-A8E9-7CC72E55ECED}" sibTransId="{03384FB6-80B9-4D00-9FB1-D6F5C167505C}"/>
    <dgm:cxn modelId="{1F1D5EA3-5219-4FB4-AB95-93B28F5AFE8E}" type="presParOf" srcId="{733BA399-16D8-4B8F-B1DF-0B9B7128FD0E}" destId="{70E7CBEB-1FAD-4A03-AEAC-8FDC7AA3E586}" srcOrd="0" destOrd="0" presId="urn:microsoft.com/office/officeart/2018/2/layout/IconVerticalSolidList"/>
    <dgm:cxn modelId="{0B9F7F3A-FA58-4AFD-BD06-FC8B48031784}" type="presParOf" srcId="{70E7CBEB-1FAD-4A03-AEAC-8FDC7AA3E586}" destId="{F165E3F5-7D35-465A-9564-63FA6370C446}" srcOrd="0" destOrd="0" presId="urn:microsoft.com/office/officeart/2018/2/layout/IconVerticalSolidList"/>
    <dgm:cxn modelId="{8A858B59-E3A1-46F9-9C4D-B96DE59B3431}" type="presParOf" srcId="{70E7CBEB-1FAD-4A03-AEAC-8FDC7AA3E586}" destId="{C1A7C7C8-A851-4ABC-9CF2-6F25A0252B4B}" srcOrd="1" destOrd="0" presId="urn:microsoft.com/office/officeart/2018/2/layout/IconVerticalSolidList"/>
    <dgm:cxn modelId="{B12C2FC3-FC0E-4BBF-9EBA-0125A901BC88}" type="presParOf" srcId="{70E7CBEB-1FAD-4A03-AEAC-8FDC7AA3E586}" destId="{51D5F235-8D3E-4606-9CF0-2ABAC4AA5212}" srcOrd="2" destOrd="0" presId="urn:microsoft.com/office/officeart/2018/2/layout/IconVerticalSolidList"/>
    <dgm:cxn modelId="{4A2CD20B-02B3-4C32-9C5D-8C588208F167}" type="presParOf" srcId="{70E7CBEB-1FAD-4A03-AEAC-8FDC7AA3E586}" destId="{D7A9569D-E618-4E61-87C0-37476ACC3E32}" srcOrd="3" destOrd="0" presId="urn:microsoft.com/office/officeart/2018/2/layout/IconVerticalSolidList"/>
    <dgm:cxn modelId="{AD6323F9-E5B3-4D67-8818-2897199B819A}" type="presParOf" srcId="{733BA399-16D8-4B8F-B1DF-0B9B7128FD0E}" destId="{0F63E90B-2D67-44E4-9B24-DBDF0BB64638}" srcOrd="1" destOrd="0" presId="urn:microsoft.com/office/officeart/2018/2/layout/IconVerticalSolidList"/>
    <dgm:cxn modelId="{957F6C9B-CC0C-44C0-A480-8B2329272F40}" type="presParOf" srcId="{733BA399-16D8-4B8F-B1DF-0B9B7128FD0E}" destId="{751A8C3B-FE85-4511-9E37-A09C08666229}" srcOrd="2" destOrd="0" presId="urn:microsoft.com/office/officeart/2018/2/layout/IconVerticalSolidList"/>
    <dgm:cxn modelId="{0B8B7DD0-B44B-4DD0-B754-07B3A50355CF}" type="presParOf" srcId="{751A8C3B-FE85-4511-9E37-A09C08666229}" destId="{A93C555D-AACC-4FD2-9585-DF76331527DB}" srcOrd="0" destOrd="0" presId="urn:microsoft.com/office/officeart/2018/2/layout/IconVerticalSolidList"/>
    <dgm:cxn modelId="{96ABBF22-9985-4DD9-9CB6-0B6F953DB2EE}" type="presParOf" srcId="{751A8C3B-FE85-4511-9E37-A09C08666229}" destId="{3FD15882-CE7E-42F4-8EE3-A7F0645EED2C}" srcOrd="1" destOrd="0" presId="urn:microsoft.com/office/officeart/2018/2/layout/IconVerticalSolidList"/>
    <dgm:cxn modelId="{0254F3AB-D333-4AF0-A05F-5CEC3BBCFB68}" type="presParOf" srcId="{751A8C3B-FE85-4511-9E37-A09C08666229}" destId="{F986374D-7857-4CA7-8C39-B8C77B12D284}" srcOrd="2" destOrd="0" presId="urn:microsoft.com/office/officeart/2018/2/layout/IconVerticalSolidList"/>
    <dgm:cxn modelId="{6033C88A-D977-4E08-9026-E330B901A1F2}" type="presParOf" srcId="{751A8C3B-FE85-4511-9E37-A09C08666229}" destId="{A7DBB6F8-6F90-490F-B721-08DDF24138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5E3F5-7D35-465A-9564-63FA6370C446}">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7C7C8-A851-4ABC-9CF2-6F25A0252B4B}">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A9569D-E618-4E61-87C0-37476ACC3E32}">
      <dsp:nvSpPr>
        <dsp:cNvPr id="0" name=""/>
        <dsp:cNvSpPr/>
      </dsp:nvSpPr>
      <dsp:spPr>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90000"/>
            </a:lnSpc>
            <a:spcBef>
              <a:spcPct val="0"/>
            </a:spcBef>
            <a:spcAft>
              <a:spcPct val="35000"/>
            </a:spcAft>
            <a:buNone/>
          </a:pPr>
          <a:r>
            <a:rPr lang="en-US" sz="2500" kern="1200"/>
            <a:t>Using data science tools for research dissertation and publication- Dr Rose</a:t>
          </a:r>
        </a:p>
      </dsp:txBody>
      <dsp:txXfrm>
        <a:off x="1786917" y="838020"/>
        <a:ext cx="5331000" cy="1547114"/>
      </dsp:txXfrm>
    </dsp:sp>
    <dsp:sp modelId="{A93C555D-AACC-4FD2-9585-DF76331527DB}">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15882-CE7E-42F4-8EE3-A7F0645EED2C}">
      <dsp:nvSpPr>
        <dsp:cNvPr id="0" name=""/>
        <dsp:cNvSpPr/>
      </dsp:nvSpPr>
      <dsp:spPr>
        <a:xfrm>
          <a:off x="468002" y="3120014"/>
          <a:ext cx="850913" cy="85091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BB6F8-6F90-490F-B721-08DDF2413864}">
      <dsp:nvSpPr>
        <dsp:cNvPr id="0" name=""/>
        <dsp:cNvSpPr/>
      </dsp:nvSpPr>
      <dsp:spPr>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90000"/>
            </a:lnSpc>
            <a:spcBef>
              <a:spcPct val="0"/>
            </a:spcBef>
            <a:spcAft>
              <a:spcPct val="35000"/>
            </a:spcAft>
            <a:buNone/>
          </a:pPr>
          <a:r>
            <a:rPr lang="en-US" sz="2500" kern="1200"/>
            <a:t>LinkedIn optimisation - Mr David</a:t>
          </a:r>
        </a:p>
      </dsp:txBody>
      <dsp:txXfrm>
        <a:off x="1786917" y="2771913"/>
        <a:ext cx="5331000" cy="1547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4/30/2024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98284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4/30/2024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6297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4/30/2024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665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4/30/2024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0672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4/30/2024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1107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4/30/2024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5600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4/30/2024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1379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4/30/2024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165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4/30/2024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2674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4/30/2024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7213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4/30/2024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6868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4/30/2024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947385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B9544DE-D5D2-419F-97F9-C3CB8C317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898C9B-7323-4559-9424-018A10D79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730204" y="1122363"/>
            <a:ext cx="6661195" cy="2387600"/>
          </a:xfrm>
        </p:spPr>
        <p:txBody>
          <a:bodyPr>
            <a:normAutofit/>
          </a:bodyPr>
          <a:lstStyle/>
          <a:p>
            <a:pPr algn="l"/>
            <a:r>
              <a:rPr lang="en-US" sz="3800" dirty="0"/>
              <a:t>Crafting a good portfolio &amp; Choosing the right tool as a Data Analyst</a:t>
            </a:r>
          </a:p>
        </p:txBody>
      </p:sp>
      <p:sp>
        <p:nvSpPr>
          <p:cNvPr id="3" name="Subtitle 2"/>
          <p:cNvSpPr>
            <a:spLocks noGrp="1"/>
          </p:cNvSpPr>
          <p:nvPr>
            <p:ph type="subTitle" idx="1"/>
          </p:nvPr>
        </p:nvSpPr>
        <p:spPr>
          <a:xfrm>
            <a:off x="730204" y="6251811"/>
            <a:ext cx="6614161" cy="592129"/>
          </a:xfrm>
        </p:spPr>
        <p:txBody>
          <a:bodyPr vert="horz" lIns="91440" tIns="45720" rIns="91440" bIns="45720" rtlCol="0">
            <a:normAutofit/>
          </a:bodyPr>
          <a:lstStyle/>
          <a:p>
            <a:pPr algn="l"/>
            <a:r>
              <a:rPr lang="en-US" b="1" dirty="0"/>
              <a:t>Adeola Lawal</a:t>
            </a:r>
          </a:p>
        </p:txBody>
      </p:sp>
      <p:grpSp>
        <p:nvGrpSpPr>
          <p:cNvPr id="16" name="decorative circles">
            <a:extLst>
              <a:ext uri="{FF2B5EF4-FFF2-40B4-BE49-F238E27FC236}">
                <a16:creationId xmlns:a16="http://schemas.microsoft.com/office/drawing/2014/main" id="{CD3F8757-46C7-43B2-B5EF-9B85B5C839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10" name="Oval 16">
              <a:extLst>
                <a:ext uri="{FF2B5EF4-FFF2-40B4-BE49-F238E27FC236}">
                  <a16:creationId xmlns:a16="http://schemas.microsoft.com/office/drawing/2014/main" id="{CC558EDF-DA7F-481C-8D08-2A7156D3F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DCDAD58-A043-493E-A51B-5A32AB1C5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56CBC24-7B7A-405B-8EB6-1A5FD7BE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1EFB3FA-A08C-47F2-B71D-3556F253C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36554C6-9AC1-4C2E-AE7F-040BCB6C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3" descr="A colorful light bulb with business icons">
            <a:extLst>
              <a:ext uri="{FF2B5EF4-FFF2-40B4-BE49-F238E27FC236}">
                <a16:creationId xmlns:a16="http://schemas.microsoft.com/office/drawing/2014/main" id="{B781230F-C36E-4842-BE8B-C675308F4995}"/>
              </a:ext>
            </a:extLst>
          </p:cNvPr>
          <p:cNvPicPr>
            <a:picLocks noChangeAspect="1"/>
          </p:cNvPicPr>
          <p:nvPr/>
        </p:nvPicPr>
        <p:blipFill rotWithShape="1">
          <a:blip r:embed="rId2"/>
          <a:srcRect l="23289" r="34902" b="-1"/>
          <a:stretch/>
        </p:blipFill>
        <p:spPr>
          <a:xfrm>
            <a:off x="8608738" y="357441"/>
            <a:ext cx="358021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Tree>
    <p:extLst>
      <p:ext uri="{BB962C8B-B14F-4D97-AF65-F5344CB8AC3E}">
        <p14:creationId xmlns:p14="http://schemas.microsoft.com/office/powerpoint/2010/main" val="42051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14632" y="237306"/>
            <a:ext cx="11277600" cy="952398"/>
          </a:xfrm>
        </p:spPr>
        <p:txBody>
          <a:bodyPr>
            <a:normAutofit/>
          </a:bodyPr>
          <a:lstStyle/>
          <a:p>
            <a:r>
              <a:rPr lang="en-US" sz="4400" b="1" dirty="0"/>
              <a:t>What to include in your portfolio</a:t>
            </a:r>
          </a:p>
        </p:txBody>
      </p:sp>
      <p:sp>
        <p:nvSpPr>
          <p:cNvPr id="3" name="Rectangle 2"/>
          <p:cNvSpPr/>
          <p:nvPr/>
        </p:nvSpPr>
        <p:spPr>
          <a:xfrm>
            <a:off x="314632" y="2303934"/>
            <a:ext cx="11356258" cy="2932341"/>
          </a:xfrm>
          <a:prstGeom prst="rect">
            <a:avLst/>
          </a:prstGeom>
        </p:spPr>
        <p:txBody>
          <a:bodyPr wrap="square">
            <a:spAutoFit/>
          </a:bodyPr>
          <a:lstStyle/>
          <a:p>
            <a:pPr>
              <a:lnSpc>
                <a:spcPct val="200000"/>
              </a:lnSpc>
            </a:pPr>
            <a:r>
              <a:rPr lang="en-US" sz="2400" dirty="0">
                <a:latin typeface="Arial" panose="020B0604020202020204" pitchFamily="34" charset="0"/>
                <a:cs typeface="Arial" panose="020B0604020202020204" pitchFamily="34" charset="0"/>
              </a:rPr>
              <a:t>The contents of your portfolio are more important than where you choose to host it. A simple portfolio should include at least two sections, an “About me” section and data analytics projects. Let’s take a closer look at both.</a:t>
            </a:r>
          </a:p>
          <a:p>
            <a:pPr algn="just">
              <a:lnSpc>
                <a:spcPct val="20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16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14632" y="237306"/>
            <a:ext cx="11277600" cy="952398"/>
          </a:xfrm>
        </p:spPr>
        <p:txBody>
          <a:bodyPr>
            <a:normAutofit/>
          </a:bodyPr>
          <a:lstStyle/>
          <a:p>
            <a:r>
              <a:rPr lang="en-US" sz="4400" b="1" dirty="0"/>
              <a:t>About me</a:t>
            </a:r>
          </a:p>
        </p:txBody>
      </p:sp>
      <p:sp>
        <p:nvSpPr>
          <p:cNvPr id="3" name="Rectangle 2"/>
          <p:cNvSpPr/>
          <p:nvPr/>
        </p:nvSpPr>
        <p:spPr>
          <a:xfrm>
            <a:off x="171132" y="1091564"/>
            <a:ext cx="11564599" cy="5632311"/>
          </a:xfrm>
          <a:prstGeom prst="rect">
            <a:avLst/>
          </a:prstGeom>
        </p:spPr>
        <p:txBody>
          <a:bodyPr wrap="square">
            <a:spAutoFit/>
          </a:bodyPr>
          <a:lstStyle/>
          <a:p>
            <a:pPr algn="just">
              <a:lnSpc>
                <a:spcPct val="150000"/>
              </a:lnSpc>
            </a:pPr>
            <a:r>
              <a:rPr lang="en-US" sz="2400" dirty="0">
                <a:latin typeface="Arial" panose="020B0604020202020204" pitchFamily="34" charset="0"/>
                <a:cs typeface="Arial" panose="020B0604020202020204" pitchFamily="34" charset="0"/>
              </a:rPr>
              <a:t>The “About me” page gives you an opportunity to introduce prospective employers to who you are, what you do, and why it’s important to you. You can use this section to explain:</a:t>
            </a:r>
          </a:p>
          <a:p>
            <a:pPr algn="just">
              <a:lnSpc>
                <a:spcPct val="150000"/>
              </a:lnSpc>
            </a:pPr>
            <a:endParaRPr lang="en-US" sz="2400" dirty="0">
              <a:latin typeface="Arial" panose="020B0604020202020204" pitchFamily="34" charset="0"/>
              <a:cs typeface="Arial" panose="020B0604020202020204" pitchFamily="34" charset="0"/>
            </a:endParaRPr>
          </a:p>
          <a:p>
            <a:pPr marL="342900" indent="127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 How you got started in data analysis</a:t>
            </a:r>
          </a:p>
          <a:p>
            <a:pPr marL="342900" indent="127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 What about data interests you most</a:t>
            </a:r>
          </a:p>
          <a:p>
            <a:pPr marL="342900" indent="127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 Where your passions lie in relation to data analytics</a:t>
            </a:r>
          </a:p>
          <a:p>
            <a:pPr marL="342900"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This is also a great place to include your contact details (if you don’t have them on a separate page) and links to your social media accounts.</a:t>
            </a:r>
          </a:p>
        </p:txBody>
      </p:sp>
    </p:spTree>
    <p:extLst>
      <p:ext uri="{BB962C8B-B14F-4D97-AF65-F5344CB8AC3E}">
        <p14:creationId xmlns:p14="http://schemas.microsoft.com/office/powerpoint/2010/main" val="30057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14632" y="237306"/>
            <a:ext cx="11277600" cy="952398"/>
          </a:xfrm>
        </p:spPr>
        <p:txBody>
          <a:bodyPr>
            <a:normAutofit/>
          </a:bodyPr>
          <a:lstStyle/>
          <a:p>
            <a:r>
              <a:rPr lang="en-US" sz="2400" b="1" dirty="0">
                <a:latin typeface="Arial" panose="020B0604020202020204" pitchFamily="34" charset="0"/>
                <a:cs typeface="Arial" panose="020B0604020202020204" pitchFamily="34" charset="0"/>
              </a:rPr>
              <a:t>Projects</a:t>
            </a:r>
          </a:p>
        </p:txBody>
      </p:sp>
      <p:sp>
        <p:nvSpPr>
          <p:cNvPr id="3" name="Rectangle 2"/>
          <p:cNvSpPr/>
          <p:nvPr/>
        </p:nvSpPr>
        <p:spPr>
          <a:xfrm>
            <a:off x="171132" y="1101189"/>
            <a:ext cx="11564599" cy="5170646"/>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The bulk of your portfolio will likely comprise a series of projects and case studies that demonstrate your key skills. In general, your portfolio should showcase your best or latest work. Try to include projects that highlight your ability to:</a:t>
            </a: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r>
              <a:rPr lang="en-US" sz="2000" b="1" dirty="0">
                <a:latin typeface="Arial" panose="020B0604020202020204" pitchFamily="34" charset="0"/>
                <a:cs typeface="Arial" panose="020B0604020202020204" pitchFamily="34" charset="0"/>
              </a:rPr>
              <a:t>Scrape data from websites:</a:t>
            </a:r>
            <a:r>
              <a:rPr lang="en-US" sz="2000" dirty="0">
                <a:latin typeface="Arial" panose="020B0604020202020204" pitchFamily="34" charset="0"/>
                <a:cs typeface="Arial" panose="020B0604020202020204" pitchFamily="34" charset="0"/>
              </a:rPr>
              <a:t> Show your code and use hashed comments to explain your thinking.</a:t>
            </a: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r>
              <a:rPr lang="en-US" sz="2000" b="1" dirty="0">
                <a:latin typeface="Arial" panose="020B0604020202020204" pitchFamily="34" charset="0"/>
                <a:cs typeface="Arial" panose="020B0604020202020204" pitchFamily="34" charset="0"/>
              </a:rPr>
              <a:t>Clean data:</a:t>
            </a:r>
            <a:r>
              <a:rPr lang="en-US" sz="2000" dirty="0">
                <a:latin typeface="Arial" panose="020B0604020202020204" pitchFamily="34" charset="0"/>
                <a:cs typeface="Arial" panose="020B0604020202020204" pitchFamily="34" charset="0"/>
              </a:rPr>
              <a:t> Take a dataset with missing, duplicate, or other problematic data, and walk through your data cleaning process.</a:t>
            </a: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r>
              <a:rPr lang="en-US" sz="2000" b="1" dirty="0">
                <a:latin typeface="Arial" panose="020B0604020202020204" pitchFamily="34" charset="0"/>
                <a:cs typeface="Arial" panose="020B0604020202020204" pitchFamily="34" charset="0"/>
              </a:rPr>
              <a:t>Perform different types of analysis:</a:t>
            </a:r>
            <a:r>
              <a:rPr lang="en-US" sz="2000" dirty="0">
                <a:latin typeface="Arial" panose="020B0604020202020204" pitchFamily="34" charset="0"/>
                <a:cs typeface="Arial" panose="020B0604020202020204" pitchFamily="34" charset="0"/>
              </a:rPr>
              <a:t> Use data to perform diagnostic, descriptive, predictive, and prescriptive analysis.</a:t>
            </a:r>
          </a:p>
        </p:txBody>
      </p:sp>
    </p:spTree>
    <p:extLst>
      <p:ext uri="{BB962C8B-B14F-4D97-AF65-F5344CB8AC3E}">
        <p14:creationId xmlns:p14="http://schemas.microsoft.com/office/powerpoint/2010/main" val="287581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14632" y="237306"/>
            <a:ext cx="11277600" cy="619342"/>
          </a:xfrm>
        </p:spPr>
        <p:txBody>
          <a:bodyPr>
            <a:normAutofit/>
          </a:bodyPr>
          <a:lstStyle/>
          <a:p>
            <a:r>
              <a:rPr lang="en-US" sz="2400" b="1" dirty="0">
                <a:latin typeface="Arial" panose="020B0604020202020204" pitchFamily="34" charset="0"/>
                <a:cs typeface="Arial" panose="020B0604020202020204" pitchFamily="34" charset="0"/>
              </a:rPr>
              <a:t>Projects</a:t>
            </a:r>
          </a:p>
        </p:txBody>
      </p:sp>
      <p:sp>
        <p:nvSpPr>
          <p:cNvPr id="3" name="Rectangle 2"/>
          <p:cNvSpPr/>
          <p:nvPr/>
        </p:nvSpPr>
        <p:spPr>
          <a:xfrm>
            <a:off x="314632" y="1264819"/>
            <a:ext cx="11389222" cy="4727000"/>
          </a:xfrm>
          <a:prstGeom prst="rect">
            <a:avLst/>
          </a:prstGeom>
        </p:spPr>
        <p:txBody>
          <a:bodyPr wrap="square">
            <a:spAutoFit/>
          </a:bodyPr>
          <a:lstStyle/>
          <a:p>
            <a:pPr algn="just">
              <a:lnSpc>
                <a:spcPct val="200000"/>
              </a:lnSpc>
            </a:pPr>
            <a:r>
              <a:rPr lang="en-US" sz="2200" b="1" dirty="0">
                <a:latin typeface="Arial" panose="020B0604020202020204" pitchFamily="34" charset="0"/>
                <a:cs typeface="Arial" panose="020B0604020202020204" pitchFamily="34" charset="0"/>
              </a:rPr>
              <a:t>Visualize data to tell a story:</a:t>
            </a:r>
            <a:r>
              <a:rPr lang="en-US" sz="2200" dirty="0">
                <a:latin typeface="Arial" panose="020B0604020202020204" pitchFamily="34" charset="0"/>
                <a:cs typeface="Arial" panose="020B0604020202020204" pitchFamily="34" charset="0"/>
              </a:rPr>
              <a:t> Create a chart, map, graph, or other visualization to make your data easier to understand.</a:t>
            </a:r>
          </a:p>
          <a:p>
            <a:pPr algn="just">
              <a:lnSpc>
                <a:spcPct val="200000"/>
              </a:lnSpc>
            </a:pPr>
            <a:r>
              <a:rPr lang="en-US" sz="2200" b="1" dirty="0">
                <a:latin typeface="Arial" panose="020B0604020202020204" pitchFamily="34" charset="0"/>
                <a:cs typeface="Arial" panose="020B0604020202020204" pitchFamily="34" charset="0"/>
              </a:rPr>
              <a:t>Communicate complex ideas:</a:t>
            </a:r>
            <a:r>
              <a:rPr lang="en-US" sz="2200" dirty="0">
                <a:latin typeface="Arial" panose="020B0604020202020204" pitchFamily="34" charset="0"/>
                <a:cs typeface="Arial" panose="020B0604020202020204" pitchFamily="34" charset="0"/>
              </a:rPr>
              <a:t> Consider writing a blog post that outlines your process or explains a difficult data concept to highlight your communication skills.</a:t>
            </a:r>
          </a:p>
          <a:p>
            <a:pPr algn="just">
              <a:lnSpc>
                <a:spcPct val="200000"/>
              </a:lnSpc>
            </a:pPr>
            <a:r>
              <a:rPr lang="en-US" sz="2200" b="1" dirty="0">
                <a:latin typeface="Arial" panose="020B0604020202020204" pitchFamily="34" charset="0"/>
                <a:cs typeface="Arial" panose="020B0604020202020204" pitchFamily="34" charset="0"/>
              </a:rPr>
              <a:t>Collaborate with others:</a:t>
            </a:r>
            <a:r>
              <a:rPr lang="en-US" sz="2200" dirty="0">
                <a:latin typeface="Arial" panose="020B0604020202020204" pitchFamily="34" charset="0"/>
                <a:cs typeface="Arial" panose="020B0604020202020204" pitchFamily="34" charset="0"/>
              </a:rPr>
              <a:t> If you’ve worked on a group project, be sure to include it.</a:t>
            </a:r>
          </a:p>
          <a:p>
            <a:pPr algn="just">
              <a:lnSpc>
                <a:spcPct val="200000"/>
              </a:lnSpc>
            </a:pPr>
            <a:r>
              <a:rPr lang="en-US" sz="2200" b="1" dirty="0">
                <a:latin typeface="Arial" panose="020B0604020202020204" pitchFamily="34" charset="0"/>
                <a:cs typeface="Arial" panose="020B0604020202020204" pitchFamily="34" charset="0"/>
              </a:rPr>
              <a:t>Use data analysis tools:</a:t>
            </a:r>
            <a:r>
              <a:rPr lang="en-US" sz="2200" dirty="0">
                <a:latin typeface="Arial" panose="020B0604020202020204" pitchFamily="34" charset="0"/>
                <a:cs typeface="Arial" panose="020B0604020202020204" pitchFamily="34" charset="0"/>
              </a:rPr>
              <a:t> Share projects that show off your ability to use SQL, Python, R, Tableau, etc.</a:t>
            </a:r>
          </a:p>
        </p:txBody>
      </p:sp>
    </p:spTree>
    <p:extLst>
      <p:ext uri="{BB962C8B-B14F-4D97-AF65-F5344CB8AC3E}">
        <p14:creationId xmlns:p14="http://schemas.microsoft.com/office/powerpoint/2010/main" val="178478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510240" y="298410"/>
            <a:ext cx="9647515" cy="619342"/>
          </a:xfrm>
        </p:spPr>
        <p:txBody>
          <a:bodyPr>
            <a:normAutofit/>
          </a:bodyPr>
          <a:lstStyle/>
          <a:p>
            <a:r>
              <a:rPr lang="en-US" sz="2400" b="1" dirty="0">
                <a:latin typeface="Arial" panose="020B0604020202020204" pitchFamily="34" charset="0"/>
                <a:cs typeface="Arial" panose="020B0604020202020204" pitchFamily="34" charset="0"/>
              </a:rPr>
              <a:t>What do I put in my portfolio if I don’t have work experience</a:t>
            </a:r>
          </a:p>
        </p:txBody>
      </p:sp>
      <p:pic>
        <p:nvPicPr>
          <p:cNvPr id="7" name="Picture 6"/>
          <p:cNvPicPr>
            <a:picLocks noChangeAspect="1"/>
          </p:cNvPicPr>
          <p:nvPr/>
        </p:nvPicPr>
        <p:blipFill rotWithShape="1">
          <a:blip r:embed="rId2"/>
          <a:srcRect t="22245"/>
          <a:stretch/>
        </p:blipFill>
        <p:spPr>
          <a:xfrm>
            <a:off x="510240" y="1626670"/>
            <a:ext cx="10622820" cy="3371060"/>
          </a:xfrm>
          <a:prstGeom prst="rect">
            <a:avLst/>
          </a:prstGeom>
        </p:spPr>
      </p:pic>
    </p:spTree>
    <p:extLst>
      <p:ext uri="{BB962C8B-B14F-4D97-AF65-F5344CB8AC3E}">
        <p14:creationId xmlns:p14="http://schemas.microsoft.com/office/powerpoint/2010/main" val="155826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75487" y="92927"/>
            <a:ext cx="9647515" cy="619342"/>
          </a:xfrm>
        </p:spPr>
        <p:txBody>
          <a:bodyPr>
            <a:normAutofit/>
          </a:bodyPr>
          <a:lstStyle/>
          <a:p>
            <a:r>
              <a:rPr lang="en-US" sz="2400" b="1" dirty="0">
                <a:latin typeface="Arial" panose="020B0604020202020204" pitchFamily="34" charset="0"/>
                <a:cs typeface="Arial" panose="020B0604020202020204" pitchFamily="34" charset="0"/>
              </a:rPr>
              <a:t>Other items to include</a:t>
            </a:r>
          </a:p>
        </p:txBody>
      </p:sp>
      <p:sp>
        <p:nvSpPr>
          <p:cNvPr id="3" name="Rectangle 2"/>
          <p:cNvSpPr/>
          <p:nvPr/>
        </p:nvSpPr>
        <p:spPr>
          <a:xfrm>
            <a:off x="279234" y="906439"/>
            <a:ext cx="11078576" cy="5632311"/>
          </a:xfrm>
          <a:prstGeom prst="rect">
            <a:avLst/>
          </a:prstGeom>
        </p:spPr>
        <p:txBody>
          <a:bodyPr wrap="square">
            <a:spAutoFit/>
          </a:bodyPr>
          <a:lstStyle/>
          <a:p>
            <a:pPr>
              <a:lnSpc>
                <a:spcPct val="150000"/>
              </a:lnSpc>
            </a:pPr>
            <a:r>
              <a:rPr lang="en-US" sz="2400" dirty="0">
                <a:solidFill>
                  <a:srgbClr val="1F1F1F"/>
                </a:solidFill>
                <a:latin typeface="Arial" panose="020B0604020202020204" pitchFamily="34" charset="0"/>
                <a:cs typeface="Arial" panose="020B0604020202020204" pitchFamily="34" charset="0"/>
              </a:rPr>
              <a:t>While you’ll definitely want to include an “About me” section and some projects, you can also build out your portfolio with a couple of other elements.</a:t>
            </a:r>
          </a:p>
          <a:p>
            <a:pPr>
              <a:lnSpc>
                <a:spcPct val="150000"/>
              </a:lnSpc>
            </a:pPr>
            <a:endParaRPr lang="en-US" sz="2400" dirty="0">
              <a:solidFill>
                <a:srgbClr val="1F1F1F"/>
              </a:solidFill>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2400" b="1" dirty="0">
                <a:solidFill>
                  <a:srgbClr val="1F1F1F"/>
                </a:solidFill>
                <a:latin typeface="Arial" panose="020B0604020202020204" pitchFamily="34" charset="0"/>
                <a:cs typeface="Arial" panose="020B0604020202020204" pitchFamily="34" charset="0"/>
              </a:rPr>
              <a:t> Blog:</a:t>
            </a:r>
            <a:r>
              <a:rPr lang="en-US" sz="2400" dirty="0">
                <a:solidFill>
                  <a:srgbClr val="1F1F1F"/>
                </a:solidFill>
                <a:latin typeface="Arial" panose="020B0604020202020204" pitchFamily="34" charset="0"/>
                <a:cs typeface="Arial" panose="020B0604020202020204" pitchFamily="34" charset="0"/>
              </a:rPr>
              <a:t> As you work on projects, consider writing blog posts about your process and findings. This can be an excellent way to showcase your communication skills while reinforcing your learning.</a:t>
            </a:r>
          </a:p>
          <a:p>
            <a:pPr>
              <a:lnSpc>
                <a:spcPct val="150000"/>
              </a:lnSpc>
              <a:buFont typeface="Arial" panose="020B0604020202020204" pitchFamily="34" charset="0"/>
              <a:buChar char="•"/>
            </a:pPr>
            <a:endParaRPr lang="en-US" sz="2400" dirty="0">
              <a:solidFill>
                <a:srgbClr val="1F1F1F"/>
              </a:solidFill>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2400" b="1" dirty="0">
                <a:solidFill>
                  <a:srgbClr val="1F1F1F"/>
                </a:solidFill>
                <a:latin typeface="Arial" panose="020B0604020202020204" pitchFamily="34" charset="0"/>
                <a:cs typeface="Arial" panose="020B0604020202020204" pitchFamily="34" charset="0"/>
              </a:rPr>
              <a:t> Testimonials:</a:t>
            </a:r>
            <a:r>
              <a:rPr lang="en-US" sz="2400" dirty="0">
                <a:solidFill>
                  <a:srgbClr val="1F1F1F"/>
                </a:solidFill>
                <a:latin typeface="Arial" panose="020B0604020202020204" pitchFamily="34" charset="0"/>
                <a:cs typeface="Arial" panose="020B0604020202020204" pitchFamily="34" charset="0"/>
              </a:rPr>
              <a:t> If you can gather a few quotes from professors, employers, clients, or colleagues about your work in data analytics, it’s a good idea to include them. </a:t>
            </a:r>
            <a:endParaRPr lang="en-US" sz="2400" b="0" i="0" dirty="0">
              <a:solidFill>
                <a:srgbClr val="1F1F1F"/>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107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38" y="2762886"/>
            <a:ext cx="8145517" cy="1332227"/>
          </a:xfrm>
        </p:spPr>
        <p:txBody>
          <a:bodyPr>
            <a:normAutofit/>
          </a:bodyPr>
          <a:lstStyle/>
          <a:p>
            <a:pPr algn="l">
              <a:lnSpc>
                <a:spcPct val="100000"/>
              </a:lnSpc>
            </a:pPr>
            <a:r>
              <a:rPr lang="en-US" sz="3800" b="1" dirty="0"/>
              <a:t>Data analyst portfolio tips and best practices</a:t>
            </a:r>
          </a:p>
        </p:txBody>
      </p:sp>
      <p:pic>
        <p:nvPicPr>
          <p:cNvPr id="6" name="Picture 3" descr="A colorful light bulb with business icons">
            <a:extLst>
              <a:ext uri="{FF2B5EF4-FFF2-40B4-BE49-F238E27FC236}">
                <a16:creationId xmlns:a16="http://schemas.microsoft.com/office/drawing/2014/main" id="{B781230F-C36E-4842-BE8B-C675308F4995}"/>
              </a:ext>
            </a:extLst>
          </p:cNvPr>
          <p:cNvPicPr>
            <a:picLocks noChangeAspect="1"/>
          </p:cNvPicPr>
          <p:nvPr/>
        </p:nvPicPr>
        <p:blipFill rotWithShape="1">
          <a:blip r:embed="rId2"/>
          <a:srcRect l="23289" r="34902" b="-1"/>
          <a:stretch/>
        </p:blipFill>
        <p:spPr>
          <a:xfrm>
            <a:off x="8608738" y="357441"/>
            <a:ext cx="358021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Tree>
    <p:extLst>
      <p:ext uri="{BB962C8B-B14F-4D97-AF65-F5344CB8AC3E}">
        <p14:creationId xmlns:p14="http://schemas.microsoft.com/office/powerpoint/2010/main" val="249783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549" y="502099"/>
            <a:ext cx="10818795" cy="5632311"/>
          </a:xfrm>
          <a:prstGeom prst="rect">
            <a:avLst/>
          </a:prstGeom>
        </p:spPr>
        <p:txBody>
          <a:bodyPr wrap="square">
            <a:spAutoFit/>
          </a:bodyPr>
          <a:lstStyle/>
          <a:p>
            <a:pPr>
              <a:lnSpc>
                <a:spcPct val="200000"/>
              </a:lnSpc>
            </a:pPr>
            <a:r>
              <a:rPr lang="en-US" sz="2000" b="1" dirty="0">
                <a:solidFill>
                  <a:srgbClr val="1F1F1F"/>
                </a:solidFill>
                <a:latin typeface="Arial" panose="020B0604020202020204" pitchFamily="34" charset="0"/>
                <a:cs typeface="Arial" panose="020B0604020202020204" pitchFamily="34" charset="0"/>
              </a:rPr>
              <a:t>Use your portfolio to demonstrate your passions. </a:t>
            </a:r>
          </a:p>
          <a:p>
            <a:pPr algn="just">
              <a:lnSpc>
                <a:spcPct val="200000"/>
              </a:lnSpc>
            </a:pPr>
            <a:r>
              <a:rPr lang="en-US" sz="2000" dirty="0">
                <a:solidFill>
                  <a:srgbClr val="1F1F1F"/>
                </a:solidFill>
                <a:latin typeface="Arial" panose="020B0604020202020204" pitchFamily="34" charset="0"/>
                <a:cs typeface="Arial" panose="020B0604020202020204" pitchFamily="34" charset="0"/>
              </a:rPr>
              <a:t>Your portfolio is an excellent spot to communicate what gets you fired up. Passionate about cryptocurrency? Prioritize projects using </a:t>
            </a:r>
            <a:r>
              <a:rPr lang="en-US" sz="2000" dirty="0" err="1">
                <a:solidFill>
                  <a:srgbClr val="1F1F1F"/>
                </a:solidFill>
                <a:latin typeface="Arial" panose="020B0604020202020204" pitchFamily="34" charset="0"/>
                <a:cs typeface="Arial" panose="020B0604020202020204" pitchFamily="34" charset="0"/>
              </a:rPr>
              <a:t>blockchain</a:t>
            </a:r>
            <a:r>
              <a:rPr lang="en-US" sz="2000" dirty="0">
                <a:solidFill>
                  <a:srgbClr val="1F1F1F"/>
                </a:solidFill>
                <a:latin typeface="Arial" panose="020B0604020202020204" pitchFamily="34" charset="0"/>
                <a:cs typeface="Arial" panose="020B0604020202020204" pitchFamily="34" charset="0"/>
              </a:rPr>
              <a:t> data. Interested in a job in the health care industry? Include health informatics projects.</a:t>
            </a:r>
          </a:p>
          <a:p>
            <a:pPr algn="just">
              <a:lnSpc>
                <a:spcPct val="200000"/>
              </a:lnSpc>
            </a:pPr>
            <a:endParaRPr lang="en-US" sz="2000" dirty="0">
              <a:solidFill>
                <a:srgbClr val="1F1F1F"/>
              </a:solidFill>
              <a:latin typeface="Arial" panose="020B0604020202020204" pitchFamily="34" charset="0"/>
              <a:cs typeface="Arial" panose="020B0604020202020204" pitchFamily="34" charset="0"/>
            </a:endParaRPr>
          </a:p>
          <a:p>
            <a:pPr algn="just">
              <a:lnSpc>
                <a:spcPct val="200000"/>
              </a:lnSpc>
            </a:pPr>
            <a:r>
              <a:rPr lang="en-US" sz="2000" b="1" dirty="0">
                <a:solidFill>
                  <a:srgbClr val="1F1F1F"/>
                </a:solidFill>
                <a:latin typeface="Arial" panose="020B0604020202020204" pitchFamily="34" charset="0"/>
                <a:cs typeface="Arial" panose="020B0604020202020204" pitchFamily="34" charset="0"/>
              </a:rPr>
              <a:t>Take advantage of tools like Jupyter Notebook and R Markdown. </a:t>
            </a:r>
          </a:p>
          <a:p>
            <a:pPr algn="just">
              <a:lnSpc>
                <a:spcPct val="200000"/>
              </a:lnSpc>
            </a:pPr>
            <a:r>
              <a:rPr lang="en-US" sz="2000" dirty="0">
                <a:solidFill>
                  <a:srgbClr val="1F1F1F"/>
                </a:solidFill>
                <a:latin typeface="Arial" panose="020B0604020202020204" pitchFamily="34" charset="0"/>
                <a:cs typeface="Arial" panose="020B0604020202020204" pitchFamily="34" charset="0"/>
              </a:rPr>
              <a:t>Humans are visual creatures, so try to make your portfolio more than just a wall of text. One way to do so is by using R or Jupyter Notebooks. These web applications allow you to share your live code, visualizations, and text in an interactive way.  </a:t>
            </a:r>
            <a:endParaRPr lang="en-US" sz="2000" b="0" i="0" dirty="0">
              <a:solidFill>
                <a:srgbClr val="1F1F1F"/>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62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039" y="535900"/>
            <a:ext cx="10818795" cy="5786199"/>
          </a:xfrm>
          <a:prstGeom prst="rect">
            <a:avLst/>
          </a:prstGeom>
        </p:spPr>
        <p:txBody>
          <a:bodyPr wrap="square">
            <a:spAutoFit/>
          </a:bodyPr>
          <a:lstStyle/>
          <a:p>
            <a:pPr>
              <a:lnSpc>
                <a:spcPct val="200000"/>
              </a:lnSpc>
            </a:pPr>
            <a:r>
              <a:rPr lang="en-US" sz="2000" b="1" dirty="0">
                <a:solidFill>
                  <a:srgbClr val="1F1F1F"/>
                </a:solidFill>
                <a:latin typeface="Arial" panose="020B0604020202020204" pitchFamily="34" charset="0"/>
                <a:cs typeface="Arial" panose="020B0604020202020204" pitchFamily="34" charset="0"/>
              </a:rPr>
              <a:t>Only include your best work. </a:t>
            </a:r>
          </a:p>
          <a:p>
            <a:pPr algn="just">
              <a:lnSpc>
                <a:spcPct val="200000"/>
              </a:lnSpc>
            </a:pPr>
            <a:r>
              <a:rPr lang="en-US" sz="2000" dirty="0">
                <a:solidFill>
                  <a:srgbClr val="1F1F1F"/>
                </a:solidFill>
                <a:latin typeface="Arial" panose="020B0604020202020204" pitchFamily="34" charset="0"/>
                <a:cs typeface="Arial" panose="020B0604020202020204" pitchFamily="34" charset="0"/>
              </a:rPr>
              <a:t>When it comes to your portfolio, less is more. When you’re just getting started, you might include every project you’ve worked on. But as you gain experience, you’ll want to include just enough to demonstrate your skills. </a:t>
            </a:r>
          </a:p>
          <a:p>
            <a:endParaRPr lang="en-US" sz="2000" b="1" dirty="0">
              <a:solidFill>
                <a:srgbClr val="1F1F1F"/>
              </a:solidFill>
              <a:latin typeface="Arial" panose="020B0604020202020204" pitchFamily="34" charset="0"/>
              <a:cs typeface="Arial" panose="020B0604020202020204" pitchFamily="34" charset="0"/>
            </a:endParaRPr>
          </a:p>
          <a:p>
            <a:r>
              <a:rPr lang="en-US" sz="2000" b="1" dirty="0">
                <a:solidFill>
                  <a:srgbClr val="1F1F1F"/>
                </a:solidFill>
                <a:latin typeface="Arial" panose="020B0604020202020204" pitchFamily="34" charset="0"/>
                <a:cs typeface="Arial" panose="020B0604020202020204" pitchFamily="34" charset="0"/>
              </a:rPr>
              <a:t>Build your portfolio as you learn. </a:t>
            </a:r>
          </a:p>
          <a:p>
            <a:endParaRPr lang="en-US" sz="2000" b="1" dirty="0">
              <a:solidFill>
                <a:srgbClr val="1F1F1F"/>
              </a:solidFill>
              <a:latin typeface="Arial" panose="020B0604020202020204" pitchFamily="34" charset="0"/>
              <a:cs typeface="Arial" panose="020B0604020202020204" pitchFamily="34" charset="0"/>
            </a:endParaRPr>
          </a:p>
          <a:p>
            <a:pPr algn="just">
              <a:lnSpc>
                <a:spcPct val="150000"/>
              </a:lnSpc>
            </a:pPr>
            <a:r>
              <a:rPr lang="en-US" sz="2000" dirty="0">
                <a:solidFill>
                  <a:srgbClr val="1F1F1F"/>
                </a:solidFill>
                <a:latin typeface="Arial" panose="020B0604020202020204" pitchFamily="34" charset="0"/>
                <a:cs typeface="Arial" panose="020B0604020202020204" pitchFamily="34" charset="0"/>
              </a:rPr>
              <a:t>You don’t have to wait for your first job to start developing your portfolio. If you’ve taken classes in data analytics, chances are they included some assignments or course projects. Add those to your portfolio. If you’re learning independently, start completing small portfolio projects as you go. You’ll not only practice your new skills, you’ll have material for your portfolio.</a:t>
            </a:r>
          </a:p>
        </p:txBody>
      </p:sp>
    </p:spTree>
    <p:extLst>
      <p:ext uri="{BB962C8B-B14F-4D97-AF65-F5344CB8AC3E}">
        <p14:creationId xmlns:p14="http://schemas.microsoft.com/office/powerpoint/2010/main" val="237267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9491" y="1784473"/>
            <a:ext cx="10818795" cy="1843518"/>
          </a:xfrm>
          <a:prstGeom prst="rect">
            <a:avLst/>
          </a:prstGeom>
        </p:spPr>
        <p:txBody>
          <a:bodyPr wrap="square">
            <a:spAutoFit/>
          </a:bodyPr>
          <a:lstStyle/>
          <a:p>
            <a:pPr>
              <a:lnSpc>
                <a:spcPct val="200000"/>
              </a:lnSpc>
            </a:pPr>
            <a:r>
              <a:rPr lang="en-US" sz="2000" b="1" dirty="0">
                <a:solidFill>
                  <a:srgbClr val="1F1F1F"/>
                </a:solidFill>
                <a:latin typeface="Arial" panose="020B0604020202020204" pitchFamily="34" charset="0"/>
                <a:cs typeface="Arial" panose="020B0604020202020204" pitchFamily="34" charset="0"/>
              </a:rPr>
              <a:t>Browse other portfolios for inspiration. </a:t>
            </a:r>
          </a:p>
          <a:p>
            <a:pPr algn="just">
              <a:lnSpc>
                <a:spcPct val="200000"/>
              </a:lnSpc>
            </a:pPr>
            <a:r>
              <a:rPr lang="en-US" sz="2000" dirty="0">
                <a:solidFill>
                  <a:srgbClr val="1F1F1F"/>
                </a:solidFill>
                <a:latin typeface="Arial" panose="020B0604020202020204" pitchFamily="34" charset="0"/>
                <a:cs typeface="Arial" panose="020B0604020202020204" pitchFamily="34" charset="0"/>
              </a:rPr>
              <a:t>Spend some time looking at other data analyst portfolios. You might pick up some ideas for how to present a certain type of project or how to incorporate a certain skill. </a:t>
            </a:r>
            <a:endParaRPr lang="en-US" sz="2000" b="1" dirty="0">
              <a:solidFill>
                <a:srgbClr val="1F1F1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993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7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73" name="Oval 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Shape 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84" name="Freeform: Shape 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85" name="Freeform: Shape 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86" name="Oval 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Freeform: Shape 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88" name="Rectangle 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oster for a college&#10;&#10;Description automatically generated">
            <a:extLst>
              <a:ext uri="{FF2B5EF4-FFF2-40B4-BE49-F238E27FC236}">
                <a16:creationId xmlns:a16="http://schemas.microsoft.com/office/drawing/2014/main" id="{07169309-1F45-7892-D29A-70E5E530922F}"/>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41539" b="2212"/>
          <a:stretch/>
        </p:blipFill>
        <p:spPr>
          <a:xfrm>
            <a:off x="-1" y="10"/>
            <a:ext cx="12192001" cy="6857990"/>
          </a:xfrm>
          <a:prstGeom prst="rect">
            <a:avLst/>
          </a:prstGeom>
        </p:spPr>
      </p:pic>
      <p:grpSp>
        <p:nvGrpSpPr>
          <p:cNvPr id="189" name="Group 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53" name="Oval 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803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38" y="2762886"/>
            <a:ext cx="8145517" cy="1332227"/>
          </a:xfrm>
        </p:spPr>
        <p:txBody>
          <a:bodyPr>
            <a:normAutofit/>
          </a:bodyPr>
          <a:lstStyle/>
          <a:p>
            <a:pPr algn="l">
              <a:lnSpc>
                <a:spcPct val="100000"/>
              </a:lnSpc>
            </a:pPr>
            <a:r>
              <a:rPr lang="en-US" sz="3800" b="1" dirty="0"/>
              <a:t>Important Data Analysis Tools used in the industry</a:t>
            </a:r>
          </a:p>
        </p:txBody>
      </p:sp>
      <p:pic>
        <p:nvPicPr>
          <p:cNvPr id="6" name="Picture 3" descr="A colorful light bulb with business icons">
            <a:extLst>
              <a:ext uri="{FF2B5EF4-FFF2-40B4-BE49-F238E27FC236}">
                <a16:creationId xmlns:a16="http://schemas.microsoft.com/office/drawing/2014/main" id="{B781230F-C36E-4842-BE8B-C675308F4995}"/>
              </a:ext>
            </a:extLst>
          </p:cNvPr>
          <p:cNvPicPr>
            <a:picLocks noChangeAspect="1"/>
          </p:cNvPicPr>
          <p:nvPr/>
        </p:nvPicPr>
        <p:blipFill rotWithShape="1">
          <a:blip r:embed="rId2"/>
          <a:srcRect l="23289" r="34902" b="-1"/>
          <a:stretch/>
        </p:blipFill>
        <p:spPr>
          <a:xfrm>
            <a:off x="8608738" y="357441"/>
            <a:ext cx="358021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Tree>
    <p:extLst>
      <p:ext uri="{BB962C8B-B14F-4D97-AF65-F5344CB8AC3E}">
        <p14:creationId xmlns:p14="http://schemas.microsoft.com/office/powerpoint/2010/main" val="256696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5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2" name="Oval 5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63" name="Freeform: Shape 6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64" name="Freeform: Shape 6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65" name="Oval 6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68" name="Rectangle 67">
            <a:extLst>
              <a:ext uri="{FF2B5EF4-FFF2-40B4-BE49-F238E27FC236}">
                <a16:creationId xmlns:a16="http://schemas.microsoft.com/office/drawing/2014/main" id="{5137BC6F-A6A9-4D5E-A7EA-FF97BF926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6A8CDB0-6B62-4C12-9DA7-DB959086C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295302" y="3604046"/>
            <a:ext cx="7315200" cy="1800013"/>
          </a:xfrm>
        </p:spPr>
        <p:txBody>
          <a:bodyPr vert="horz" lIns="91440" tIns="45720" rIns="91440" bIns="45720" rtlCol="0" anchor="b">
            <a:normAutofit fontScale="90000"/>
          </a:bodyPr>
          <a:lstStyle/>
          <a:p>
            <a:pPr algn="just"/>
            <a:r>
              <a:rPr lang="en-US" kern="1200" dirty="0">
                <a:latin typeface="+mj-lt"/>
                <a:ea typeface="+mj-ea"/>
                <a:cs typeface="+mj-cs"/>
              </a:rPr>
              <a:t>Should I focus on R or Python as a Data Analyst?</a:t>
            </a:r>
          </a:p>
        </p:txBody>
      </p:sp>
      <p:grpSp>
        <p:nvGrpSpPr>
          <p:cNvPr id="72" name="Decorative Circles">
            <a:extLst>
              <a:ext uri="{FF2B5EF4-FFF2-40B4-BE49-F238E27FC236}">
                <a16:creationId xmlns:a16="http://schemas.microsoft.com/office/drawing/2014/main" id="{87DC5ECA-BA48-42B8-B5DF-3561DAE25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68271" y="1901154"/>
            <a:ext cx="9049452" cy="847077"/>
            <a:chOff x="2768271" y="1901154"/>
            <a:chExt cx="9049452" cy="847077"/>
          </a:xfrm>
        </p:grpSpPr>
        <p:sp>
          <p:nvSpPr>
            <p:cNvPr id="73" name="Oval 72">
              <a:extLst>
                <a:ext uri="{FF2B5EF4-FFF2-40B4-BE49-F238E27FC236}">
                  <a16:creationId xmlns:a16="http://schemas.microsoft.com/office/drawing/2014/main" id="{37DBDC0B-1F11-47FC-A116-E6796E7F1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59169" y="1977248"/>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9196B33-F412-4E7B-A5CD-7B94A59B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77683" y="2018806"/>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4D2990A-DB1E-4B21-BFFC-9AFC42A5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68271" y="23544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62984656-9CAA-410A-AEB7-AB3DAC006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90988" y="1901154"/>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B422E61-EDC6-4628-99E8-6A6626FBB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24547" y="2281790"/>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BEF0976-B926-43FF-BF87-9DD04FAF6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4401" y="199874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2">
            <a:extLst>
              <a:ext uri="{FF2B5EF4-FFF2-40B4-BE49-F238E27FC236}">
                <a16:creationId xmlns:a16="http://schemas.microsoft.com/office/drawing/2014/main" id="{9B38358D-3EAD-4964-8A61-E7DF9F4D6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0"/>
            <a:ext cx="2861965" cy="3133761"/>
          </a:xfrm>
          <a:custGeom>
            <a:avLst/>
            <a:gdLst>
              <a:gd name="connsiteX0" fmla="*/ 152193 w 2976254"/>
              <a:gd name="connsiteY0" fmla="*/ 0 h 3258904"/>
              <a:gd name="connsiteX1" fmla="*/ 2976254 w 2976254"/>
              <a:gd name="connsiteY1" fmla="*/ 0 h 3258904"/>
              <a:gd name="connsiteX2" fmla="*/ 2976254 w 2976254"/>
              <a:gd name="connsiteY2" fmla="*/ 3192289 h 3258904"/>
              <a:gd name="connsiteX3" fmla="*/ 2908439 w 2976254"/>
              <a:gd name="connsiteY3" fmla="*/ 3209726 h 3258904"/>
              <a:gd name="connsiteX4" fmla="*/ 2420603 w 2976254"/>
              <a:gd name="connsiteY4" fmla="*/ 3258904 h 3258904"/>
              <a:gd name="connsiteX5" fmla="*/ 0 w 2976254"/>
              <a:gd name="connsiteY5" fmla="*/ 838301 h 3258904"/>
              <a:gd name="connsiteX6" fmla="*/ 108826 w 2976254"/>
              <a:gd name="connsiteY6" fmla="*/ 118488 h 325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6254" h="3258904">
                <a:moveTo>
                  <a:pt x="152193" y="0"/>
                </a:moveTo>
                <a:lnTo>
                  <a:pt x="2976254" y="0"/>
                </a:lnTo>
                <a:lnTo>
                  <a:pt x="2976254" y="3192289"/>
                </a:lnTo>
                <a:lnTo>
                  <a:pt x="2908439" y="3209726"/>
                </a:lnTo>
                <a:cubicBezTo>
                  <a:pt x="2750864" y="3241971"/>
                  <a:pt x="2587711" y="3258904"/>
                  <a:pt x="2420603" y="3258904"/>
                </a:cubicBezTo>
                <a:cubicBezTo>
                  <a:pt x="1083741" y="3258904"/>
                  <a:pt x="0" y="2175163"/>
                  <a:pt x="0" y="838301"/>
                </a:cubicBezTo>
                <a:cubicBezTo>
                  <a:pt x="0" y="587639"/>
                  <a:pt x="38100" y="345877"/>
                  <a:pt x="108826" y="11848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Graphic 81">
            <a:extLst>
              <a:ext uri="{FF2B5EF4-FFF2-40B4-BE49-F238E27FC236}">
                <a16:creationId xmlns:a16="http://schemas.microsoft.com/office/drawing/2014/main" id="{75B3D40C-E699-4A2F-A6AF-C9595B1887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591" y="136523"/>
            <a:ext cx="2488333" cy="2488333"/>
          </a:xfrm>
          <a:prstGeom prst="rect">
            <a:avLst/>
          </a:prstGeom>
        </p:spPr>
      </p:pic>
      <p:pic>
        <p:nvPicPr>
          <p:cNvPr id="4" name="Picture 4" descr="R (programming language) - Wikipedia">
            <a:extLst>
              <a:ext uri="{FF2B5EF4-FFF2-40B4-BE49-F238E27FC236}">
                <a16:creationId xmlns:a16="http://schemas.microsoft.com/office/drawing/2014/main" id="{9330FDBF-69BB-E442-1DE5-F773AEE965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53" r="2" b="2"/>
          <a:stretch/>
        </p:blipFill>
        <p:spPr bwMode="auto">
          <a:xfrm>
            <a:off x="3758608" y="55816"/>
            <a:ext cx="3110327" cy="3110327"/>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
        <p:nvSpPr>
          <p:cNvPr id="84" name="Oval 3">
            <a:extLst>
              <a:ext uri="{FF2B5EF4-FFF2-40B4-BE49-F238E27FC236}">
                <a16:creationId xmlns:a16="http://schemas.microsoft.com/office/drawing/2014/main" id="{3E1473EE-EB51-460F-88CB-A89770EA1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118082" y="0"/>
            <a:ext cx="4408870" cy="2474031"/>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a:extLst>
              <a:ext uri="{FF2B5EF4-FFF2-40B4-BE49-F238E27FC236}">
                <a16:creationId xmlns:a16="http://schemas.microsoft.com/office/drawing/2014/main" id="{37F96C65-BB30-400F-97AA-169D08FC7C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l="14832" t="48375" r="13582" b="10444"/>
          <a:stretch/>
        </p:blipFill>
        <p:spPr>
          <a:xfrm flipH="1">
            <a:off x="7134037" y="0"/>
            <a:ext cx="4368276" cy="2512937"/>
          </a:xfrm>
          <a:prstGeom prst="rect">
            <a:avLst/>
          </a:prstGeom>
        </p:spPr>
      </p:pic>
      <p:pic>
        <p:nvPicPr>
          <p:cNvPr id="3" name="Picture 2" descr="Python (programming language) - Wikipedia">
            <a:extLst>
              <a:ext uri="{FF2B5EF4-FFF2-40B4-BE49-F238E27FC236}">
                <a16:creationId xmlns:a16="http://schemas.microsoft.com/office/drawing/2014/main" id="{0853B6A7-2001-6137-43AD-6E2AD863FEA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48" r="1" b="1"/>
          <a:stretch/>
        </p:blipFill>
        <p:spPr bwMode="auto">
          <a:xfrm>
            <a:off x="9006029" y="3224686"/>
            <a:ext cx="3182927" cy="3638922"/>
          </a:xfrm>
          <a:custGeom>
            <a:avLst/>
            <a:gdLst/>
            <a:ahLst/>
            <a:cxnLst/>
            <a:rect l="l" t="t" r="r" b="b"/>
            <a:pathLst>
              <a:path w="3182927" h="3638922">
                <a:moveTo>
                  <a:pt x="2030698" y="0"/>
                </a:moveTo>
                <a:cubicBezTo>
                  <a:pt x="2451269" y="0"/>
                  <a:pt x="2841979" y="127853"/>
                  <a:pt x="3166081" y="346811"/>
                </a:cubicBezTo>
                <a:lnTo>
                  <a:pt x="3182927" y="359409"/>
                </a:lnTo>
                <a:lnTo>
                  <a:pt x="3182927" y="3638922"/>
                </a:lnTo>
                <a:lnTo>
                  <a:pt x="794132" y="3638922"/>
                </a:lnTo>
                <a:lnTo>
                  <a:pt x="738985" y="3597684"/>
                </a:lnTo>
                <a:cubicBezTo>
                  <a:pt x="287668" y="3225224"/>
                  <a:pt x="0" y="2661556"/>
                  <a:pt x="0" y="2030698"/>
                </a:cubicBezTo>
                <a:cubicBezTo>
                  <a:pt x="0" y="909174"/>
                  <a:pt x="909174" y="0"/>
                  <a:pt x="203069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44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1" name="Rectangle 108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3" name="Rectangle 108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8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86" name="Oval 108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Oval 108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Oval 108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Oval 108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1" name="Oval 109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Oval 109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Oval 109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5" name="Oval 109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Freeform: Shape 109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97" name="Freeform: Shape 109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98" name="Freeform: Shape 109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99" name="Oval 109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0" name="Freeform: Shape 109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102" name="Rectangle 1101">
            <a:extLst>
              <a:ext uri="{FF2B5EF4-FFF2-40B4-BE49-F238E27FC236}">
                <a16:creationId xmlns:a16="http://schemas.microsoft.com/office/drawing/2014/main" id="{97C45224-0D99-4BEB-9322-CDFAECA6D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4" name="Rectangle 1103">
            <a:extLst>
              <a:ext uri="{FF2B5EF4-FFF2-40B4-BE49-F238E27FC236}">
                <a16:creationId xmlns:a16="http://schemas.microsoft.com/office/drawing/2014/main" id="{A79D202F-0346-4034-9DF6-AE637552A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144599" y="2323530"/>
            <a:ext cx="8908963" cy="2387600"/>
          </a:xfrm>
        </p:spPr>
        <p:txBody>
          <a:bodyPr vert="horz" lIns="91440" tIns="45720" rIns="91440" bIns="45720" rtlCol="0" anchor="b">
            <a:normAutofit/>
          </a:bodyPr>
          <a:lstStyle/>
          <a:p>
            <a:r>
              <a:rPr lang="en-US" dirty="0"/>
              <a:t>Should I focus on Power BI </a:t>
            </a:r>
            <a:br>
              <a:rPr lang="en-US" dirty="0"/>
            </a:br>
            <a:r>
              <a:rPr lang="en-US" dirty="0"/>
              <a:t>or Tableau as a Data Analyst?</a:t>
            </a:r>
          </a:p>
        </p:txBody>
      </p:sp>
      <p:grpSp>
        <p:nvGrpSpPr>
          <p:cNvPr id="1106" name="decorative circles">
            <a:extLst>
              <a:ext uri="{FF2B5EF4-FFF2-40B4-BE49-F238E27FC236}">
                <a16:creationId xmlns:a16="http://schemas.microsoft.com/office/drawing/2014/main" id="{70271A96-70FD-4AEC-839A-1B5A94694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107" name="Oval 1106">
              <a:extLst>
                <a:ext uri="{FF2B5EF4-FFF2-40B4-BE49-F238E27FC236}">
                  <a16:creationId xmlns:a16="http://schemas.microsoft.com/office/drawing/2014/main" id="{7A2772DE-A584-41AB-BE6E-D2632CC98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Oval 1107">
              <a:extLst>
                <a:ext uri="{FF2B5EF4-FFF2-40B4-BE49-F238E27FC236}">
                  <a16:creationId xmlns:a16="http://schemas.microsoft.com/office/drawing/2014/main" id="{F9A8BDCE-C226-44A5-8A37-5430B484E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Oval 1108">
              <a:extLst>
                <a:ext uri="{FF2B5EF4-FFF2-40B4-BE49-F238E27FC236}">
                  <a16:creationId xmlns:a16="http://schemas.microsoft.com/office/drawing/2014/main" id="{22E15C49-D45A-4916-8F87-D118D4511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Oval 1109">
              <a:extLst>
                <a:ext uri="{FF2B5EF4-FFF2-40B4-BE49-F238E27FC236}">
                  <a16:creationId xmlns:a16="http://schemas.microsoft.com/office/drawing/2014/main" id="{72E4F82E-59F0-4B51-8C31-2ED59B8AE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Oval 1110">
              <a:extLst>
                <a:ext uri="{FF2B5EF4-FFF2-40B4-BE49-F238E27FC236}">
                  <a16:creationId xmlns:a16="http://schemas.microsoft.com/office/drawing/2014/main" id="{11009B82-CDAE-416C-A295-B19E0FFC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Oval 1111">
              <a:extLst>
                <a:ext uri="{FF2B5EF4-FFF2-40B4-BE49-F238E27FC236}">
                  <a16:creationId xmlns:a16="http://schemas.microsoft.com/office/drawing/2014/main" id="{BFD07DEE-4602-4AF0-B7E6-CDCF3DD5E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4" name="Oval 1">
            <a:extLst>
              <a:ext uri="{FF2B5EF4-FFF2-40B4-BE49-F238E27FC236}">
                <a16:creationId xmlns:a16="http://schemas.microsoft.com/office/drawing/2014/main" id="{1CD5277C-8760-4BF9-B30B-4792ECBC8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descr="Tableau Logo and symbol, meaning ...">
            <a:extLst>
              <a:ext uri="{FF2B5EF4-FFF2-40B4-BE49-F238E27FC236}">
                <a16:creationId xmlns:a16="http://schemas.microsoft.com/office/drawing/2014/main" id="{462BC6E5-D650-B4A3-10AC-1AF5741423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07820" y="612954"/>
            <a:ext cx="1756930" cy="983880"/>
          </a:xfrm>
          <a:prstGeom prst="rect">
            <a:avLst/>
          </a:prstGeom>
          <a:noFill/>
          <a:extLst>
            <a:ext uri="{909E8E84-426E-40DD-AFC4-6F175D3DCCD1}">
              <a14:hiddenFill xmlns:a14="http://schemas.microsoft.com/office/drawing/2010/main">
                <a:solidFill>
                  <a:srgbClr val="FFFFFF"/>
                </a:solidFill>
              </a14:hiddenFill>
            </a:ext>
          </a:extLst>
        </p:spPr>
      </p:pic>
      <p:sp>
        <p:nvSpPr>
          <p:cNvPr id="1116" name="Oval 2">
            <a:extLst>
              <a:ext uri="{FF2B5EF4-FFF2-40B4-BE49-F238E27FC236}">
                <a16:creationId xmlns:a16="http://schemas.microsoft.com/office/drawing/2014/main" id="{D75E1BF8-1653-42F5-BF2A-1C314A6D0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676"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18" name="Graphic 1117">
            <a:extLst>
              <a:ext uri="{FF2B5EF4-FFF2-40B4-BE49-F238E27FC236}">
                <a16:creationId xmlns:a16="http://schemas.microsoft.com/office/drawing/2014/main" id="{0330D5DE-1129-4237-9B94-DE766CE87B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631" t="18963" r="52721" b="17441"/>
          <a:stretch/>
        </p:blipFill>
        <p:spPr>
          <a:xfrm>
            <a:off x="10854666" y="0"/>
            <a:ext cx="1334286" cy="2962082"/>
          </a:xfrm>
          <a:prstGeom prst="rect">
            <a:avLst/>
          </a:prstGeom>
        </p:spPr>
      </p:pic>
      <p:pic>
        <p:nvPicPr>
          <p:cNvPr id="1026" name="Picture 2" descr="Power BI Vector Logo | Free Download ...">
            <a:extLst>
              <a:ext uri="{FF2B5EF4-FFF2-40B4-BE49-F238E27FC236}">
                <a16:creationId xmlns:a16="http://schemas.microsoft.com/office/drawing/2014/main" id="{AB5EC555-FDF6-0531-F719-571C109A0C6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56610" y="4218509"/>
            <a:ext cx="2830589" cy="15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63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4" name="Freeform: Shape 13">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7" name="Oval 1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7BC71FB-007A-474D-2677-D43E277832C4}"/>
              </a:ext>
            </a:extLst>
          </p:cNvPr>
          <p:cNvSpPr txBox="1"/>
          <p:nvPr/>
        </p:nvSpPr>
        <p:spPr>
          <a:xfrm>
            <a:off x="770878" y="952022"/>
            <a:ext cx="2862591" cy="51570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2"/>
                </a:solidFill>
                <a:latin typeface="+mj-lt"/>
                <a:ea typeface="+mj-ea"/>
                <a:cs typeface="+mj-cs"/>
              </a:rPr>
              <a:t>Practical Session </a:t>
            </a:r>
          </a:p>
        </p:txBody>
      </p:sp>
      <p:graphicFrame>
        <p:nvGraphicFramePr>
          <p:cNvPr id="6" name="Content Placeholder 2">
            <a:extLst>
              <a:ext uri="{FF2B5EF4-FFF2-40B4-BE49-F238E27FC236}">
                <a16:creationId xmlns:a16="http://schemas.microsoft.com/office/drawing/2014/main" id="{D6C135EC-5D52-CD77-EBC4-B4414D509389}"/>
              </a:ext>
            </a:extLst>
          </p:cNvPr>
          <p:cNvGraphicFramePr>
            <a:graphicFrameLocks noGrp="1"/>
          </p:cNvGraphicFramePr>
          <p:nvPr>
            <p:ph idx="1"/>
            <p:extLst>
              <p:ext uri="{D42A27DB-BD31-4B8C-83A1-F6EECF244321}">
                <p14:modId xmlns:p14="http://schemas.microsoft.com/office/powerpoint/2010/main" val="2117613676"/>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090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BFD83-197E-409C-9031-5EA466402E6E}"/>
              </a:ext>
            </a:extLst>
          </p:cNvPr>
          <p:cNvSpPr>
            <a:spLocks noGrp="1"/>
          </p:cNvSpPr>
          <p:nvPr>
            <p:ph idx="1"/>
          </p:nvPr>
        </p:nvSpPr>
        <p:spPr>
          <a:xfrm>
            <a:off x="1855270" y="2614896"/>
            <a:ext cx="7664116" cy="1976354"/>
          </a:xfrm>
        </p:spPr>
        <p:txBody>
          <a:bodyPr>
            <a:normAutofit/>
          </a:bodyPr>
          <a:lstStyle/>
          <a:p>
            <a:pPr marL="0" indent="0">
              <a:buNone/>
            </a:pPr>
            <a:r>
              <a:rPr lang="en-US" sz="9600" dirty="0"/>
              <a:t>  	Thank you</a:t>
            </a:r>
            <a:endParaRPr lang="en-NG" sz="5400" dirty="0"/>
          </a:p>
        </p:txBody>
      </p:sp>
    </p:spTree>
    <p:extLst>
      <p:ext uri="{BB962C8B-B14F-4D97-AF65-F5344CB8AC3E}">
        <p14:creationId xmlns:p14="http://schemas.microsoft.com/office/powerpoint/2010/main" val="26310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619924" y="276635"/>
            <a:ext cx="7511354" cy="893404"/>
          </a:xfrm>
        </p:spPr>
        <p:txBody>
          <a:bodyPr>
            <a:normAutofit/>
          </a:bodyPr>
          <a:lstStyle/>
          <a:p>
            <a:r>
              <a:rPr lang="en-US" dirty="0"/>
              <a:t>What is a Portfolio?</a:t>
            </a:r>
          </a:p>
        </p:txBody>
      </p:sp>
      <p:sp>
        <p:nvSpPr>
          <p:cNvPr id="3" name="Rectangle 2"/>
          <p:cNvSpPr/>
          <p:nvPr/>
        </p:nvSpPr>
        <p:spPr>
          <a:xfrm>
            <a:off x="99842" y="1528456"/>
            <a:ext cx="9092284" cy="4524315"/>
          </a:xfrm>
          <a:prstGeom prst="rect">
            <a:avLst/>
          </a:prstGeom>
        </p:spPr>
        <p:txBody>
          <a:bodyPr wrap="square" anchor="ctr">
            <a:spAutoFit/>
          </a:bodyPr>
          <a:lstStyle/>
          <a:p>
            <a:pPr algn="just">
              <a:lnSpc>
                <a:spcPct val="200000"/>
              </a:lnSpc>
            </a:pPr>
            <a:r>
              <a:rPr lang="en-US" sz="2400" dirty="0">
                <a:latin typeface="Arial" panose="020B0604020202020204" pitchFamily="34" charset="0"/>
                <a:cs typeface="Arial" panose="020B0604020202020204" pitchFamily="34" charset="0"/>
              </a:rPr>
              <a:t>A data science portfolio can contain many things but typically revolve around the things that you, the data science professional, have created. Examples are building an algorithm from scratch, researching new methods, doing meaningful analyses, etc. It allows you to demonstrate the expertise that you focus on in personal projects.</a:t>
            </a:r>
          </a:p>
        </p:txBody>
      </p:sp>
      <p:pic>
        <p:nvPicPr>
          <p:cNvPr id="4" name="Picture 3"/>
          <p:cNvPicPr>
            <a:picLocks noChangeAspect="1"/>
          </p:cNvPicPr>
          <p:nvPr/>
        </p:nvPicPr>
        <p:blipFill rotWithShape="1">
          <a:blip r:embed="rId2"/>
          <a:srcRect l="14243" r="3510"/>
          <a:stretch/>
        </p:blipFill>
        <p:spPr>
          <a:xfrm>
            <a:off x="9115123" y="1528456"/>
            <a:ext cx="3058759" cy="2737685"/>
          </a:xfrm>
          <a:prstGeom prst="rect">
            <a:avLst/>
          </a:prstGeom>
        </p:spPr>
      </p:pic>
    </p:spTree>
    <p:extLst>
      <p:ext uri="{BB962C8B-B14F-4D97-AF65-F5344CB8AC3E}">
        <p14:creationId xmlns:p14="http://schemas.microsoft.com/office/powerpoint/2010/main" val="385590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04800" y="365125"/>
            <a:ext cx="11277600" cy="1365352"/>
          </a:xfrm>
        </p:spPr>
        <p:txBody>
          <a:bodyPr>
            <a:normAutofit fontScale="90000"/>
          </a:bodyPr>
          <a:lstStyle/>
          <a:p>
            <a:r>
              <a:rPr lang="en-US" dirty="0"/>
              <a:t>Why is a portfolio important as a data analyst?</a:t>
            </a:r>
          </a:p>
        </p:txBody>
      </p:sp>
      <p:sp>
        <p:nvSpPr>
          <p:cNvPr id="3" name="Rectangle 2"/>
          <p:cNvSpPr/>
          <p:nvPr/>
        </p:nvSpPr>
        <p:spPr>
          <a:xfrm>
            <a:off x="304800" y="2335527"/>
            <a:ext cx="11277600" cy="3046988"/>
          </a:xfrm>
          <a:prstGeom prst="rect">
            <a:avLst/>
          </a:prstGeom>
        </p:spPr>
        <p:txBody>
          <a:bodyPr wrap="square">
            <a:spAutoFit/>
          </a:bodyPr>
          <a:lstStyle/>
          <a:p>
            <a:pPr algn="just">
              <a:lnSpc>
                <a:spcPct val="200000"/>
              </a:lnSpc>
            </a:pPr>
            <a:r>
              <a:rPr lang="en-US" sz="2400" dirty="0">
                <a:latin typeface="Arial" panose="020B0604020202020204" pitchFamily="34" charset="0"/>
                <a:cs typeface="Arial" panose="020B0604020202020204" pitchFamily="34" charset="0"/>
              </a:rPr>
              <a:t>As you begin your data analyst job search, your portfolio will be one of the most important aspects of your application. Your portfolio showcases your skills at work in the real world. This validates your skills to recruiters, hiring managers, and potential clients in a way that's hard to do with a resume alone.</a:t>
            </a:r>
          </a:p>
        </p:txBody>
      </p:sp>
    </p:spTree>
    <p:extLst>
      <p:ext uri="{BB962C8B-B14F-4D97-AF65-F5344CB8AC3E}">
        <p14:creationId xmlns:p14="http://schemas.microsoft.com/office/powerpoint/2010/main" val="300377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04800" y="365125"/>
            <a:ext cx="11277600" cy="1365352"/>
          </a:xfrm>
        </p:spPr>
        <p:txBody>
          <a:bodyPr>
            <a:normAutofit/>
          </a:bodyPr>
          <a:lstStyle/>
          <a:p>
            <a:r>
              <a:rPr lang="en-US" dirty="0"/>
              <a:t>How to build a data analytics portfolio</a:t>
            </a:r>
          </a:p>
        </p:txBody>
      </p:sp>
      <p:sp>
        <p:nvSpPr>
          <p:cNvPr id="3" name="Rectangle 2"/>
          <p:cNvSpPr/>
          <p:nvPr/>
        </p:nvSpPr>
        <p:spPr>
          <a:xfrm>
            <a:off x="304800" y="2335527"/>
            <a:ext cx="11277600" cy="3046988"/>
          </a:xfrm>
          <a:prstGeom prst="rect">
            <a:avLst/>
          </a:prstGeom>
        </p:spPr>
        <p:txBody>
          <a:bodyPr wrap="square">
            <a:spAutoFit/>
          </a:bodyPr>
          <a:lstStyle/>
          <a:p>
            <a:pPr algn="just">
              <a:lnSpc>
                <a:spcPct val="200000"/>
              </a:lnSpc>
            </a:pPr>
            <a:r>
              <a:rPr lang="en-US" sz="2400" dirty="0">
                <a:latin typeface="Arial" panose="020B0604020202020204" pitchFamily="34" charset="0"/>
                <a:cs typeface="Arial" panose="020B0604020202020204" pitchFamily="34" charset="0"/>
              </a:rPr>
              <a:t>While you can list your </a:t>
            </a:r>
            <a:r>
              <a:rPr lang="en-US" sz="2400" b="1" dirty="0">
                <a:latin typeface="Arial" panose="020B0604020202020204" pitchFamily="34" charset="0"/>
                <a:cs typeface="Arial" panose="020B0604020202020204" pitchFamily="34" charset="0"/>
              </a:rPr>
              <a:t>data skills</a:t>
            </a:r>
            <a:r>
              <a:rPr lang="en-US" sz="2400" dirty="0">
                <a:latin typeface="Arial" panose="020B0604020202020204" pitchFamily="34" charset="0"/>
                <a:cs typeface="Arial" panose="020B0604020202020204" pitchFamily="34" charset="0"/>
              </a:rPr>
              <a:t> on your resume, it’s your portfolio that provides the proof. In its simplest form, a portfolio is a collection of data projects you’ve worked on. Let’s take a closer look at how to build one.</a:t>
            </a:r>
          </a:p>
          <a:p>
            <a:pPr algn="just">
              <a:lnSpc>
                <a:spcPct val="20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35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04800" y="365125"/>
            <a:ext cx="11277600" cy="1365352"/>
          </a:xfrm>
        </p:spPr>
        <p:txBody>
          <a:bodyPr>
            <a:normAutofit/>
          </a:bodyPr>
          <a:lstStyle/>
          <a:p>
            <a:r>
              <a:rPr lang="en-US" dirty="0"/>
              <a:t>Portfolio Platforms</a:t>
            </a:r>
          </a:p>
        </p:txBody>
      </p:sp>
      <p:sp>
        <p:nvSpPr>
          <p:cNvPr id="3" name="Rectangle 2"/>
          <p:cNvSpPr/>
          <p:nvPr/>
        </p:nvSpPr>
        <p:spPr>
          <a:xfrm>
            <a:off x="304800" y="2335527"/>
            <a:ext cx="11277600" cy="3046988"/>
          </a:xfrm>
          <a:prstGeom prst="rect">
            <a:avLst/>
          </a:prstGeom>
        </p:spPr>
        <p:txBody>
          <a:bodyPr wrap="square">
            <a:spAutoFit/>
          </a:bodyPr>
          <a:lstStyle/>
          <a:p>
            <a:pPr>
              <a:lnSpc>
                <a:spcPct val="200000"/>
              </a:lnSpc>
            </a:pPr>
            <a:r>
              <a:rPr lang="en-US" sz="2400" dirty="0">
                <a:latin typeface="Arial" panose="020B0604020202020204" pitchFamily="34" charset="0"/>
                <a:cs typeface="Arial" panose="020B0604020202020204" pitchFamily="34" charset="0"/>
              </a:rPr>
              <a:t>The first step in building a data analytics portfolio is choosing where to host it. </a:t>
            </a:r>
          </a:p>
          <a:p>
            <a:pPr algn="just">
              <a:lnSpc>
                <a:spcPct val="200000"/>
              </a:lnSpc>
            </a:pPr>
            <a:r>
              <a:rPr lang="en-US" sz="2400" dirty="0">
                <a:latin typeface="Arial" panose="020B0604020202020204" pitchFamily="34" charset="0"/>
                <a:cs typeface="Arial" panose="020B0604020202020204" pitchFamily="34" charset="0"/>
              </a:rPr>
              <a:t>You don’t have to spend a lot of money or build your own website from scratch, either. When you’re just getting started, consider these free portfolio website options:</a:t>
            </a:r>
          </a:p>
        </p:txBody>
      </p:sp>
    </p:spTree>
    <p:extLst>
      <p:ext uri="{BB962C8B-B14F-4D97-AF65-F5344CB8AC3E}">
        <p14:creationId xmlns:p14="http://schemas.microsoft.com/office/powerpoint/2010/main" val="377129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04800" y="365125"/>
            <a:ext cx="11277600" cy="1365352"/>
          </a:xfrm>
        </p:spPr>
        <p:txBody>
          <a:bodyPr>
            <a:normAutofit/>
          </a:bodyPr>
          <a:lstStyle/>
          <a:p>
            <a:r>
              <a:rPr lang="en-US" dirty="0"/>
              <a:t>Portfolio Platforms</a:t>
            </a:r>
          </a:p>
        </p:txBody>
      </p:sp>
      <p:sp>
        <p:nvSpPr>
          <p:cNvPr id="3" name="Rectangle 2"/>
          <p:cNvSpPr/>
          <p:nvPr/>
        </p:nvSpPr>
        <p:spPr>
          <a:xfrm>
            <a:off x="304800" y="2333980"/>
            <a:ext cx="11277600" cy="3671005"/>
          </a:xfrm>
          <a:prstGeom prst="rect">
            <a:avLst/>
          </a:prstGeom>
        </p:spPr>
        <p:txBody>
          <a:bodyPr wrap="square">
            <a:spAutoFit/>
          </a:bodyPr>
          <a:lstStyle/>
          <a:p>
            <a:pPr algn="just">
              <a:lnSpc>
                <a:spcPct val="200000"/>
              </a:lnSpc>
            </a:pPr>
            <a:r>
              <a:rPr lang="en-US" sz="2400" b="1" dirty="0">
                <a:latin typeface="Arial" panose="020B0604020202020204" pitchFamily="34" charset="0"/>
                <a:cs typeface="Arial" panose="020B0604020202020204" pitchFamily="34" charset="0"/>
              </a:rPr>
              <a:t>LinkedIn</a:t>
            </a:r>
            <a:r>
              <a:rPr lang="en-US" sz="2400" dirty="0">
                <a:latin typeface="Arial" panose="020B0604020202020204" pitchFamily="34" charset="0"/>
                <a:cs typeface="Arial" panose="020B0604020202020204" pitchFamily="34" charset="0"/>
              </a:rPr>
              <a:t>: LinkedIn makes it fairly easy to add, update, and remove projects from your profile, which can double as an online portfolio. The platform supports a range of formats (.jpeg, PDF, PowerPoint, Word, and others), so you can upload and share many types of content. With LinkedIn, you can add projects under your Featured, Experience, or Education sections.</a:t>
            </a:r>
          </a:p>
        </p:txBody>
      </p:sp>
      <p:pic>
        <p:nvPicPr>
          <p:cNvPr id="4" name="Picture 3"/>
          <p:cNvPicPr>
            <a:picLocks noChangeAspect="1"/>
          </p:cNvPicPr>
          <p:nvPr/>
        </p:nvPicPr>
        <p:blipFill>
          <a:blip r:embed="rId2"/>
          <a:stretch>
            <a:fillRect/>
          </a:stretch>
        </p:blipFill>
        <p:spPr>
          <a:xfrm>
            <a:off x="376730" y="1467905"/>
            <a:ext cx="958899" cy="952549"/>
          </a:xfrm>
          <a:prstGeom prst="rect">
            <a:avLst/>
          </a:prstGeom>
        </p:spPr>
      </p:pic>
    </p:spTree>
    <p:extLst>
      <p:ext uri="{BB962C8B-B14F-4D97-AF65-F5344CB8AC3E}">
        <p14:creationId xmlns:p14="http://schemas.microsoft.com/office/powerpoint/2010/main" val="372165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14632" y="237306"/>
            <a:ext cx="11277600" cy="952398"/>
          </a:xfrm>
        </p:spPr>
        <p:txBody>
          <a:bodyPr>
            <a:normAutofit/>
          </a:bodyPr>
          <a:lstStyle/>
          <a:p>
            <a:r>
              <a:rPr lang="en-US" dirty="0"/>
              <a:t>Portfolio Platforms</a:t>
            </a:r>
          </a:p>
        </p:txBody>
      </p:sp>
      <p:sp>
        <p:nvSpPr>
          <p:cNvPr id="3" name="Rectangle 2"/>
          <p:cNvSpPr/>
          <p:nvPr/>
        </p:nvSpPr>
        <p:spPr>
          <a:xfrm>
            <a:off x="495591" y="1701293"/>
            <a:ext cx="11356258" cy="3046988"/>
          </a:xfrm>
          <a:prstGeom prst="rect">
            <a:avLst/>
          </a:prstGeom>
        </p:spPr>
        <p:txBody>
          <a:bodyPr wrap="square">
            <a:spAutoFit/>
          </a:bodyPr>
          <a:lstStyle/>
          <a:p>
            <a:pPr algn="just">
              <a:lnSpc>
                <a:spcPct val="200000"/>
              </a:lnSpc>
            </a:pPr>
            <a:r>
              <a:rPr lang="en-US" sz="2400" b="1" dirty="0">
                <a:latin typeface="Arial" panose="020B0604020202020204" pitchFamily="34" charset="0"/>
                <a:cs typeface="Arial" panose="020B0604020202020204" pitchFamily="34" charset="0"/>
              </a:rPr>
              <a:t>GitHub</a:t>
            </a:r>
            <a:r>
              <a:rPr lang="en-US" sz="2400" dirty="0">
                <a:latin typeface="Arial" panose="020B0604020202020204" pitchFamily="34" charset="0"/>
                <a:cs typeface="Arial" panose="020B0604020202020204" pitchFamily="34" charset="0"/>
              </a:rPr>
              <a:t>: Another popular option where you can host your portfolio for free is GitHub, an open-source community of some 56 million developers. Once you create an account, you can start adding data projects to a public repository, where you can show off elements like your code and Jupyter Notebooks.</a:t>
            </a:r>
          </a:p>
        </p:txBody>
      </p:sp>
      <p:pic>
        <p:nvPicPr>
          <p:cNvPr id="4" name="Picture 3"/>
          <p:cNvPicPr>
            <a:picLocks noChangeAspect="1"/>
          </p:cNvPicPr>
          <p:nvPr/>
        </p:nvPicPr>
        <p:blipFill>
          <a:blip r:embed="rId2"/>
          <a:stretch>
            <a:fillRect/>
          </a:stretch>
        </p:blipFill>
        <p:spPr>
          <a:xfrm>
            <a:off x="951575" y="4609778"/>
            <a:ext cx="8295167" cy="2248222"/>
          </a:xfrm>
          <a:prstGeom prst="rect">
            <a:avLst/>
          </a:prstGeom>
        </p:spPr>
      </p:pic>
      <p:pic>
        <p:nvPicPr>
          <p:cNvPr id="5" name="Picture 4"/>
          <p:cNvPicPr>
            <a:picLocks noChangeAspect="1"/>
          </p:cNvPicPr>
          <p:nvPr/>
        </p:nvPicPr>
        <p:blipFill>
          <a:blip r:embed="rId3"/>
          <a:stretch>
            <a:fillRect/>
          </a:stretch>
        </p:blipFill>
        <p:spPr>
          <a:xfrm>
            <a:off x="495591" y="967289"/>
            <a:ext cx="911969" cy="920999"/>
          </a:xfrm>
          <a:prstGeom prst="rect">
            <a:avLst/>
          </a:prstGeom>
        </p:spPr>
      </p:pic>
    </p:spTree>
    <p:extLst>
      <p:ext uri="{BB962C8B-B14F-4D97-AF65-F5344CB8AC3E}">
        <p14:creationId xmlns:p14="http://schemas.microsoft.com/office/powerpoint/2010/main" val="423217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CD5A-3C69-4B54-8DC7-339883995562}"/>
              </a:ext>
            </a:extLst>
          </p:cNvPr>
          <p:cNvSpPr>
            <a:spLocks noGrp="1"/>
          </p:cNvSpPr>
          <p:nvPr>
            <p:ph type="title"/>
          </p:nvPr>
        </p:nvSpPr>
        <p:spPr>
          <a:xfrm>
            <a:off x="314632" y="237306"/>
            <a:ext cx="11277600" cy="952398"/>
          </a:xfrm>
        </p:spPr>
        <p:txBody>
          <a:bodyPr>
            <a:normAutofit/>
          </a:bodyPr>
          <a:lstStyle/>
          <a:p>
            <a:r>
              <a:rPr lang="en-US" dirty="0"/>
              <a:t>Portfolio Platforms</a:t>
            </a:r>
          </a:p>
        </p:txBody>
      </p:sp>
      <p:sp>
        <p:nvSpPr>
          <p:cNvPr id="3" name="Rectangle 2"/>
          <p:cNvSpPr/>
          <p:nvPr/>
        </p:nvSpPr>
        <p:spPr>
          <a:xfrm>
            <a:off x="314632" y="2303934"/>
            <a:ext cx="11356258" cy="3046988"/>
          </a:xfrm>
          <a:prstGeom prst="rect">
            <a:avLst/>
          </a:prstGeom>
        </p:spPr>
        <p:txBody>
          <a:bodyPr wrap="square">
            <a:spAutoFit/>
          </a:bodyPr>
          <a:lstStyle/>
          <a:p>
            <a:pPr algn="just">
              <a:lnSpc>
                <a:spcPct val="200000"/>
              </a:lnSpc>
            </a:pPr>
            <a:r>
              <a:rPr lang="en-US" sz="2400" dirty="0" err="1">
                <a:latin typeface="Arial" panose="020B0604020202020204" pitchFamily="34" charset="0"/>
                <a:cs typeface="Arial" panose="020B0604020202020204" pitchFamily="34" charset="0"/>
              </a:rPr>
              <a:t>Kaggle</a:t>
            </a:r>
            <a:r>
              <a:rPr lang="en-US" sz="2400" dirty="0">
                <a:latin typeface="Arial" panose="020B0604020202020204" pitchFamily="34" charset="0"/>
                <a:cs typeface="Arial" panose="020B0604020202020204" pitchFamily="34" charset="0"/>
              </a:rPr>
              <a:t>, a customizable Jupyter Notebooks cloud environment, can also serve as a free portfolio of your work. Here you can display results of any </a:t>
            </a:r>
            <a:r>
              <a:rPr lang="en-US" sz="2400" dirty="0" err="1">
                <a:latin typeface="Arial" panose="020B0604020202020204" pitchFamily="34" charset="0"/>
                <a:cs typeface="Arial" panose="020B0604020202020204" pitchFamily="34" charset="0"/>
              </a:rPr>
              <a:t>Kaggle</a:t>
            </a:r>
            <a:r>
              <a:rPr lang="en-US" sz="2400" dirty="0">
                <a:latin typeface="Arial" panose="020B0604020202020204" pitchFamily="34" charset="0"/>
                <a:cs typeface="Arial" panose="020B0604020202020204" pitchFamily="34" charset="0"/>
              </a:rPr>
              <a:t> data science competitions you take part in or showcase any data sets you’ve built or code you’ve written.</a:t>
            </a:r>
          </a:p>
        </p:txBody>
      </p:sp>
      <p:pic>
        <p:nvPicPr>
          <p:cNvPr id="4" name="Picture 3"/>
          <p:cNvPicPr>
            <a:picLocks noChangeAspect="1"/>
          </p:cNvPicPr>
          <p:nvPr/>
        </p:nvPicPr>
        <p:blipFill>
          <a:blip r:embed="rId2"/>
          <a:stretch>
            <a:fillRect/>
          </a:stretch>
        </p:blipFill>
        <p:spPr>
          <a:xfrm>
            <a:off x="314632" y="1816192"/>
            <a:ext cx="1263715" cy="615982"/>
          </a:xfrm>
          <a:prstGeom prst="rect">
            <a:avLst/>
          </a:prstGeom>
        </p:spPr>
      </p:pic>
    </p:spTree>
    <p:extLst>
      <p:ext uri="{BB962C8B-B14F-4D97-AF65-F5344CB8AC3E}">
        <p14:creationId xmlns:p14="http://schemas.microsoft.com/office/powerpoint/2010/main" val="4152773542"/>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15275</TotalTime>
  <Words>1232</Words>
  <Application>Microsoft Office PowerPoint</Application>
  <PresentationFormat>Widescreen</PresentationFormat>
  <Paragraphs>68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Gill Sans Nova</vt:lpstr>
      <vt:lpstr>ConfettiVTI</vt:lpstr>
      <vt:lpstr>Crafting a good portfolio &amp; Choosing the right tool as a Data Analyst</vt:lpstr>
      <vt:lpstr>PowerPoint Presentation</vt:lpstr>
      <vt:lpstr>What is a Portfolio?</vt:lpstr>
      <vt:lpstr>Why is a portfolio important as a data analyst?</vt:lpstr>
      <vt:lpstr>How to build a data analytics portfolio</vt:lpstr>
      <vt:lpstr>Portfolio Platforms</vt:lpstr>
      <vt:lpstr>Portfolio Platforms</vt:lpstr>
      <vt:lpstr>Portfolio Platforms</vt:lpstr>
      <vt:lpstr>Portfolio Platforms</vt:lpstr>
      <vt:lpstr>What to include in your portfolio</vt:lpstr>
      <vt:lpstr>About me</vt:lpstr>
      <vt:lpstr>Projects</vt:lpstr>
      <vt:lpstr>Projects</vt:lpstr>
      <vt:lpstr>What do I put in my portfolio if I don’t have work experience</vt:lpstr>
      <vt:lpstr>Other items to include</vt:lpstr>
      <vt:lpstr>Data analyst portfolio tips and best practices</vt:lpstr>
      <vt:lpstr>PowerPoint Presentation</vt:lpstr>
      <vt:lpstr>PowerPoint Presentation</vt:lpstr>
      <vt:lpstr>PowerPoint Presentation</vt:lpstr>
      <vt:lpstr>Important Data Analysis Tools used in the industry</vt:lpstr>
      <vt:lpstr>Should I focus on R or Python as a Data Analyst?</vt:lpstr>
      <vt:lpstr>Should I focus on Power BI  or Tableau as a Data Analyst?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dc:creator>
  <cp:lastModifiedBy>Ezekiel Ogundepo</cp:lastModifiedBy>
  <cp:revision>264</cp:revision>
  <dcterms:created xsi:type="dcterms:W3CDTF">2021-04-10T20:31:41Z</dcterms:created>
  <dcterms:modified xsi:type="dcterms:W3CDTF">2024-04-30T13:14:30Z</dcterms:modified>
</cp:coreProperties>
</file>