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 id="2147483675" r:id="rId5"/>
  </p:sldMasterIdLst>
  <p:notesMasterIdLst>
    <p:notesMasterId r:id="rId14"/>
  </p:notesMasterIdLst>
  <p:handoutMasterIdLst>
    <p:handoutMasterId r:id="rId15"/>
  </p:handoutMasterIdLst>
  <p:sldIdLst>
    <p:sldId id="714" r:id="rId6"/>
    <p:sldId id="693" r:id="rId7"/>
    <p:sldId id="657" r:id="rId8"/>
    <p:sldId id="712" r:id="rId9"/>
    <p:sldId id="710" r:id="rId10"/>
    <p:sldId id="709" r:id="rId11"/>
    <p:sldId id="713" r:id="rId12"/>
    <p:sldId id="71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714"/>
            <p14:sldId id="693"/>
            <p14:sldId id="657"/>
            <p14:sldId id="712"/>
            <p14:sldId id="710"/>
            <p14:sldId id="709"/>
            <p14:sldId id="713"/>
            <p14:sldId id="7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E2F"/>
    <a:srgbClr val="039CD1"/>
    <a:srgbClr val="FF9833"/>
    <a:srgbClr val="EB9E2F"/>
    <a:srgbClr val="001440"/>
    <a:srgbClr val="000C26"/>
    <a:srgbClr val="B7616B"/>
    <a:srgbClr val="309BFF"/>
    <a:srgbClr val="E86160"/>
    <a:srgbClr val="F362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7" d="100"/>
          <a:sy n="77" d="100"/>
        </p:scale>
        <p:origin x="378" y="9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03-May-24</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03-May-24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014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636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254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238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239A684E-287C-44BA-BC2D-897908177E38}"/>
              </a:ext>
            </a:extLst>
          </p:cNvPr>
          <p:cNvPicPr>
            <a:picLocks noChangeAspect="1"/>
          </p:cNvPicPr>
          <p:nvPr userDrawn="1"/>
        </p:nvPicPr>
        <p:blipFill>
          <a:blip r:embed="rId6"/>
          <a:stretch>
            <a:fillRect/>
          </a:stretch>
        </p:blipFill>
        <p:spPr>
          <a:xfrm>
            <a:off x="0" y="270002"/>
            <a:ext cx="5991225" cy="6000750"/>
          </a:xfrm>
          <a:prstGeom prst="rect">
            <a:avLst/>
          </a:prstGeom>
        </p:spPr>
      </p:pic>
    </p:spTree>
    <p:extLst>
      <p:ext uri="{BB962C8B-B14F-4D97-AF65-F5344CB8AC3E}">
        <p14:creationId xmlns:p14="http://schemas.microsoft.com/office/powerpoint/2010/main" val="25194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logo with text on it&#10;&#10;Description automatically generated">
            <a:extLst>
              <a:ext uri="{FF2B5EF4-FFF2-40B4-BE49-F238E27FC236}">
                <a16:creationId xmlns:a16="http://schemas.microsoft.com/office/drawing/2014/main" id="{01F601E5-7809-47A2-9AFC-3FCDE21F39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6762" y="2617384"/>
            <a:ext cx="3429000" cy="1304925"/>
          </a:xfrm>
          <a:prstGeom prst="rect">
            <a:avLst/>
          </a:prstGeom>
        </p:spPr>
      </p:pic>
    </p:spTree>
    <p:extLst>
      <p:ext uri="{BB962C8B-B14F-4D97-AF65-F5344CB8AC3E}">
        <p14:creationId xmlns:p14="http://schemas.microsoft.com/office/powerpoint/2010/main" val="89753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vmlDrawing" Target="../drawings/vmlDrawing3.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7" imgW="425" imgH="426" progId="TCLayout.ActiveDocument.1">
                  <p:embed/>
                </p:oleObj>
              </mc:Choice>
              <mc:Fallback>
                <p:oleObj name="think-cell Slide" r:id="rId7" imgW="425" imgH="426" progId="TCLayout.ActiveDocument.1">
                  <p:embed/>
                  <p:pic>
                    <p:nvPicPr>
                      <p:cNvPr id="6" name="Object 5"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3" r:id="rId2"/>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6" imgW="425" imgH="426" progId="TCLayout.ActiveDocument.1">
                  <p:embed/>
                </p:oleObj>
              </mc:Choice>
              <mc:Fallback>
                <p:oleObj name="think-cell Slide" r:id="rId6" imgW="425" imgH="426" progId="TCLayout.ActiveDocument.1">
                  <p:embed/>
                  <p:pic>
                    <p:nvPicPr>
                      <p:cNvPr id="6" name="Object 5"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1522293281"/>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r>
              <a:rPr lang="en-US" sz="3600" dirty="0">
                <a:solidFill>
                  <a:schemeClr val="bg1"/>
                </a:solidFill>
                <a:latin typeface="Gotham Light" pitchFamily="50" charset="0"/>
              </a:rPr>
              <a:t>Introduction to Data Science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0" y="2740410"/>
            <a:ext cx="5634233" cy="1377179"/>
          </a:xfrm>
        </p:spPr>
        <p:txBody>
          <a:bodyPr/>
          <a:lstStyle/>
          <a:p>
            <a:r>
              <a:rPr lang="en-GB" sz="4400" dirty="0">
                <a:solidFill>
                  <a:srgbClr val="0070C0"/>
                </a:solidFill>
              </a:rPr>
              <a:t>Introduction to Pandas Package</a:t>
            </a: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073303"/>
            <a:ext cx="11593145" cy="5196166"/>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Pandas is a popular Python package for data science. It offers powerful, expressive, and flexible data structures that make data cleaning and analysis fast and easy in Python. Pandas is an open source data analysis and manipulation tool that is often used in tandem with numerical computing tools like NumPy and SciPy, analytical libraries like </a:t>
            </a:r>
            <a:r>
              <a:rPr lang="en-US" sz="2800" dirty="0" err="1">
                <a:latin typeface="+mj-lt"/>
                <a:ea typeface="Times New Roman" panose="02020603050405020304" pitchFamily="18" charset="0"/>
                <a:cs typeface="Times New Roman" panose="02020603050405020304" pitchFamily="18" charset="0"/>
              </a:rPr>
              <a:t>statsmodels</a:t>
            </a:r>
            <a:r>
              <a:rPr lang="en-US" sz="2800" dirty="0">
                <a:latin typeface="+mj-lt"/>
                <a:ea typeface="Times New Roman" panose="02020603050405020304" pitchFamily="18" charset="0"/>
                <a:cs typeface="Times New Roman" panose="02020603050405020304" pitchFamily="18" charset="0"/>
              </a:rPr>
              <a:t> and scikit-learn, and data visualization libraries like matplotlib and Seaborn. You can think of Pandas as an extremely powerful version of a spreadsheet like Microsoft Excel, with more features. </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Pandas?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677986"/>
            <a:ext cx="11593145" cy="3257174"/>
          </a:xfrm>
          <a:prstGeom prst="rect">
            <a:avLst/>
          </a:prstGeom>
        </p:spPr>
        <p:txBody>
          <a:bodyPr wrap="square">
            <a:spAutoFit/>
          </a:bodyPr>
          <a:lstStyle/>
          <a:p>
            <a:pPr algn="just">
              <a:lnSpc>
                <a:spcPct val="150000"/>
              </a:lnSpc>
            </a:pPr>
            <a:r>
              <a:rPr lang="en-US" sz="2800" dirty="0"/>
              <a:t>If you installed the </a:t>
            </a:r>
            <a:r>
              <a:rPr lang="en-US" sz="2800" dirty="0">
                <a:hlinkClick r:id="rId3"/>
              </a:rPr>
              <a:t>Anaconda distribution</a:t>
            </a:r>
            <a:r>
              <a:rPr lang="en-US" sz="2800" dirty="0"/>
              <a:t> of Python - it includes </a:t>
            </a:r>
            <a:r>
              <a:rPr lang="en-US" sz="2800" b="1" dirty="0"/>
              <a:t>Python, NumPy, Pandas</a:t>
            </a:r>
            <a:r>
              <a:rPr lang="en-US" sz="2800" dirty="0"/>
              <a:t>, and other commonly used packages for scientific computing and data science. Therefore, no further installation steps are necessary. We recommend you use the </a:t>
            </a:r>
            <a:r>
              <a:rPr lang="en-US" sz="2800" dirty="0">
                <a:hlinkClick r:id="rId3"/>
              </a:rPr>
              <a:t>Anaconda distribution</a:t>
            </a:r>
            <a:r>
              <a:rPr lang="en-US" sz="2800" dirty="0"/>
              <a:t> of Python as you begin your data science journey.</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How to install Pandas?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28602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840219"/>
            <a:ext cx="11593145" cy="671851"/>
          </a:xfrm>
          <a:prstGeom prst="rect">
            <a:avLst/>
          </a:prstGeom>
        </p:spPr>
        <p:txBody>
          <a:bodyPr wrap="square">
            <a:spAutoFit/>
          </a:bodyPr>
          <a:lstStyle/>
          <a:p>
            <a:pPr algn="just">
              <a:lnSpc>
                <a:spcPct val="150000"/>
              </a:lnSpc>
            </a:pPr>
            <a:r>
              <a:rPr lang="en-US" sz="2800" dirty="0"/>
              <a:t>To import pandas, we usually import it with its alias, pd.</a:t>
            </a:r>
            <a:endParaRPr lang="en-US" sz="48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Importing the Pandas module</a:t>
            </a:r>
            <a:endParaRPr sz="3600" b="1" dirty="0">
              <a:solidFill>
                <a:srgbClr val="0070C0"/>
              </a:solidFill>
              <a:latin typeface="Gotham Light" pitchFamily="50" charset="0"/>
              <a:cs typeface="Calibri"/>
              <a:sym typeface="Calibri"/>
            </a:endParaRPr>
          </a:p>
        </p:txBody>
      </p:sp>
      <p:sp>
        <p:nvSpPr>
          <p:cNvPr id="5" name="TextBox 4">
            <a:extLst>
              <a:ext uri="{FF2B5EF4-FFF2-40B4-BE49-F238E27FC236}">
                <a16:creationId xmlns:a16="http://schemas.microsoft.com/office/drawing/2014/main" id="{DD243CD0-B9AC-4043-BAD2-BA31D95AE0B1}"/>
              </a:ext>
            </a:extLst>
          </p:cNvPr>
          <p:cNvSpPr txBox="1"/>
          <p:nvPr/>
        </p:nvSpPr>
        <p:spPr>
          <a:xfrm>
            <a:off x="299427" y="3870354"/>
            <a:ext cx="6098458" cy="589072"/>
          </a:xfrm>
          <a:prstGeom prst="rect">
            <a:avLst/>
          </a:prstGeom>
          <a:noFill/>
        </p:spPr>
        <p:txBody>
          <a:bodyPr wrap="square">
            <a:spAutoFit/>
          </a:bodyPr>
          <a:lstStyle/>
          <a:p>
            <a:pPr marL="0" marR="0" algn="just" latinLnBrk="1">
              <a:lnSpc>
                <a:spcPct val="150000"/>
              </a:lnSpc>
              <a:spcBef>
                <a:spcPts val="0"/>
              </a:spcBef>
              <a:spcAft>
                <a:spcPts val="1000"/>
              </a:spcAft>
            </a:pPr>
            <a:r>
              <a:rPr lang="en-US" sz="2400" dirty="0">
                <a:solidFill>
                  <a:srgbClr val="EA9E2F"/>
                </a:solidFill>
                <a:effectLst/>
                <a:latin typeface="+mj-lt"/>
                <a:ea typeface="Cambria" panose="02040503050406030204" pitchFamily="18" charset="0"/>
                <a:cs typeface="Arial" panose="020B0604020202020204" pitchFamily="34" charset="0"/>
              </a:rPr>
              <a:t>import </a:t>
            </a:r>
            <a:r>
              <a:rPr lang="en-US" sz="2400" dirty="0">
                <a:solidFill>
                  <a:srgbClr val="EA9E2F"/>
                </a:solidFill>
                <a:latin typeface="+mj-lt"/>
                <a:ea typeface="Cambria" panose="02040503050406030204" pitchFamily="18" charset="0"/>
                <a:cs typeface="Arial" panose="020B0604020202020204" pitchFamily="34" charset="0"/>
              </a:rPr>
              <a:t>pandas</a:t>
            </a:r>
            <a:r>
              <a:rPr lang="en-US" sz="2400" dirty="0">
                <a:solidFill>
                  <a:srgbClr val="EA9E2F"/>
                </a:solidFill>
                <a:effectLst/>
                <a:latin typeface="+mj-lt"/>
                <a:ea typeface="Cambria" panose="02040503050406030204" pitchFamily="18" charset="0"/>
                <a:cs typeface="Arial" panose="020B0604020202020204" pitchFamily="34" charset="0"/>
              </a:rPr>
              <a:t> as </a:t>
            </a:r>
            <a:r>
              <a:rPr lang="en-US" sz="2400" dirty="0">
                <a:solidFill>
                  <a:srgbClr val="EA9E2F"/>
                </a:solidFill>
                <a:latin typeface="+mj-lt"/>
                <a:ea typeface="Cambria" panose="02040503050406030204" pitchFamily="18" charset="0"/>
                <a:cs typeface="Arial" panose="020B0604020202020204" pitchFamily="34" charset="0"/>
              </a:rPr>
              <a:t>pd</a:t>
            </a:r>
            <a:endParaRPr lang="en-US" sz="1600" dirty="0">
              <a:solidFill>
                <a:srgbClr val="EA9E2F"/>
              </a:solidFill>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5602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677986"/>
            <a:ext cx="11593145" cy="2610843"/>
          </a:xfrm>
          <a:prstGeom prst="rect">
            <a:avLst/>
          </a:prstGeom>
        </p:spPr>
        <p:txBody>
          <a:bodyPr wrap="square">
            <a:spAutoFit/>
          </a:bodyPr>
          <a:lstStyle/>
          <a:p>
            <a:pPr algn="just">
              <a:lnSpc>
                <a:spcPct val="150000"/>
              </a:lnSpc>
            </a:pPr>
            <a:r>
              <a:rPr lang="en-US" sz="2800" dirty="0"/>
              <a:t>The two primary components of pandas are the Series and DataFrame. A </a:t>
            </a:r>
            <a:r>
              <a:rPr lang="en-US" sz="2800" b="1" dirty="0"/>
              <a:t>Series</a:t>
            </a:r>
            <a:r>
              <a:rPr lang="en-US" sz="2800" dirty="0"/>
              <a:t> is essentially a column, and a </a:t>
            </a:r>
            <a:r>
              <a:rPr lang="en-US" sz="2800" b="1" dirty="0"/>
              <a:t>DataFrame</a:t>
            </a:r>
            <a:r>
              <a:rPr lang="en-US" sz="2800" dirty="0"/>
              <a:t> is a multi-dimensional table made up of a collection of Series.</a:t>
            </a:r>
          </a:p>
          <a:p>
            <a:pPr algn="just">
              <a:lnSpc>
                <a:spcPct val="150000"/>
              </a:lnSpc>
            </a:pPr>
            <a:endParaRPr lang="en-US" sz="2800"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Core components of Pandas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40822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161793"/>
            <a:ext cx="11593145" cy="671851"/>
          </a:xfrm>
          <a:prstGeom prst="rect">
            <a:avLst/>
          </a:prstGeom>
        </p:spPr>
        <p:txBody>
          <a:bodyPr wrap="square">
            <a:spAutoFit/>
          </a:bodyPr>
          <a:lstStyle/>
          <a:p>
            <a:pPr algn="just">
              <a:lnSpc>
                <a:spcPct val="150000"/>
              </a:lnSpc>
            </a:pPr>
            <a:r>
              <a:rPr lang="en-US" sz="2800" dirty="0"/>
              <a:t>A </a:t>
            </a:r>
            <a:r>
              <a:rPr lang="en-US" sz="2800" b="1" dirty="0"/>
              <a:t>Series</a:t>
            </a:r>
            <a:r>
              <a:rPr lang="en-US" sz="2800" dirty="0"/>
              <a:t> is a column and a </a:t>
            </a:r>
            <a:r>
              <a:rPr lang="en-US" sz="2800" b="1" dirty="0"/>
              <a:t>DataFrame</a:t>
            </a:r>
            <a:r>
              <a:rPr lang="en-US" sz="2800" dirty="0"/>
              <a:t> is a collection of Series.</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Core components of Pandas</a:t>
            </a:r>
            <a:endParaRPr sz="3600" b="1" dirty="0">
              <a:solidFill>
                <a:srgbClr val="0070C0"/>
              </a:solidFill>
              <a:latin typeface="Gotham Light" pitchFamily="50" charset="0"/>
              <a:cs typeface="Calibri"/>
              <a:sym typeface="Calibri"/>
            </a:endParaRPr>
          </a:p>
        </p:txBody>
      </p:sp>
      <p:pic>
        <p:nvPicPr>
          <p:cNvPr id="5" name="Picture">
            <a:extLst>
              <a:ext uri="{FF2B5EF4-FFF2-40B4-BE49-F238E27FC236}">
                <a16:creationId xmlns:a16="http://schemas.microsoft.com/office/drawing/2014/main" id="{9498F1BF-CFFB-4CB4-8E50-71A17579735E}"/>
              </a:ext>
            </a:extLst>
          </p:cNvPr>
          <p:cNvPicPr/>
          <p:nvPr/>
        </p:nvPicPr>
        <p:blipFill rotWithShape="1">
          <a:blip r:embed="rId3"/>
          <a:srcRect l="58257"/>
          <a:stretch/>
        </p:blipFill>
        <p:spPr bwMode="auto">
          <a:xfrm>
            <a:off x="6941127" y="2062433"/>
            <a:ext cx="4272563" cy="4281160"/>
          </a:xfrm>
          <a:prstGeom prst="rect">
            <a:avLst/>
          </a:prstGeom>
          <a:noFill/>
          <a:ln w="9525">
            <a:noFill/>
            <a:headEnd/>
            <a:tailEnd/>
          </a:ln>
        </p:spPr>
      </p:pic>
      <p:pic>
        <p:nvPicPr>
          <p:cNvPr id="7" name="Picture">
            <a:extLst>
              <a:ext uri="{FF2B5EF4-FFF2-40B4-BE49-F238E27FC236}">
                <a16:creationId xmlns:a16="http://schemas.microsoft.com/office/drawing/2014/main" id="{1337B751-60F3-4777-980C-7D08FCC99662}"/>
              </a:ext>
            </a:extLst>
          </p:cNvPr>
          <p:cNvPicPr/>
          <p:nvPr/>
        </p:nvPicPr>
        <p:blipFill rotWithShape="1">
          <a:blip r:embed="rId3"/>
          <a:srcRect l="37141" r="46887"/>
          <a:stretch/>
        </p:blipFill>
        <p:spPr bwMode="auto">
          <a:xfrm>
            <a:off x="4017803" y="1965443"/>
            <a:ext cx="1634835" cy="4281160"/>
          </a:xfrm>
          <a:prstGeom prst="rect">
            <a:avLst/>
          </a:prstGeom>
          <a:noFill/>
          <a:ln w="9525">
            <a:noFill/>
            <a:headEnd/>
            <a:tailEnd/>
          </a:ln>
        </p:spPr>
      </p:pic>
      <p:pic>
        <p:nvPicPr>
          <p:cNvPr id="8" name="Picture">
            <a:extLst>
              <a:ext uri="{FF2B5EF4-FFF2-40B4-BE49-F238E27FC236}">
                <a16:creationId xmlns:a16="http://schemas.microsoft.com/office/drawing/2014/main" id="{C163FD20-86C1-4765-9D9E-F40707B15D6F}"/>
              </a:ext>
            </a:extLst>
          </p:cNvPr>
          <p:cNvPicPr/>
          <p:nvPr/>
        </p:nvPicPr>
        <p:blipFill rotWithShape="1">
          <a:blip r:embed="rId3"/>
          <a:srcRect l="18055" r="65837"/>
          <a:stretch/>
        </p:blipFill>
        <p:spPr bwMode="auto">
          <a:xfrm>
            <a:off x="2355260" y="1937733"/>
            <a:ext cx="1648691" cy="4281160"/>
          </a:xfrm>
          <a:prstGeom prst="rect">
            <a:avLst/>
          </a:prstGeom>
          <a:noFill/>
          <a:ln w="9525">
            <a:noFill/>
            <a:headEnd/>
            <a:tailEnd/>
          </a:ln>
        </p:spPr>
      </p:pic>
      <p:pic>
        <p:nvPicPr>
          <p:cNvPr id="9" name="Picture">
            <a:extLst>
              <a:ext uri="{FF2B5EF4-FFF2-40B4-BE49-F238E27FC236}">
                <a16:creationId xmlns:a16="http://schemas.microsoft.com/office/drawing/2014/main" id="{9FB0ADFF-94BF-4E1E-923D-A1EBE35AD38B}"/>
              </a:ext>
            </a:extLst>
          </p:cNvPr>
          <p:cNvPicPr/>
          <p:nvPr/>
        </p:nvPicPr>
        <p:blipFill rotWithShape="1">
          <a:blip r:embed="rId3"/>
          <a:srcRect r="84923"/>
          <a:stretch/>
        </p:blipFill>
        <p:spPr bwMode="auto">
          <a:xfrm>
            <a:off x="770488" y="1937736"/>
            <a:ext cx="1543218" cy="4281160"/>
          </a:xfrm>
          <a:prstGeom prst="rect">
            <a:avLst/>
          </a:prstGeom>
          <a:noFill/>
          <a:ln w="9525">
            <a:noFill/>
            <a:headEnd/>
            <a:tailEnd/>
          </a:ln>
        </p:spPr>
      </p:pic>
    </p:spTree>
    <p:extLst>
      <p:ext uri="{BB962C8B-B14F-4D97-AF65-F5344CB8AC3E}">
        <p14:creationId xmlns:p14="http://schemas.microsoft.com/office/powerpoint/2010/main" val="238575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3" name="Picture 2">
            <a:extLst>
              <a:ext uri="{FF2B5EF4-FFF2-40B4-BE49-F238E27FC236}">
                <a16:creationId xmlns:a16="http://schemas.microsoft.com/office/drawing/2014/main" id="{9B624AEC-FF1A-4BDD-A49F-2B5299D9A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900" y="1096795"/>
            <a:ext cx="8895732" cy="50112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Google Shape;62;p6">
            <a:extLst>
              <a:ext uri="{FF2B5EF4-FFF2-40B4-BE49-F238E27FC236}">
                <a16:creationId xmlns:a16="http://schemas.microsoft.com/office/drawing/2014/main" id="{3B1AF9F2-B7A1-49E4-9578-2ABEE998FBCF}"/>
              </a:ext>
            </a:extLst>
          </p:cNvPr>
          <p:cNvSpPr/>
          <p:nvPr/>
        </p:nvSpPr>
        <p:spPr>
          <a:xfrm>
            <a:off x="176981" y="229663"/>
            <a:ext cx="6023741" cy="535258"/>
          </a:xfrm>
          <a:prstGeom prst="rect">
            <a:avLst/>
          </a:prstGeom>
          <a:noFill/>
          <a:ln>
            <a:noFill/>
          </a:ln>
        </p:spPr>
        <p:txBody>
          <a:bodyPr spcFirstLastPara="1" wrap="square" lIns="91425" tIns="45700" rIns="91425" bIns="45700" anchor="t" anchorCtr="0">
            <a:noAutofit/>
          </a:bodyPr>
          <a:lstStyle/>
          <a:p>
            <a:pPr>
              <a:spcBef>
                <a:spcPts val="200"/>
              </a:spcBef>
            </a:pPr>
            <a:r>
              <a:rPr lang="en-US" sz="2800" b="1" dirty="0">
                <a:solidFill>
                  <a:srgbClr val="2E74B5"/>
                </a:solidFill>
                <a:latin typeface="+mj-lt"/>
                <a:cs typeface="Times New Roman" panose="02020603050405020304" pitchFamily="18" charset="0"/>
              </a:rPr>
              <a:t>Lab session</a:t>
            </a:r>
          </a:p>
        </p:txBody>
      </p:sp>
    </p:spTree>
    <p:extLst>
      <p:ext uri="{BB962C8B-B14F-4D97-AF65-F5344CB8AC3E}">
        <p14:creationId xmlns:p14="http://schemas.microsoft.com/office/powerpoint/2010/main" val="292695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2.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952</TotalTime>
  <Words>246</Words>
  <Application>Microsoft Office PowerPoint</Application>
  <PresentationFormat>Widescreen</PresentationFormat>
  <Paragraphs>14</Paragraphs>
  <Slides>8</Slides>
  <Notes>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Calibri Light</vt:lpstr>
      <vt:lpstr>Gotham Light</vt:lpstr>
      <vt:lpstr>2_Office Theme</vt:lpstr>
      <vt:lpstr>3_Office Theme</vt:lpstr>
      <vt:lpstr>think-cell Slide</vt:lpstr>
      <vt:lpstr>Introduction to Data Science</vt:lpstr>
      <vt:lpstr>Introduction to Pandas Package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Olusola Timothy Ogundepo</cp:lastModifiedBy>
  <cp:revision>42</cp:revision>
  <dcterms:created xsi:type="dcterms:W3CDTF">2020-03-16T19:15:12Z</dcterms:created>
  <dcterms:modified xsi:type="dcterms:W3CDTF">2024-05-03T15:33:02Z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