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8" r:id="rId4"/>
  </p:sldMasterIdLst>
  <p:notesMasterIdLst>
    <p:notesMasterId r:id="rId18"/>
  </p:notesMasterIdLst>
  <p:handoutMasterIdLst>
    <p:handoutMasterId r:id="rId19"/>
  </p:handoutMasterIdLst>
  <p:sldIdLst>
    <p:sldId id="693" r:id="rId5"/>
    <p:sldId id="657" r:id="rId6"/>
    <p:sldId id="721" r:id="rId7"/>
    <p:sldId id="718" r:id="rId8"/>
    <p:sldId id="709" r:id="rId9"/>
    <p:sldId id="720" r:id="rId10"/>
    <p:sldId id="711" r:id="rId11"/>
    <p:sldId id="712" r:id="rId12"/>
    <p:sldId id="722" r:id="rId13"/>
    <p:sldId id="723" r:id="rId14"/>
    <p:sldId id="713" r:id="rId15"/>
    <p:sldId id="724" r:id="rId16"/>
    <p:sldId id="695"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6CDF7AC-AF6E-4614-B140-2231D9F8B510}">
          <p14:sldIdLst>
            <p14:sldId id="693"/>
            <p14:sldId id="657"/>
            <p14:sldId id="721"/>
            <p14:sldId id="718"/>
            <p14:sldId id="709"/>
            <p14:sldId id="720"/>
            <p14:sldId id="711"/>
            <p14:sldId id="712"/>
            <p14:sldId id="722"/>
            <p14:sldId id="723"/>
            <p14:sldId id="713"/>
            <p14:sldId id="724"/>
            <p14:sldId id="695"/>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Olalekan Akinsande" initials="OA" lastIdx="1" clrIdx="0">
    <p:extLst>
      <p:ext uri="{19B8F6BF-5375-455C-9EA6-DF929625EA0E}">
        <p15:presenceInfo xmlns:p15="http://schemas.microsoft.com/office/powerpoint/2012/main" userId="S::olalekan@datasciencenigeria.ai::0198f387-23fc-4669-a79e-943a8f7aaed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833"/>
    <a:srgbClr val="039CD1"/>
    <a:srgbClr val="EB9E2F"/>
    <a:srgbClr val="001440"/>
    <a:srgbClr val="000C26"/>
    <a:srgbClr val="B7616B"/>
    <a:srgbClr val="309BFF"/>
    <a:srgbClr val="E86160"/>
    <a:srgbClr val="F36261"/>
    <a:srgbClr val="EA9E2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15" autoAdjust="0"/>
    <p:restoredTop sz="94660"/>
  </p:normalViewPr>
  <p:slideViewPr>
    <p:cSldViewPr snapToGrid="0">
      <p:cViewPr varScale="1">
        <p:scale>
          <a:sx n="77" d="100"/>
          <a:sy n="77" d="100"/>
        </p:scale>
        <p:origin x="378" y="90"/>
      </p:cViewPr>
      <p:guideLst/>
    </p:cSldViewPr>
  </p:slideViewPr>
  <p:notesTextViewPr>
    <p:cViewPr>
      <p:scale>
        <a:sx n="1" d="1"/>
        <a:sy n="1" d="1"/>
      </p:scale>
      <p:origin x="0" y="0"/>
    </p:cViewPr>
  </p:notesTextViewPr>
  <p:notesViewPr>
    <p:cSldViewPr snapToGrid="0">
      <p:cViewPr varScale="1">
        <p:scale>
          <a:sx n="50" d="100"/>
          <a:sy n="50" d="100"/>
        </p:scale>
        <p:origin x="2886" y="3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A27C125-D9E4-42AF-8953-CE566537B41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A786ABB6-B2AA-45F7-A948-94C523FF049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4DABB7E-5FD5-4FD4-8200-24B5A1924914}" type="datetimeFigureOut">
              <a:rPr lang="en-US" smtClean="0"/>
              <a:t>03-May-24</a:t>
            </a:fld>
            <a:endParaRPr lang="en-US"/>
          </a:p>
        </p:txBody>
      </p:sp>
      <p:sp>
        <p:nvSpPr>
          <p:cNvPr id="4" name="Footer Placeholder 3">
            <a:extLst>
              <a:ext uri="{FF2B5EF4-FFF2-40B4-BE49-F238E27FC236}">
                <a16:creationId xmlns:a16="http://schemas.microsoft.com/office/drawing/2014/main" id="{E4CC4BF5-C3A8-4E09-BDD3-8807CB659DD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218DC9A6-464E-4737-BABC-4C17BD7934B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942671B-E663-4D01-87F0-7278165F6B79}" type="slidenum">
              <a:rPr lang="en-US" smtClean="0"/>
              <a:t>‹#›</a:t>
            </a:fld>
            <a:endParaRPr lang="en-US"/>
          </a:p>
        </p:txBody>
      </p:sp>
    </p:spTree>
    <p:extLst>
      <p:ext uri="{BB962C8B-B14F-4D97-AF65-F5344CB8AC3E}">
        <p14:creationId xmlns:p14="http://schemas.microsoft.com/office/powerpoint/2010/main" val="121915422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BDC6C4C-B340-4EE6-8690-61E4F94D1E11}" type="datetimeFigureOut">
              <a:rPr lang="en-US" smtClean="0"/>
              <a:t>03-May-24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A882D96-94D2-4B0D-BFB2-2262566DCED2}" type="slidenum">
              <a:rPr lang="en-US" smtClean="0"/>
              <a:t>‹#›</a:t>
            </a:fld>
            <a:endParaRPr lang="en-US"/>
          </a:p>
        </p:txBody>
      </p:sp>
    </p:spTree>
    <p:extLst>
      <p:ext uri="{BB962C8B-B14F-4D97-AF65-F5344CB8AC3E}">
        <p14:creationId xmlns:p14="http://schemas.microsoft.com/office/powerpoint/2010/main" val="12970171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6"/>
        <p:cNvGrpSpPr/>
        <p:nvPr/>
      </p:nvGrpSpPr>
      <p:grpSpPr>
        <a:xfrm>
          <a:off x="0" y="0"/>
          <a:ext cx="0" cy="0"/>
          <a:chOff x="0" y="0"/>
          <a:chExt cx="0" cy="0"/>
        </a:xfrm>
      </p:grpSpPr>
      <p:sp>
        <p:nvSpPr>
          <p:cNvPr id="747" name="Google Shape;747;g88c617362d_16_2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48" name="Google Shape;748;g88c617362d_16_26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5647115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6"/>
        <p:cNvGrpSpPr/>
        <p:nvPr/>
      </p:nvGrpSpPr>
      <p:grpSpPr>
        <a:xfrm>
          <a:off x="0" y="0"/>
          <a:ext cx="0" cy="0"/>
          <a:chOff x="0" y="0"/>
          <a:chExt cx="0" cy="0"/>
        </a:xfrm>
      </p:grpSpPr>
      <p:sp>
        <p:nvSpPr>
          <p:cNvPr id="747" name="Google Shape;747;g88c617362d_16_2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48" name="Google Shape;748;g88c617362d_16_26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5931376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6"/>
        <p:cNvGrpSpPr/>
        <p:nvPr/>
      </p:nvGrpSpPr>
      <p:grpSpPr>
        <a:xfrm>
          <a:off x="0" y="0"/>
          <a:ext cx="0" cy="0"/>
          <a:chOff x="0" y="0"/>
          <a:chExt cx="0" cy="0"/>
        </a:xfrm>
      </p:grpSpPr>
      <p:sp>
        <p:nvSpPr>
          <p:cNvPr id="747" name="Google Shape;747;g88c617362d_16_2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48" name="Google Shape;748;g88c617362d_16_26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818352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6"/>
        <p:cNvGrpSpPr/>
        <p:nvPr/>
      </p:nvGrpSpPr>
      <p:grpSpPr>
        <a:xfrm>
          <a:off x="0" y="0"/>
          <a:ext cx="0" cy="0"/>
          <a:chOff x="0" y="0"/>
          <a:chExt cx="0" cy="0"/>
        </a:xfrm>
      </p:grpSpPr>
      <p:sp>
        <p:nvSpPr>
          <p:cNvPr id="747" name="Google Shape;747;g88c617362d_16_2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48" name="Google Shape;748;g88c617362d_16_26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4209233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6"/>
        <p:cNvGrpSpPr/>
        <p:nvPr/>
      </p:nvGrpSpPr>
      <p:grpSpPr>
        <a:xfrm>
          <a:off x="0" y="0"/>
          <a:ext cx="0" cy="0"/>
          <a:chOff x="0" y="0"/>
          <a:chExt cx="0" cy="0"/>
        </a:xfrm>
      </p:grpSpPr>
      <p:sp>
        <p:nvSpPr>
          <p:cNvPr id="747" name="Google Shape;747;g88c617362d_16_2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48" name="Google Shape;748;g88c617362d_16_26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4956493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6"/>
        <p:cNvGrpSpPr/>
        <p:nvPr/>
      </p:nvGrpSpPr>
      <p:grpSpPr>
        <a:xfrm>
          <a:off x="0" y="0"/>
          <a:ext cx="0" cy="0"/>
          <a:chOff x="0" y="0"/>
          <a:chExt cx="0" cy="0"/>
        </a:xfrm>
      </p:grpSpPr>
      <p:sp>
        <p:nvSpPr>
          <p:cNvPr id="747" name="Google Shape;747;g88c617362d_16_2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48" name="Google Shape;748;g88c617362d_16_26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824090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6"/>
        <p:cNvGrpSpPr/>
        <p:nvPr/>
      </p:nvGrpSpPr>
      <p:grpSpPr>
        <a:xfrm>
          <a:off x="0" y="0"/>
          <a:ext cx="0" cy="0"/>
          <a:chOff x="0" y="0"/>
          <a:chExt cx="0" cy="0"/>
        </a:xfrm>
      </p:grpSpPr>
      <p:sp>
        <p:nvSpPr>
          <p:cNvPr id="747" name="Google Shape;747;g88c617362d_16_2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48" name="Google Shape;748;g88c617362d_16_26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620547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6"/>
        <p:cNvGrpSpPr/>
        <p:nvPr/>
      </p:nvGrpSpPr>
      <p:grpSpPr>
        <a:xfrm>
          <a:off x="0" y="0"/>
          <a:ext cx="0" cy="0"/>
          <a:chOff x="0" y="0"/>
          <a:chExt cx="0" cy="0"/>
        </a:xfrm>
      </p:grpSpPr>
      <p:sp>
        <p:nvSpPr>
          <p:cNvPr id="747" name="Google Shape;747;g88c617362d_16_2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48" name="Google Shape;748;g88c617362d_16_26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3569534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6"/>
        <p:cNvGrpSpPr/>
        <p:nvPr/>
      </p:nvGrpSpPr>
      <p:grpSpPr>
        <a:xfrm>
          <a:off x="0" y="0"/>
          <a:ext cx="0" cy="0"/>
          <a:chOff x="0" y="0"/>
          <a:chExt cx="0" cy="0"/>
        </a:xfrm>
      </p:grpSpPr>
      <p:sp>
        <p:nvSpPr>
          <p:cNvPr id="747" name="Google Shape;747;g88c617362d_16_2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48" name="Google Shape;748;g88c617362d_16_26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923503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6"/>
        <p:cNvGrpSpPr/>
        <p:nvPr/>
      </p:nvGrpSpPr>
      <p:grpSpPr>
        <a:xfrm>
          <a:off x="0" y="0"/>
          <a:ext cx="0" cy="0"/>
          <a:chOff x="0" y="0"/>
          <a:chExt cx="0" cy="0"/>
        </a:xfrm>
      </p:grpSpPr>
      <p:sp>
        <p:nvSpPr>
          <p:cNvPr id="747" name="Google Shape;747;g88c617362d_16_2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48" name="Google Shape;748;g88c617362d_16_26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578286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6"/>
        <p:cNvGrpSpPr/>
        <p:nvPr/>
      </p:nvGrpSpPr>
      <p:grpSpPr>
        <a:xfrm>
          <a:off x="0" y="0"/>
          <a:ext cx="0" cy="0"/>
          <a:chOff x="0" y="0"/>
          <a:chExt cx="0" cy="0"/>
        </a:xfrm>
      </p:grpSpPr>
      <p:sp>
        <p:nvSpPr>
          <p:cNvPr id="747" name="Google Shape;747;g88c617362d_16_2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48" name="Google Shape;748;g88c617362d_16_26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8516344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6"/>
        <p:cNvGrpSpPr/>
        <p:nvPr/>
      </p:nvGrpSpPr>
      <p:grpSpPr>
        <a:xfrm>
          <a:off x="0" y="0"/>
          <a:ext cx="0" cy="0"/>
          <a:chOff x="0" y="0"/>
          <a:chExt cx="0" cy="0"/>
        </a:xfrm>
      </p:grpSpPr>
      <p:sp>
        <p:nvSpPr>
          <p:cNvPr id="747" name="Google Shape;747;g88c617362d_16_2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48" name="Google Shape;748;g88c617362d_16_26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61451738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xml"/><Relationship Id="rId1" Type="http://schemas.openxmlformats.org/officeDocument/2006/relationships/vmlDrawing" Target="../drawings/vmlDrawing2.vml"/><Relationship Id="rId6" Type="http://schemas.openxmlformats.org/officeDocument/2006/relationships/image" Target="../media/image2.jpeg"/><Relationship Id="rId5" Type="http://schemas.openxmlformats.org/officeDocument/2006/relationships/image" Target="../media/image1.emf"/><Relationship Id="rId4" Type="http://schemas.openxmlformats.org/officeDocument/2006/relationships/oleObject" Target="../embeddings/oleObject2.bin"/></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xml"/><Relationship Id="rId1" Type="http://schemas.openxmlformats.org/officeDocument/2006/relationships/vmlDrawing" Target="../drawings/vmlDrawing3.vml"/><Relationship Id="rId5" Type="http://schemas.openxmlformats.org/officeDocument/2006/relationships/image" Target="../media/image4.emf"/><Relationship Id="rId4" Type="http://schemas.openxmlformats.org/officeDocument/2006/relationships/oleObject" Target="../embeddings/oleObject3.bin"/></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1">
        <a:schemeClr val="bg1"/>
      </p:bgRef>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6146" name="think-cell Slide" r:id="rId4" imgW="425" imgH="426" progId="TCLayout.ActiveDocument.1">
                  <p:embed/>
                </p:oleObj>
              </mc:Choice>
              <mc:Fallback>
                <p:oleObj name="think-cell Slide" r:id="rId4" imgW="425" imgH="426" progId="TCLayout.ActiveDocument.1">
                  <p:embed/>
                  <p:pic>
                    <p:nvPicPr>
                      <p:cNvPr id="4" name="Object 3"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11" name="Rectangle 10">
            <a:extLst>
              <a:ext uri="{FF2B5EF4-FFF2-40B4-BE49-F238E27FC236}">
                <a16:creationId xmlns:a16="http://schemas.microsoft.com/office/drawing/2014/main" id="{123D8E40-FDBE-46A0-9A0B-123E9AA3D356}"/>
              </a:ext>
            </a:extLst>
          </p:cNvPr>
          <p:cNvSpPr/>
          <p:nvPr userDrawn="1"/>
        </p:nvSpPr>
        <p:spPr>
          <a:xfrm>
            <a:off x="0" y="5029200"/>
            <a:ext cx="12192000" cy="1828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B5425CA-745D-4BC0-AA06-EBEF50EA738F}"/>
              </a:ext>
            </a:extLst>
          </p:cNvPr>
          <p:cNvSpPr>
            <a:spLocks noGrp="1"/>
          </p:cNvSpPr>
          <p:nvPr>
            <p:ph type="ctrTitle"/>
          </p:nvPr>
        </p:nvSpPr>
        <p:spPr>
          <a:xfrm>
            <a:off x="300317" y="5549250"/>
            <a:ext cx="11634508" cy="500137"/>
          </a:xfrm>
        </p:spPr>
        <p:txBody>
          <a:bodyPr wrap="square" lIns="15240" tIns="7620" rIns="15240" bIns="7620" anchor="b">
            <a:spAutoFit/>
          </a:bodyPr>
          <a:lstStyle>
            <a:lvl1pPr algn="ctr">
              <a:defRPr sz="3500" b="1">
                <a:solidFill>
                  <a:schemeClr val="accent1"/>
                </a:solidFill>
              </a:defRPr>
            </a:lvl1pPr>
          </a:lstStyle>
          <a:p>
            <a:r>
              <a:rPr lang="en-US"/>
              <a:t>Click to edit Master title style</a:t>
            </a:r>
          </a:p>
        </p:txBody>
      </p:sp>
      <p:sp>
        <p:nvSpPr>
          <p:cNvPr id="3" name="Subtitle 2">
            <a:extLst>
              <a:ext uri="{FF2B5EF4-FFF2-40B4-BE49-F238E27FC236}">
                <a16:creationId xmlns:a16="http://schemas.microsoft.com/office/drawing/2014/main" id="{69084E31-0DDD-4236-AABB-65C91A25CE58}"/>
              </a:ext>
            </a:extLst>
          </p:cNvPr>
          <p:cNvSpPr>
            <a:spLocks noGrp="1"/>
          </p:cNvSpPr>
          <p:nvPr>
            <p:ph type="subTitle" idx="1"/>
          </p:nvPr>
        </p:nvSpPr>
        <p:spPr>
          <a:xfrm>
            <a:off x="300317" y="6141462"/>
            <a:ext cx="11634508" cy="264688"/>
          </a:xfrm>
        </p:spPr>
        <p:txBody>
          <a:bodyPr wrap="square" lIns="15240" tIns="7620" rIns="15240" bIns="7620">
            <a:spAutoFit/>
          </a:bodyPr>
          <a:lstStyle>
            <a:lvl1pPr marL="0" indent="0" algn="ctr">
              <a:buNone/>
              <a:defRPr sz="18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7" name="Picture 6" descr="A poster for a college&#10;&#10;Description automatically generated">
            <a:extLst>
              <a:ext uri="{FF2B5EF4-FFF2-40B4-BE49-F238E27FC236}">
                <a16:creationId xmlns:a16="http://schemas.microsoft.com/office/drawing/2014/main" id="{4F0201E2-C21E-4250-8D07-321F48DE3C41}"/>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0" y="279791"/>
            <a:ext cx="5994015" cy="5994015"/>
          </a:xfrm>
          <a:prstGeom prst="rect">
            <a:avLst/>
          </a:prstGeom>
        </p:spPr>
      </p:pic>
    </p:spTree>
    <p:extLst>
      <p:ext uri="{BB962C8B-B14F-4D97-AF65-F5344CB8AC3E}">
        <p14:creationId xmlns:p14="http://schemas.microsoft.com/office/powerpoint/2010/main" val="2450602093"/>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7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1C53266-8226-4323-93D8-8635471CF311}"/>
              </a:ext>
            </a:extLst>
          </p:cNvPr>
          <p:cNvSpPr/>
          <p:nvPr userDrawn="1"/>
        </p:nvSpPr>
        <p:spPr>
          <a:xfrm>
            <a:off x="0" y="-6"/>
            <a:ext cx="12191996" cy="685800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Arrow: Pentagon 37">
            <a:extLst>
              <a:ext uri="{FF2B5EF4-FFF2-40B4-BE49-F238E27FC236}">
                <a16:creationId xmlns:a16="http://schemas.microsoft.com/office/drawing/2014/main" id="{9787AEAF-CECE-47AD-BC55-6A8FA3B19CEE}"/>
              </a:ext>
            </a:extLst>
          </p:cNvPr>
          <p:cNvSpPr/>
          <p:nvPr userDrawn="1"/>
        </p:nvSpPr>
        <p:spPr>
          <a:xfrm flipH="1">
            <a:off x="5511800" y="-6"/>
            <a:ext cx="6680196" cy="6877110"/>
          </a:xfrm>
          <a:prstGeom prst="homePlate">
            <a:avLst>
              <a:gd name="adj" fmla="val 26731"/>
            </a:avLst>
          </a:prstGeom>
          <a:solidFill>
            <a:schemeClr val="accent4"/>
          </a:solidFill>
          <a:ln>
            <a:noFill/>
          </a:ln>
          <a:effectLst>
            <a:outerShdw blurRad="266700" dist="38100" dir="10800000" algn="r" rotWithShape="0">
              <a:prstClr val="black">
                <a:alpha val="7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72A0BC6A-E73C-40BA-BB29-6604DE19F585}"/>
              </a:ext>
            </a:extLst>
          </p:cNvPr>
          <p:cNvPicPr/>
          <p:nvPr userDrawn="1"/>
        </p:nvPicPr>
        <p:blipFill rotWithShape="1">
          <a:blip r:embed="rId2" cstate="print">
            <a:extLst>
              <a:ext uri="{28A0092B-C50C-407E-A947-70E740481C1C}">
                <a14:useLocalDpi xmlns:a14="http://schemas.microsoft.com/office/drawing/2010/main" val="0"/>
              </a:ext>
            </a:extLst>
          </a:blip>
          <a:srcRect l="4364" r="2644" b="1491"/>
          <a:stretch/>
        </p:blipFill>
        <p:spPr>
          <a:xfrm>
            <a:off x="7786456" y="5591279"/>
            <a:ext cx="4391025" cy="1281234"/>
          </a:xfrm>
          <a:prstGeom prst="rect">
            <a:avLst/>
          </a:prstGeom>
        </p:spPr>
      </p:pic>
    </p:spTree>
    <p:extLst>
      <p:ext uri="{BB962C8B-B14F-4D97-AF65-F5344CB8AC3E}">
        <p14:creationId xmlns:p14="http://schemas.microsoft.com/office/powerpoint/2010/main" val="35014803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262DE44B-329D-44C4-A098-54D67821F0BF}"/>
              </a:ext>
            </a:extLst>
          </p:cNvPr>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7170" name="think-cell Slide" r:id="rId4" imgW="347" imgH="348" progId="TCLayout.ActiveDocument.1">
                  <p:embed/>
                </p:oleObj>
              </mc:Choice>
              <mc:Fallback>
                <p:oleObj name="think-cell Slide" r:id="rId4" imgW="347" imgH="348" progId="TCLayout.ActiveDocument.1">
                  <p:embed/>
                  <p:pic>
                    <p:nvPicPr>
                      <p:cNvPr id="6" name="Object 5" hidden="1">
                        <a:extLst>
                          <a:ext uri="{FF2B5EF4-FFF2-40B4-BE49-F238E27FC236}">
                            <a16:creationId xmlns:a16="http://schemas.microsoft.com/office/drawing/2014/main" id="{262DE44B-329D-44C4-A098-54D67821F0BF}"/>
                          </a:ext>
                        </a:extLst>
                      </p:cNvPr>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5149EF36-F9CE-4647-B169-9B37B99036E8}"/>
              </a:ext>
            </a:extLst>
          </p:cNvPr>
          <p:cNvSpPr>
            <a:spLocks noGrp="1"/>
          </p:cNvSpPr>
          <p:nvPr>
            <p:ph type="title"/>
          </p:nvPr>
        </p:nvSpPr>
        <p:spPr>
          <a:xfrm>
            <a:off x="324416" y="303636"/>
            <a:ext cx="10470584" cy="403187"/>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2B1099A3-25D1-44D2-B255-78F583BF08A3}"/>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p:txBody>
      </p:sp>
      <p:sp>
        <p:nvSpPr>
          <p:cNvPr id="4" name="Date Placeholder 3">
            <a:extLst>
              <a:ext uri="{FF2B5EF4-FFF2-40B4-BE49-F238E27FC236}">
                <a16:creationId xmlns:a16="http://schemas.microsoft.com/office/drawing/2014/main" id="{4385C4C7-F6B0-48E4-ACEC-649CC0F49C64}"/>
              </a:ext>
            </a:extLst>
          </p:cNvPr>
          <p:cNvSpPr>
            <a:spLocks noGrp="1"/>
          </p:cNvSpPr>
          <p:nvPr>
            <p:ph type="dt" sz="half" idx="10"/>
          </p:nvPr>
        </p:nvSpPr>
        <p:spPr/>
        <p:txBody>
          <a:bodyPr/>
          <a:lstStyle/>
          <a:p>
            <a:fld id="{C426BC5F-09C1-43F9-92E4-3807667E7453}" type="datetimeFigureOut">
              <a:rPr lang="en-US" smtClean="0"/>
              <a:t>03-May-24</a:t>
            </a:fld>
            <a:endParaRPr lang="en-US"/>
          </a:p>
        </p:txBody>
      </p:sp>
      <p:sp>
        <p:nvSpPr>
          <p:cNvPr id="5" name="Footer Placeholder 4">
            <a:extLst>
              <a:ext uri="{FF2B5EF4-FFF2-40B4-BE49-F238E27FC236}">
                <a16:creationId xmlns:a16="http://schemas.microsoft.com/office/drawing/2014/main" id="{ECDAD504-107D-4E14-8686-4209B335C8D1}"/>
              </a:ext>
            </a:extLst>
          </p:cNvPr>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7219674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33"/>
        <p:cNvGrpSpPr/>
        <p:nvPr/>
      </p:nvGrpSpPr>
      <p:grpSpPr>
        <a:xfrm>
          <a:off x="0" y="0"/>
          <a:ext cx="0" cy="0"/>
          <a:chOff x="0" y="0"/>
          <a:chExt cx="0" cy="0"/>
        </a:xfrm>
      </p:grpSpPr>
      <p:sp>
        <p:nvSpPr>
          <p:cNvPr id="134" name="Google Shape;134;p21"/>
          <p:cNvSpPr txBox="1">
            <a:spLocks noGrp="1"/>
          </p:cNvSpPr>
          <p:nvPr>
            <p:ph type="dt" idx="10"/>
          </p:nvPr>
        </p:nvSpPr>
        <p:spPr>
          <a:xfrm>
            <a:off x="324415" y="6538035"/>
            <a:ext cx="11145200" cy="169200"/>
          </a:xfrm>
          <a:prstGeom prst="rect">
            <a:avLst/>
          </a:prstGeom>
          <a:noFill/>
          <a:ln>
            <a:noFill/>
          </a:ln>
        </p:spPr>
        <p:txBody>
          <a:bodyPr spcFirstLastPara="1" wrap="square" lIns="11425" tIns="5700" rIns="11425" bIns="5700" anchor="ctr" anchorCtr="0">
            <a:noAutofit/>
          </a:bodyPr>
          <a:lstStyle>
            <a:lvl1pPr lvl="0" algn="l" rtl="0">
              <a:lnSpc>
                <a:spcPct val="100000"/>
              </a:lnSpc>
              <a:spcBef>
                <a:spcPts val="0"/>
              </a:spcBef>
              <a:spcAft>
                <a:spcPts val="0"/>
              </a:spcAft>
              <a:buSzPts val="1100"/>
              <a:buNone/>
              <a:defRPr>
                <a:latin typeface="Gotham Light" pitchFamily="50" charset="0"/>
                <a:ea typeface="Gotham Light" pitchFamily="50" charset="0"/>
                <a:cs typeface="Arial"/>
                <a:sym typeface="Arial"/>
              </a:defRPr>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lang="en-US"/>
          </a:p>
        </p:txBody>
      </p:sp>
      <p:sp>
        <p:nvSpPr>
          <p:cNvPr id="135" name="Google Shape;135;p21"/>
          <p:cNvSpPr txBox="1">
            <a:spLocks noGrp="1"/>
          </p:cNvSpPr>
          <p:nvPr>
            <p:ph type="ftr" idx="11"/>
          </p:nvPr>
        </p:nvSpPr>
        <p:spPr>
          <a:xfrm>
            <a:off x="324415" y="6285068"/>
            <a:ext cx="11145200" cy="169200"/>
          </a:xfrm>
          <a:prstGeom prst="rect">
            <a:avLst/>
          </a:prstGeom>
          <a:noFill/>
          <a:ln>
            <a:noFill/>
          </a:ln>
        </p:spPr>
        <p:txBody>
          <a:bodyPr spcFirstLastPara="1" wrap="square" lIns="11425" tIns="5700" rIns="11425" bIns="5700" anchor="ctr" anchorCtr="0">
            <a:noAutofit/>
          </a:bodyPr>
          <a:lstStyle>
            <a:lvl1pPr lvl="0" algn="l" rtl="0">
              <a:lnSpc>
                <a:spcPct val="100000"/>
              </a:lnSpc>
              <a:spcBef>
                <a:spcPts val="0"/>
              </a:spcBef>
              <a:spcAft>
                <a:spcPts val="0"/>
              </a:spcAft>
              <a:buSzPts val="1100"/>
              <a:buNone/>
              <a:defRPr>
                <a:latin typeface="Gotham Light" pitchFamily="50" charset="0"/>
                <a:ea typeface="Gotham Light" pitchFamily="50" charset="0"/>
                <a:cs typeface="Arial"/>
                <a:sym typeface="Arial"/>
              </a:defRPr>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lang="en-US"/>
          </a:p>
        </p:txBody>
      </p:sp>
      <p:sp>
        <p:nvSpPr>
          <p:cNvPr id="136" name="Google Shape;136;p21"/>
          <p:cNvSpPr txBox="1">
            <a:spLocks noGrp="1"/>
          </p:cNvSpPr>
          <p:nvPr>
            <p:ph type="sldNum" idx="12"/>
          </p:nvPr>
        </p:nvSpPr>
        <p:spPr>
          <a:xfrm>
            <a:off x="8610600" y="6356351"/>
            <a:ext cx="2743200" cy="365200"/>
          </a:xfrm>
          <a:prstGeom prst="rect">
            <a:avLst/>
          </a:prstGeom>
          <a:noFill/>
          <a:ln>
            <a:noFill/>
          </a:ln>
        </p:spPr>
        <p:txBody>
          <a:bodyPr spcFirstLastPara="1" wrap="square" lIns="68575" tIns="34275" rIns="68575" bIns="34275" anchor="t" anchorCtr="0">
            <a:noAutofit/>
          </a:bodyPr>
          <a:lstStyle>
            <a:lvl1pPr marL="0" marR="0" lvl="0" indent="0"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Gotham Light" pitchFamily="50" charset="0"/>
                <a:ea typeface="Gotham Light" pitchFamily="50" charset="0"/>
                <a:cs typeface="Arial"/>
                <a:sym typeface="Arial"/>
              </a:defRPr>
            </a:lvl1pPr>
            <a:lvl2pPr marL="0" marR="0" lvl="1" indent="0"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6302058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ags" Target="../tags/tag2.xml"/><Relationship Id="rId3" Type="http://schemas.openxmlformats.org/officeDocument/2006/relationships/slideLayout" Target="../slideLayouts/slideLayout3.xml"/><Relationship Id="rId7" Type="http://schemas.openxmlformats.org/officeDocument/2006/relationships/tags" Target="../tags/tag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vmlDrawing" Target="../drawings/vmlDrawing1.vml"/><Relationship Id="rId5" Type="http://schemas.openxmlformats.org/officeDocument/2006/relationships/theme" Target="../theme/theme1.xml"/><Relationship Id="rId10"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userDrawn="1">
            <p:custDataLst>
              <p:tags r:id="rId7"/>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5122" name="think-cell Slide" r:id="rId9" imgW="425" imgH="426" progId="TCLayout.ActiveDocument.1">
                  <p:embed/>
                </p:oleObj>
              </mc:Choice>
              <mc:Fallback>
                <p:oleObj name="think-cell Slide" r:id="rId9" imgW="425" imgH="426" progId="TCLayout.ActiveDocument.1">
                  <p:embed/>
                  <p:pic>
                    <p:nvPicPr>
                      <p:cNvPr id="6" name="Object 5" hidden="1"/>
                      <p:cNvPicPr/>
                      <p:nvPr/>
                    </p:nvPicPr>
                    <p:blipFill>
                      <a:blip r:embed="rId10"/>
                      <a:stretch>
                        <a:fillRect/>
                      </a:stretch>
                    </p:blipFill>
                    <p:spPr>
                      <a:xfrm>
                        <a:off x="1588" y="1588"/>
                        <a:ext cx="1587" cy="1587"/>
                      </a:xfrm>
                      <a:prstGeom prst="rect">
                        <a:avLst/>
                      </a:prstGeom>
                    </p:spPr>
                  </p:pic>
                </p:oleObj>
              </mc:Fallback>
            </mc:AlternateContent>
          </a:graphicData>
        </a:graphic>
      </p:graphicFrame>
      <p:sp>
        <p:nvSpPr>
          <p:cNvPr id="7" name="Rectangle 6" hidden="1">
            <a:extLst>
              <a:ext uri="{FF2B5EF4-FFF2-40B4-BE49-F238E27FC236}">
                <a16:creationId xmlns:a16="http://schemas.microsoft.com/office/drawing/2014/main" id="{B4B9995B-F1D1-41E0-B428-B93E0C99B409}"/>
              </a:ext>
            </a:extLst>
          </p:cNvPr>
          <p:cNvSpPr/>
          <p:nvPr userDrawn="1">
            <p:custDataLst>
              <p:tags r:id="rId8"/>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800" b="1" i="0" baseline="0">
              <a:latin typeface="Gotham Light" panose="02000603030000020004"/>
              <a:ea typeface="+mj-ea"/>
              <a:cs typeface="+mj-cs"/>
              <a:sym typeface="Gotham Light" panose="02000603030000020004"/>
            </a:endParaRPr>
          </a:p>
        </p:txBody>
      </p:sp>
      <p:sp>
        <p:nvSpPr>
          <p:cNvPr id="20" name="Arrow: Pentagon 19">
            <a:extLst>
              <a:ext uri="{FF2B5EF4-FFF2-40B4-BE49-F238E27FC236}">
                <a16:creationId xmlns:a16="http://schemas.microsoft.com/office/drawing/2014/main" id="{26CDDB92-D8A7-4813-8A72-784E3B907D60}"/>
              </a:ext>
            </a:extLst>
          </p:cNvPr>
          <p:cNvSpPr/>
          <p:nvPr userDrawn="1"/>
        </p:nvSpPr>
        <p:spPr>
          <a:xfrm flipH="1">
            <a:off x="11746131" y="6324600"/>
            <a:ext cx="445869" cy="343180"/>
          </a:xfrm>
          <a:prstGeom prst="homePlate">
            <a:avLst>
              <a:gd name="adj" fmla="val 33686"/>
            </a:avLst>
          </a:prstGeom>
          <a:solidFill>
            <a:srgbClr val="EB32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otham Light" panose="02000603030000020004" pitchFamily="2" charset="0"/>
            </a:endParaRPr>
          </a:p>
        </p:txBody>
      </p:sp>
      <p:sp>
        <p:nvSpPr>
          <p:cNvPr id="2" name="Title Placeholder 1">
            <a:extLst>
              <a:ext uri="{FF2B5EF4-FFF2-40B4-BE49-F238E27FC236}">
                <a16:creationId xmlns:a16="http://schemas.microsoft.com/office/drawing/2014/main" id="{B57DE2E4-39FD-4747-A53E-5C87FACD236D}"/>
              </a:ext>
            </a:extLst>
          </p:cNvPr>
          <p:cNvSpPr>
            <a:spLocks noGrp="1"/>
          </p:cNvSpPr>
          <p:nvPr>
            <p:ph type="title"/>
          </p:nvPr>
        </p:nvSpPr>
        <p:spPr>
          <a:xfrm>
            <a:off x="324416" y="303636"/>
            <a:ext cx="11543168" cy="403187"/>
          </a:xfrm>
          <a:prstGeom prst="rect">
            <a:avLst/>
          </a:prstGeom>
        </p:spPr>
        <p:txBody>
          <a:bodyPr vert="horz" wrap="square" lIns="15240" tIns="7620" rIns="15240" bIns="7620" rtlCol="0" anchor="t" anchorCtr="0">
            <a:spAutoFit/>
          </a:bodyPr>
          <a:lstStyle/>
          <a:p>
            <a:r>
              <a:rPr lang="en-US"/>
              <a:t>Click to edit Master title style</a:t>
            </a:r>
          </a:p>
        </p:txBody>
      </p:sp>
      <p:sp>
        <p:nvSpPr>
          <p:cNvPr id="3" name="Text Placeholder 2">
            <a:extLst>
              <a:ext uri="{FF2B5EF4-FFF2-40B4-BE49-F238E27FC236}">
                <a16:creationId xmlns:a16="http://schemas.microsoft.com/office/drawing/2014/main" id="{D56DB6E4-BFBD-4EDA-AE3B-7A8FD4D4DFA1}"/>
              </a:ext>
            </a:extLst>
          </p:cNvPr>
          <p:cNvSpPr>
            <a:spLocks noGrp="1"/>
          </p:cNvSpPr>
          <p:nvPr>
            <p:ph type="body" idx="1"/>
          </p:nvPr>
        </p:nvSpPr>
        <p:spPr>
          <a:xfrm>
            <a:off x="324415" y="1145391"/>
            <a:ext cx="11543169" cy="1094146"/>
          </a:xfrm>
          <a:prstGeom prst="rect">
            <a:avLst/>
          </a:prstGeom>
        </p:spPr>
        <p:txBody>
          <a:bodyPr vert="horz" wrap="square" lIns="15240" tIns="7620" rIns="15240" bIns="7620" rtlCol="0">
            <a:spAutoFit/>
          </a:bodyPr>
          <a:lstStyle/>
          <a:p>
            <a:pPr lvl="0"/>
            <a:r>
              <a:rPr lang="en-US"/>
              <a:t>Edit Master text styles</a:t>
            </a:r>
          </a:p>
          <a:p>
            <a:pPr lvl="1"/>
            <a:r>
              <a:rPr lang="en-US"/>
              <a:t>Second level</a:t>
            </a:r>
          </a:p>
          <a:p>
            <a:pPr lvl="2"/>
            <a:r>
              <a:rPr lang="en-US"/>
              <a:t>Third level</a:t>
            </a:r>
          </a:p>
          <a:p>
            <a:pPr lvl="3"/>
            <a:r>
              <a:rPr lang="en-US"/>
              <a:t>Fourth level</a:t>
            </a:r>
          </a:p>
        </p:txBody>
      </p:sp>
      <p:sp>
        <p:nvSpPr>
          <p:cNvPr id="4" name="Date Placeholder 3">
            <a:extLst>
              <a:ext uri="{FF2B5EF4-FFF2-40B4-BE49-F238E27FC236}">
                <a16:creationId xmlns:a16="http://schemas.microsoft.com/office/drawing/2014/main" id="{E1D16D1C-E046-4EF6-8CD8-783F9A8C582A}"/>
              </a:ext>
            </a:extLst>
          </p:cNvPr>
          <p:cNvSpPr>
            <a:spLocks noGrp="1"/>
          </p:cNvSpPr>
          <p:nvPr>
            <p:ph type="dt" sz="half" idx="2"/>
          </p:nvPr>
        </p:nvSpPr>
        <p:spPr>
          <a:xfrm>
            <a:off x="324415" y="6538035"/>
            <a:ext cx="11145393" cy="169277"/>
          </a:xfrm>
          <a:prstGeom prst="rect">
            <a:avLst/>
          </a:prstGeom>
        </p:spPr>
        <p:txBody>
          <a:bodyPr vert="horz" wrap="square" lIns="15240" tIns="7620" rIns="15240" bIns="7620" rtlCol="0" anchor="ctr">
            <a:spAutoFit/>
          </a:bodyPr>
          <a:lstStyle>
            <a:lvl1pPr algn="l">
              <a:defRPr sz="1000">
                <a:solidFill>
                  <a:schemeClr val="tx1"/>
                </a:solidFill>
                <a:latin typeface="Gotham Light" panose="02000603030000020004" pitchFamily="2" charset="0"/>
              </a:defRPr>
            </a:lvl1pPr>
          </a:lstStyle>
          <a:p>
            <a:r>
              <a:rPr lang="en-US"/>
              <a:t>Source: </a:t>
            </a:r>
          </a:p>
        </p:txBody>
      </p:sp>
      <p:sp>
        <p:nvSpPr>
          <p:cNvPr id="5" name="Footer Placeholder 4">
            <a:extLst>
              <a:ext uri="{FF2B5EF4-FFF2-40B4-BE49-F238E27FC236}">
                <a16:creationId xmlns:a16="http://schemas.microsoft.com/office/drawing/2014/main" id="{1BCE2C20-B1D5-4BC6-A6CA-6FA9F0B51320}"/>
              </a:ext>
            </a:extLst>
          </p:cNvPr>
          <p:cNvSpPr>
            <a:spLocks noGrp="1"/>
          </p:cNvSpPr>
          <p:nvPr>
            <p:ph type="ftr" sz="quarter" idx="3"/>
          </p:nvPr>
        </p:nvSpPr>
        <p:spPr>
          <a:xfrm>
            <a:off x="324415" y="6285068"/>
            <a:ext cx="11145393" cy="169277"/>
          </a:xfrm>
          <a:prstGeom prst="rect">
            <a:avLst/>
          </a:prstGeom>
        </p:spPr>
        <p:txBody>
          <a:bodyPr vert="horz" wrap="square" lIns="15240" tIns="7620" rIns="15240" bIns="7620" rtlCol="0" anchor="ctr">
            <a:spAutoFit/>
          </a:bodyPr>
          <a:lstStyle>
            <a:lvl1pPr algn="l">
              <a:defRPr sz="1000">
                <a:solidFill>
                  <a:schemeClr val="tx1"/>
                </a:solidFill>
                <a:latin typeface="Gotham Light" panose="02000603030000020004" pitchFamily="2" charset="0"/>
              </a:defRPr>
            </a:lvl1pPr>
          </a:lstStyle>
          <a:p>
            <a:r>
              <a:rPr lang="en-US"/>
              <a:t>Footnote:</a:t>
            </a:r>
          </a:p>
        </p:txBody>
      </p:sp>
      <p:cxnSp>
        <p:nvCxnSpPr>
          <p:cNvPr id="10" name="Straight Connector 9">
            <a:extLst>
              <a:ext uri="{FF2B5EF4-FFF2-40B4-BE49-F238E27FC236}">
                <a16:creationId xmlns:a16="http://schemas.microsoft.com/office/drawing/2014/main" id="{EA7873EB-6BAD-43C0-B870-0AE8D5E5C4CE}"/>
              </a:ext>
            </a:extLst>
          </p:cNvPr>
          <p:cNvCxnSpPr>
            <a:cxnSpLocks/>
            <a:stCxn id="20" idx="3"/>
          </p:cNvCxnSpPr>
          <p:nvPr userDrawn="1"/>
        </p:nvCxnSpPr>
        <p:spPr>
          <a:xfrm flipH="1">
            <a:off x="-4757" y="6496190"/>
            <a:ext cx="11750888" cy="0"/>
          </a:xfrm>
          <a:prstGeom prst="line">
            <a:avLst/>
          </a:prstGeom>
          <a:ln>
            <a:solidFill>
              <a:srgbClr val="EB3237"/>
            </a:solidFill>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CF7D3A27-85EF-4023-A90F-B507F9C7BBC7}"/>
              </a:ext>
            </a:extLst>
          </p:cNvPr>
          <p:cNvSpPr/>
          <p:nvPr userDrawn="1"/>
        </p:nvSpPr>
        <p:spPr>
          <a:xfrm rot="5400000">
            <a:off x="-117580" y="394613"/>
            <a:ext cx="456392" cy="221232"/>
          </a:xfrm>
          <a:prstGeom prst="rect">
            <a:avLst/>
          </a:prstGeom>
          <a:solidFill>
            <a:schemeClr val="accent3">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a:p>
        </p:txBody>
      </p:sp>
      <p:sp>
        <p:nvSpPr>
          <p:cNvPr id="22" name="Slide Number Placeholder 5">
            <a:extLst>
              <a:ext uri="{FF2B5EF4-FFF2-40B4-BE49-F238E27FC236}">
                <a16:creationId xmlns:a16="http://schemas.microsoft.com/office/drawing/2014/main" id="{A6FFCF44-1256-40E2-AD34-39552A334BBE}"/>
              </a:ext>
            </a:extLst>
          </p:cNvPr>
          <p:cNvSpPr txBox="1">
            <a:spLocks/>
          </p:cNvSpPr>
          <p:nvPr userDrawn="1"/>
        </p:nvSpPr>
        <p:spPr>
          <a:xfrm>
            <a:off x="11860437" y="6411552"/>
            <a:ext cx="217256" cy="169277"/>
          </a:xfrm>
          <a:prstGeom prst="rect">
            <a:avLst/>
          </a:prstGeom>
        </p:spPr>
        <p:txBody>
          <a:bodyPr vert="horz" wrap="square" lIns="15240" tIns="7620" rIns="15240" bIns="7620" rtlCol="0" anchor="ctr">
            <a:spAutoFit/>
          </a:bodyPr>
          <a:lstStyle>
            <a:defPPr>
              <a:defRPr lang="en-US"/>
            </a:defPPr>
            <a:lvl1pPr marL="0" algn="l"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79058DB-30C9-4F64-8719-9EAD4E263111}" type="slidenum">
              <a:rPr lang="en-US" smtClean="0">
                <a:solidFill>
                  <a:schemeClr val="bg1"/>
                </a:solidFill>
                <a:latin typeface="Gotham Light" panose="02000603030000020004" pitchFamily="2" charset="0"/>
              </a:rPr>
              <a:pPr/>
              <a:t>‹#›</a:t>
            </a:fld>
            <a:endParaRPr lang="en-US">
              <a:solidFill>
                <a:schemeClr val="bg1"/>
              </a:solidFill>
              <a:latin typeface="Gotham Light" panose="02000603030000020004" pitchFamily="2" charset="0"/>
            </a:endParaRPr>
          </a:p>
        </p:txBody>
      </p:sp>
    </p:spTree>
    <p:extLst>
      <p:ext uri="{BB962C8B-B14F-4D97-AF65-F5344CB8AC3E}">
        <p14:creationId xmlns:p14="http://schemas.microsoft.com/office/powerpoint/2010/main" val="2415707721"/>
      </p:ext>
    </p:extLst>
  </p:cSld>
  <p:clrMap bg1="lt1" tx1="dk1" bg2="lt2" tx2="dk2" accent1="accent1" accent2="accent2" accent3="accent3" accent4="accent4" accent5="accent5" accent6="accent6" hlink="hlink" folHlink="folHlink"/>
  <p:sldLayoutIdLst>
    <p:sldLayoutId id="2147483669" r:id="rId1"/>
    <p:sldLayoutId id="2147483674" r:id="rId2"/>
    <p:sldLayoutId id="2147483671" r:id="rId3"/>
    <p:sldLayoutId id="2147483673" r:id="rId4"/>
  </p:sldLayoutIdLst>
  <p:txStyles>
    <p:titleStyle>
      <a:lvl1pPr algn="l" defTabSz="914400" rtl="0" eaLnBrk="1" latinLnBrk="0" hangingPunct="1">
        <a:lnSpc>
          <a:spcPct val="90000"/>
        </a:lnSpc>
        <a:spcBef>
          <a:spcPct val="0"/>
        </a:spcBef>
        <a:buNone/>
        <a:defRPr sz="2800" b="1" kern="1200">
          <a:solidFill>
            <a:srgbClr val="423C89"/>
          </a:solidFill>
          <a:latin typeface="Gotham Light" panose="02000603030000020004" pitchFamily="2" charset="0"/>
          <a:ea typeface="+mj-ea"/>
          <a:cs typeface="+mj-cs"/>
        </a:defRPr>
      </a:lvl1pPr>
    </p:titleStyle>
    <p:bodyStyle>
      <a:lvl1pPr marL="228600" indent="-228600" algn="l" defTabSz="914400" rtl="0" eaLnBrk="1" latinLnBrk="0" hangingPunct="1">
        <a:lnSpc>
          <a:spcPct val="90000"/>
        </a:lnSpc>
        <a:spcBef>
          <a:spcPts val="1000"/>
        </a:spcBef>
        <a:buClr>
          <a:schemeClr val="accent1"/>
        </a:buClr>
        <a:buFont typeface="Calibri Light" panose="020F0302020204030204" pitchFamily="34" charset="0"/>
        <a:buChar char="›"/>
        <a:defRPr sz="1600" kern="1200">
          <a:solidFill>
            <a:schemeClr val="tx1"/>
          </a:solidFill>
          <a:latin typeface="Gotham Light" panose="02000603030000020004" pitchFamily="2" charset="0"/>
          <a:ea typeface="+mn-ea"/>
          <a:cs typeface="+mn-cs"/>
        </a:defRPr>
      </a:lvl1pPr>
      <a:lvl2pPr marL="457200" indent="-228600" algn="l" defTabSz="914400" rtl="0" eaLnBrk="1" latinLnBrk="0" hangingPunct="1">
        <a:lnSpc>
          <a:spcPct val="90000"/>
        </a:lnSpc>
        <a:spcBef>
          <a:spcPts val="500"/>
        </a:spcBef>
        <a:buClr>
          <a:schemeClr val="accent1"/>
        </a:buClr>
        <a:buFont typeface="Calibri" panose="020F0502020204030204" pitchFamily="34" charset="0"/>
        <a:buChar char="»"/>
        <a:defRPr sz="1600" kern="1200">
          <a:solidFill>
            <a:schemeClr val="tx1"/>
          </a:solidFill>
          <a:latin typeface="Gotham Light" panose="02000603030000020004" pitchFamily="2" charset="0"/>
          <a:ea typeface="+mn-ea"/>
          <a:cs typeface="+mn-cs"/>
        </a:defRPr>
      </a:lvl2pPr>
      <a:lvl3pPr marL="746125" indent="-228600" algn="l" defTabSz="914400" rtl="0" eaLnBrk="1" latinLnBrk="0" hangingPunct="1">
        <a:lnSpc>
          <a:spcPct val="90000"/>
        </a:lnSpc>
        <a:spcBef>
          <a:spcPts val="500"/>
        </a:spcBef>
        <a:buClr>
          <a:schemeClr val="accent1"/>
        </a:buClr>
        <a:buFont typeface="Calibri Light" panose="020F0302020204030204" pitchFamily="34" charset="0"/>
        <a:buChar char="̶"/>
        <a:defRPr sz="1600" kern="1200">
          <a:solidFill>
            <a:schemeClr val="tx1"/>
          </a:solidFill>
          <a:latin typeface="Gotham Light" panose="02000603030000020004" pitchFamily="2" charset="0"/>
          <a:ea typeface="+mn-ea"/>
          <a:cs typeface="+mn-cs"/>
        </a:defRPr>
      </a:lvl3pPr>
      <a:lvl4pPr marL="974725" indent="-228600" algn="l" defTabSz="914400" rtl="0" eaLnBrk="1" latinLnBrk="0" hangingPunct="1">
        <a:lnSpc>
          <a:spcPct val="90000"/>
        </a:lnSpc>
        <a:spcBef>
          <a:spcPts val="500"/>
        </a:spcBef>
        <a:buClr>
          <a:schemeClr val="accent1"/>
        </a:buClr>
        <a:buFont typeface="Arial" panose="020B0604020202020204" pitchFamily="34" charset="0"/>
        <a:buChar char="•"/>
        <a:defRPr sz="1600" kern="1200">
          <a:solidFill>
            <a:schemeClr val="tx1"/>
          </a:solidFill>
          <a:latin typeface="Gotham Light" panose="02000603030000020004" pitchFamily="2" charset="0"/>
          <a:ea typeface="+mn-ea"/>
          <a:cs typeface="+mn-cs"/>
        </a:defRPr>
      </a:lvl4pPr>
      <a:lvl5pPr marL="2057400" indent="-228600" algn="l" defTabSz="914400" rtl="0" eaLnBrk="1" latinLnBrk="0" hangingPunct="1">
        <a:lnSpc>
          <a:spcPct val="90000"/>
        </a:lnSpc>
        <a:spcBef>
          <a:spcPts val="500"/>
        </a:spcBef>
        <a:buClr>
          <a:schemeClr val="accent1"/>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4.xml"/><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0" y="2804214"/>
            <a:ext cx="5877597" cy="624786"/>
          </a:xfrm>
        </p:spPr>
        <p:txBody>
          <a:bodyPr/>
          <a:lstStyle/>
          <a:p>
            <a:r>
              <a:rPr lang="en-US" sz="4400" dirty="0">
                <a:solidFill>
                  <a:srgbClr val="0070C0"/>
                </a:solidFill>
              </a:rPr>
              <a:t>Scale of measurement</a:t>
            </a:r>
            <a:endParaRPr lang="en-GB" sz="4400" dirty="0">
              <a:solidFill>
                <a:srgbClr val="0070C0"/>
              </a:solidFill>
            </a:endParaRPr>
          </a:p>
        </p:txBody>
      </p:sp>
    </p:spTree>
    <p:extLst>
      <p:ext uri="{BB962C8B-B14F-4D97-AF65-F5344CB8AC3E}">
        <p14:creationId xmlns:p14="http://schemas.microsoft.com/office/powerpoint/2010/main" val="35102491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49"/>
        <p:cNvGrpSpPr/>
        <p:nvPr/>
      </p:nvGrpSpPr>
      <p:grpSpPr>
        <a:xfrm>
          <a:off x="0" y="0"/>
          <a:ext cx="0" cy="0"/>
          <a:chOff x="0" y="0"/>
          <a:chExt cx="0" cy="0"/>
        </a:xfrm>
      </p:grpSpPr>
      <p:sp>
        <p:nvSpPr>
          <p:cNvPr id="3" name="Rectangle 2">
            <a:extLst>
              <a:ext uri="{FF2B5EF4-FFF2-40B4-BE49-F238E27FC236}">
                <a16:creationId xmlns:a16="http://schemas.microsoft.com/office/drawing/2014/main" id="{C03C8679-6761-42E5-8CBA-48083BEE7BBB}"/>
              </a:ext>
            </a:extLst>
          </p:cNvPr>
          <p:cNvSpPr/>
          <p:nvPr/>
        </p:nvSpPr>
        <p:spPr>
          <a:xfrm>
            <a:off x="0" y="723861"/>
            <a:ext cx="11593145" cy="5925340"/>
          </a:xfrm>
          <a:prstGeom prst="rect">
            <a:avLst/>
          </a:prstGeom>
        </p:spPr>
        <p:txBody>
          <a:bodyPr wrap="square">
            <a:spAutoFit/>
          </a:bodyPr>
          <a:lstStyle/>
          <a:p>
            <a:pPr marL="457200" indent="-457200" algn="just">
              <a:lnSpc>
                <a:spcPct val="150000"/>
              </a:lnSpc>
              <a:buFontTx/>
              <a:buChar char="-"/>
            </a:pPr>
            <a:r>
              <a:rPr lang="en-US" sz="3200" dirty="0"/>
              <a:t>The ratio scale is the 4th level of measurement scale, which is quantitative. </a:t>
            </a:r>
          </a:p>
          <a:p>
            <a:pPr marL="457200" indent="-457200" algn="just">
              <a:lnSpc>
                <a:spcPct val="150000"/>
              </a:lnSpc>
              <a:buFontTx/>
              <a:buChar char="-"/>
            </a:pPr>
            <a:r>
              <a:rPr lang="en-US" sz="3200" dirty="0"/>
              <a:t>It is an extension of the interval scale which possesses a meaningful absolute zero value and because of this, it doesn’t have negative value. </a:t>
            </a:r>
          </a:p>
          <a:p>
            <a:pPr marL="457200" indent="-457200" algn="just">
              <a:lnSpc>
                <a:spcPct val="150000"/>
              </a:lnSpc>
              <a:buFontTx/>
              <a:buChar char="-"/>
            </a:pPr>
            <a:r>
              <a:rPr lang="en-US" sz="3200" dirty="0"/>
              <a:t>The ratio scale is compatible with all statistical analysis methods like the measures of central tendency and measures of dispersion Examples of ratio scale include height, age, weight, and length.</a:t>
            </a:r>
          </a:p>
        </p:txBody>
      </p:sp>
      <p:sp>
        <p:nvSpPr>
          <p:cNvPr id="4" name="Google Shape;62;p6">
            <a:extLst>
              <a:ext uri="{FF2B5EF4-FFF2-40B4-BE49-F238E27FC236}">
                <a16:creationId xmlns:a16="http://schemas.microsoft.com/office/drawing/2014/main" id="{F38B11BB-56D0-4B55-AD54-292CE6C26D8D}"/>
              </a:ext>
            </a:extLst>
          </p:cNvPr>
          <p:cNvSpPr/>
          <p:nvPr/>
        </p:nvSpPr>
        <p:spPr>
          <a:xfrm>
            <a:off x="210939" y="188603"/>
            <a:ext cx="6905414" cy="535258"/>
          </a:xfrm>
          <a:prstGeom prst="rect">
            <a:avLst/>
          </a:prstGeom>
          <a:noFill/>
          <a:ln>
            <a:noFill/>
          </a:ln>
        </p:spPr>
        <p:txBody>
          <a:bodyPr spcFirstLastPara="1" wrap="square" lIns="91425" tIns="45700" rIns="91425" bIns="45700" anchor="t" anchorCtr="0">
            <a:noAutofit/>
          </a:bodyPr>
          <a:lstStyle/>
          <a:p>
            <a:r>
              <a:rPr lang="en-US" sz="3600" b="1" dirty="0">
                <a:solidFill>
                  <a:srgbClr val="0070C0"/>
                </a:solidFill>
                <a:latin typeface="Gotham Light" pitchFamily="50" charset="0"/>
                <a:cs typeface="Calibri"/>
              </a:rPr>
              <a:t>Ratio scale</a:t>
            </a:r>
          </a:p>
        </p:txBody>
      </p:sp>
    </p:spTree>
    <p:extLst>
      <p:ext uri="{BB962C8B-B14F-4D97-AF65-F5344CB8AC3E}">
        <p14:creationId xmlns:p14="http://schemas.microsoft.com/office/powerpoint/2010/main" val="33293701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49"/>
        <p:cNvGrpSpPr/>
        <p:nvPr/>
      </p:nvGrpSpPr>
      <p:grpSpPr>
        <a:xfrm>
          <a:off x="0" y="0"/>
          <a:ext cx="0" cy="0"/>
          <a:chOff x="0" y="0"/>
          <a:chExt cx="0" cy="0"/>
        </a:xfrm>
      </p:grpSpPr>
      <p:sp>
        <p:nvSpPr>
          <p:cNvPr id="5" name="Google Shape;62;p6">
            <a:extLst>
              <a:ext uri="{FF2B5EF4-FFF2-40B4-BE49-F238E27FC236}">
                <a16:creationId xmlns:a16="http://schemas.microsoft.com/office/drawing/2014/main" id="{FBC28851-0F6B-4550-837A-598F97BA7949}"/>
              </a:ext>
            </a:extLst>
          </p:cNvPr>
          <p:cNvSpPr/>
          <p:nvPr/>
        </p:nvSpPr>
        <p:spPr>
          <a:xfrm>
            <a:off x="210938" y="188603"/>
            <a:ext cx="9464003" cy="535258"/>
          </a:xfrm>
          <a:prstGeom prst="rect">
            <a:avLst/>
          </a:prstGeom>
          <a:noFill/>
          <a:ln>
            <a:noFill/>
          </a:ln>
        </p:spPr>
        <p:txBody>
          <a:bodyPr spcFirstLastPara="1" wrap="square" lIns="91425" tIns="45700" rIns="91425" bIns="45700" anchor="t" anchorCtr="0">
            <a:noAutofit/>
          </a:bodyPr>
          <a:lstStyle/>
          <a:p>
            <a:r>
              <a:rPr lang="en-US" sz="3600" b="1" dirty="0">
                <a:solidFill>
                  <a:srgbClr val="0070C0"/>
                </a:solidFill>
                <a:latin typeface="Gotham Light" pitchFamily="50" charset="0"/>
                <a:cs typeface="Calibri"/>
              </a:rPr>
              <a:t>Pictorial summary of scale of measurement </a:t>
            </a:r>
          </a:p>
        </p:txBody>
      </p:sp>
      <p:pic>
        <p:nvPicPr>
          <p:cNvPr id="4" name="Picture 3">
            <a:extLst>
              <a:ext uri="{FF2B5EF4-FFF2-40B4-BE49-F238E27FC236}">
                <a16:creationId xmlns:a16="http://schemas.microsoft.com/office/drawing/2014/main" id="{475341FC-C022-4AB8-BEB8-A203EA137C9E}"/>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955544" y="1361393"/>
            <a:ext cx="8280913" cy="4572821"/>
          </a:xfrm>
          <a:prstGeom prst="rect">
            <a:avLst/>
          </a:prstGeom>
          <a:noFill/>
          <a:ln>
            <a:noFill/>
          </a:ln>
        </p:spPr>
      </p:pic>
    </p:spTree>
    <p:extLst>
      <p:ext uri="{BB962C8B-B14F-4D97-AF65-F5344CB8AC3E}">
        <p14:creationId xmlns:p14="http://schemas.microsoft.com/office/powerpoint/2010/main" val="12166412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49"/>
        <p:cNvGrpSpPr/>
        <p:nvPr/>
      </p:nvGrpSpPr>
      <p:grpSpPr>
        <a:xfrm>
          <a:off x="0" y="0"/>
          <a:ext cx="0" cy="0"/>
          <a:chOff x="0" y="0"/>
          <a:chExt cx="0" cy="0"/>
        </a:xfrm>
      </p:grpSpPr>
      <p:sp>
        <p:nvSpPr>
          <p:cNvPr id="5" name="Google Shape;62;p6">
            <a:extLst>
              <a:ext uri="{FF2B5EF4-FFF2-40B4-BE49-F238E27FC236}">
                <a16:creationId xmlns:a16="http://schemas.microsoft.com/office/drawing/2014/main" id="{FBC28851-0F6B-4550-837A-598F97BA7949}"/>
              </a:ext>
            </a:extLst>
          </p:cNvPr>
          <p:cNvSpPr/>
          <p:nvPr/>
        </p:nvSpPr>
        <p:spPr>
          <a:xfrm>
            <a:off x="183229" y="147039"/>
            <a:ext cx="11025098" cy="535258"/>
          </a:xfrm>
          <a:prstGeom prst="rect">
            <a:avLst/>
          </a:prstGeom>
          <a:noFill/>
          <a:ln>
            <a:noFill/>
          </a:ln>
        </p:spPr>
        <p:txBody>
          <a:bodyPr spcFirstLastPara="1" wrap="square" lIns="91425" tIns="45700" rIns="91425" bIns="45700" anchor="t" anchorCtr="0">
            <a:noAutofit/>
          </a:bodyPr>
          <a:lstStyle/>
          <a:p>
            <a:r>
              <a:rPr lang="en-US" sz="3600" b="1" dirty="0">
                <a:solidFill>
                  <a:srgbClr val="0070C0"/>
                </a:solidFill>
                <a:latin typeface="Gotham Light" pitchFamily="50" charset="0"/>
                <a:cs typeface="Calibri"/>
              </a:rPr>
              <a:t>Scale of measurement and measure of central tendency</a:t>
            </a:r>
          </a:p>
        </p:txBody>
      </p:sp>
      <p:pic>
        <p:nvPicPr>
          <p:cNvPr id="6" name="Picture 5">
            <a:extLst>
              <a:ext uri="{FF2B5EF4-FFF2-40B4-BE49-F238E27FC236}">
                <a16:creationId xmlns:a16="http://schemas.microsoft.com/office/drawing/2014/main" id="{E6EDC5A1-1344-47CA-9AA3-5E19F2A66D5D}"/>
              </a:ext>
            </a:extLst>
          </p:cNvPr>
          <p:cNvPicPr/>
          <p:nvPr/>
        </p:nvPicPr>
        <p:blipFill>
          <a:blip r:embed="rId3">
            <a:extLst>
              <a:ext uri="{28A0092B-C50C-407E-A947-70E740481C1C}">
                <a14:useLocalDpi xmlns:a14="http://schemas.microsoft.com/office/drawing/2010/main" val="0"/>
              </a:ext>
            </a:extLst>
          </a:blip>
          <a:stretch>
            <a:fillRect/>
          </a:stretch>
        </p:blipFill>
        <p:spPr>
          <a:xfrm>
            <a:off x="1226128" y="1246164"/>
            <a:ext cx="9739745" cy="4988379"/>
          </a:xfrm>
          <a:prstGeom prst="rect">
            <a:avLst/>
          </a:prstGeom>
        </p:spPr>
      </p:pic>
    </p:spTree>
    <p:extLst>
      <p:ext uri="{BB962C8B-B14F-4D97-AF65-F5344CB8AC3E}">
        <p14:creationId xmlns:p14="http://schemas.microsoft.com/office/powerpoint/2010/main" val="19065623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749"/>
        <p:cNvGrpSpPr/>
        <p:nvPr/>
      </p:nvGrpSpPr>
      <p:grpSpPr>
        <a:xfrm>
          <a:off x="0" y="0"/>
          <a:ext cx="0" cy="0"/>
          <a:chOff x="0" y="0"/>
          <a:chExt cx="0" cy="0"/>
        </a:xfrm>
      </p:grpSpPr>
      <p:pic>
        <p:nvPicPr>
          <p:cNvPr id="5" name="Picture 4">
            <a:extLst>
              <a:ext uri="{FF2B5EF4-FFF2-40B4-BE49-F238E27FC236}">
                <a16:creationId xmlns:a16="http://schemas.microsoft.com/office/drawing/2014/main" id="{73C5115E-CD3F-43DC-8219-13AC7387CE5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18996" y="1132297"/>
            <a:ext cx="6934200" cy="5200650"/>
          </a:xfrm>
          <a:prstGeom prst="rect">
            <a:avLst/>
          </a:prstGeom>
        </p:spPr>
      </p:pic>
    </p:spTree>
    <p:extLst>
      <p:ext uri="{BB962C8B-B14F-4D97-AF65-F5344CB8AC3E}">
        <p14:creationId xmlns:p14="http://schemas.microsoft.com/office/powerpoint/2010/main" val="28362964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49"/>
        <p:cNvGrpSpPr/>
        <p:nvPr/>
      </p:nvGrpSpPr>
      <p:grpSpPr>
        <a:xfrm>
          <a:off x="0" y="0"/>
          <a:ext cx="0" cy="0"/>
          <a:chOff x="0" y="0"/>
          <a:chExt cx="0" cy="0"/>
        </a:xfrm>
      </p:grpSpPr>
      <p:sp>
        <p:nvSpPr>
          <p:cNvPr id="3" name="Rectangle 2">
            <a:extLst>
              <a:ext uri="{FF2B5EF4-FFF2-40B4-BE49-F238E27FC236}">
                <a16:creationId xmlns:a16="http://schemas.microsoft.com/office/drawing/2014/main" id="{C03C8679-6761-42E5-8CBA-48083BEE7BBB}"/>
              </a:ext>
            </a:extLst>
          </p:cNvPr>
          <p:cNvSpPr/>
          <p:nvPr/>
        </p:nvSpPr>
        <p:spPr>
          <a:xfrm>
            <a:off x="210939" y="1840219"/>
            <a:ext cx="11681633" cy="3709349"/>
          </a:xfrm>
          <a:prstGeom prst="rect">
            <a:avLst/>
          </a:prstGeom>
        </p:spPr>
        <p:txBody>
          <a:bodyPr wrap="square">
            <a:spAutoFit/>
          </a:bodyPr>
          <a:lstStyle/>
          <a:p>
            <a:pPr algn="just">
              <a:lnSpc>
                <a:spcPct val="150000"/>
              </a:lnSpc>
            </a:pPr>
            <a:r>
              <a:rPr lang="en-US" sz="3200" dirty="0"/>
              <a:t>Data can be qualitative or quantitative. A qualitative data is observed and recorded, for example gender while quantitative data is the type of data that arise as a result of numerical estimation or measurement, for example weight of a person. Both qualitative and quantitative have their scale of measurement. </a:t>
            </a:r>
            <a:endParaRPr lang="en-US" sz="3600" dirty="0">
              <a:solidFill>
                <a:schemeClr val="tx1"/>
              </a:solidFill>
              <a:latin typeface="+mj-lt"/>
            </a:endParaRPr>
          </a:p>
        </p:txBody>
      </p:sp>
      <p:sp>
        <p:nvSpPr>
          <p:cNvPr id="4" name="Google Shape;62;p6">
            <a:extLst>
              <a:ext uri="{FF2B5EF4-FFF2-40B4-BE49-F238E27FC236}">
                <a16:creationId xmlns:a16="http://schemas.microsoft.com/office/drawing/2014/main" id="{F38B11BB-56D0-4B55-AD54-292CE6C26D8D}"/>
              </a:ext>
            </a:extLst>
          </p:cNvPr>
          <p:cNvSpPr/>
          <p:nvPr/>
        </p:nvSpPr>
        <p:spPr>
          <a:xfrm>
            <a:off x="210939" y="188603"/>
            <a:ext cx="6905414" cy="53525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3600" b="1" dirty="0">
                <a:solidFill>
                  <a:srgbClr val="0070C0"/>
                </a:solidFill>
                <a:latin typeface="Gotham Light" pitchFamily="50" charset="0"/>
                <a:cs typeface="Calibri"/>
              </a:rPr>
              <a:t>Branch of statistics</a:t>
            </a:r>
            <a:endParaRPr sz="3600" b="1" dirty="0">
              <a:solidFill>
                <a:srgbClr val="0070C0"/>
              </a:solidFill>
              <a:latin typeface="Gotham Light" pitchFamily="50" charset="0"/>
              <a:cs typeface="Calibri"/>
              <a:sym typeface="Calibri"/>
            </a:endParaRPr>
          </a:p>
        </p:txBody>
      </p:sp>
    </p:spTree>
    <p:extLst>
      <p:ext uri="{BB962C8B-B14F-4D97-AF65-F5344CB8AC3E}">
        <p14:creationId xmlns:p14="http://schemas.microsoft.com/office/powerpoint/2010/main" val="5345549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49"/>
        <p:cNvGrpSpPr/>
        <p:nvPr/>
      </p:nvGrpSpPr>
      <p:grpSpPr>
        <a:xfrm>
          <a:off x="0" y="0"/>
          <a:ext cx="0" cy="0"/>
          <a:chOff x="0" y="0"/>
          <a:chExt cx="0" cy="0"/>
        </a:xfrm>
      </p:grpSpPr>
      <p:sp>
        <p:nvSpPr>
          <p:cNvPr id="3" name="Rectangle 2">
            <a:extLst>
              <a:ext uri="{FF2B5EF4-FFF2-40B4-BE49-F238E27FC236}">
                <a16:creationId xmlns:a16="http://schemas.microsoft.com/office/drawing/2014/main" id="{C03C8679-6761-42E5-8CBA-48083BEE7BBB}"/>
              </a:ext>
            </a:extLst>
          </p:cNvPr>
          <p:cNvSpPr/>
          <p:nvPr/>
        </p:nvSpPr>
        <p:spPr>
          <a:xfrm>
            <a:off x="210939" y="723861"/>
            <a:ext cx="11681633" cy="5925340"/>
          </a:xfrm>
          <a:prstGeom prst="rect">
            <a:avLst/>
          </a:prstGeom>
        </p:spPr>
        <p:txBody>
          <a:bodyPr wrap="square">
            <a:spAutoFit/>
          </a:bodyPr>
          <a:lstStyle/>
          <a:p>
            <a:pPr algn="just">
              <a:lnSpc>
                <a:spcPct val="150000"/>
              </a:lnSpc>
            </a:pPr>
            <a:r>
              <a:rPr lang="en-US" sz="3200" dirty="0"/>
              <a:t>In the other hand, each level of measurement scale has specific properties that determine the various use of statistical analysis or approach. The four types of scales at which we can categorize data  are:</a:t>
            </a:r>
          </a:p>
          <a:p>
            <a:pPr marL="457200" indent="-457200">
              <a:lnSpc>
                <a:spcPct val="150000"/>
              </a:lnSpc>
              <a:buFont typeface="Wingdings" panose="05000000000000000000" pitchFamily="2" charset="2"/>
              <a:buChar char="§"/>
            </a:pPr>
            <a:r>
              <a:rPr lang="en-US" sz="3200" dirty="0"/>
              <a:t>Nominal</a:t>
            </a:r>
          </a:p>
          <a:p>
            <a:pPr marL="457200" indent="-457200">
              <a:lnSpc>
                <a:spcPct val="150000"/>
              </a:lnSpc>
              <a:buFont typeface="Wingdings" panose="05000000000000000000" pitchFamily="2" charset="2"/>
              <a:buChar char="§"/>
            </a:pPr>
            <a:r>
              <a:rPr lang="en-US" sz="3200" dirty="0"/>
              <a:t>Ordinal</a:t>
            </a:r>
          </a:p>
          <a:p>
            <a:pPr marL="457200" indent="-457200">
              <a:lnSpc>
                <a:spcPct val="150000"/>
              </a:lnSpc>
              <a:buFont typeface="Wingdings" panose="05000000000000000000" pitchFamily="2" charset="2"/>
              <a:buChar char="§"/>
            </a:pPr>
            <a:r>
              <a:rPr lang="en-US" sz="3200" dirty="0"/>
              <a:t>Interval</a:t>
            </a:r>
          </a:p>
          <a:p>
            <a:pPr marL="457200" indent="-457200">
              <a:lnSpc>
                <a:spcPct val="150000"/>
              </a:lnSpc>
              <a:buFont typeface="Wingdings" panose="05000000000000000000" pitchFamily="2" charset="2"/>
              <a:buChar char="§"/>
            </a:pPr>
            <a:r>
              <a:rPr lang="en-US" sz="3200" dirty="0"/>
              <a:t>ratio</a:t>
            </a:r>
            <a:endParaRPr lang="en-US" sz="3600" dirty="0">
              <a:solidFill>
                <a:schemeClr val="tx1"/>
              </a:solidFill>
              <a:latin typeface="+mj-lt"/>
            </a:endParaRPr>
          </a:p>
        </p:txBody>
      </p:sp>
      <p:sp>
        <p:nvSpPr>
          <p:cNvPr id="4" name="Google Shape;62;p6">
            <a:extLst>
              <a:ext uri="{FF2B5EF4-FFF2-40B4-BE49-F238E27FC236}">
                <a16:creationId xmlns:a16="http://schemas.microsoft.com/office/drawing/2014/main" id="{F38B11BB-56D0-4B55-AD54-292CE6C26D8D}"/>
              </a:ext>
            </a:extLst>
          </p:cNvPr>
          <p:cNvSpPr/>
          <p:nvPr/>
        </p:nvSpPr>
        <p:spPr>
          <a:xfrm>
            <a:off x="210939" y="188603"/>
            <a:ext cx="6905414" cy="53525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3600" b="1" dirty="0">
                <a:solidFill>
                  <a:srgbClr val="0070C0"/>
                </a:solidFill>
                <a:latin typeface="Gotham Light" pitchFamily="50" charset="0"/>
                <a:cs typeface="Calibri"/>
              </a:rPr>
              <a:t>Scale of measurement</a:t>
            </a:r>
            <a:endParaRPr sz="3600" b="1" dirty="0">
              <a:solidFill>
                <a:srgbClr val="0070C0"/>
              </a:solidFill>
              <a:latin typeface="Gotham Light" pitchFamily="50" charset="0"/>
              <a:cs typeface="Calibri"/>
              <a:sym typeface="Calibri"/>
            </a:endParaRPr>
          </a:p>
        </p:txBody>
      </p:sp>
    </p:spTree>
    <p:extLst>
      <p:ext uri="{BB962C8B-B14F-4D97-AF65-F5344CB8AC3E}">
        <p14:creationId xmlns:p14="http://schemas.microsoft.com/office/powerpoint/2010/main" val="24444546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49"/>
        <p:cNvGrpSpPr/>
        <p:nvPr/>
      </p:nvGrpSpPr>
      <p:grpSpPr>
        <a:xfrm>
          <a:off x="0" y="0"/>
          <a:ext cx="0" cy="0"/>
          <a:chOff x="0" y="0"/>
          <a:chExt cx="0" cy="0"/>
        </a:xfrm>
      </p:grpSpPr>
      <p:sp>
        <p:nvSpPr>
          <p:cNvPr id="3" name="Rectangle 2">
            <a:extLst>
              <a:ext uri="{FF2B5EF4-FFF2-40B4-BE49-F238E27FC236}">
                <a16:creationId xmlns:a16="http://schemas.microsoft.com/office/drawing/2014/main" id="{C03C8679-6761-42E5-8CBA-48083BEE7BBB}"/>
              </a:ext>
            </a:extLst>
          </p:cNvPr>
          <p:cNvSpPr/>
          <p:nvPr/>
        </p:nvSpPr>
        <p:spPr>
          <a:xfrm>
            <a:off x="210939" y="723861"/>
            <a:ext cx="11681633" cy="5925340"/>
          </a:xfrm>
          <a:prstGeom prst="rect">
            <a:avLst/>
          </a:prstGeom>
        </p:spPr>
        <p:txBody>
          <a:bodyPr wrap="square">
            <a:spAutoFit/>
          </a:bodyPr>
          <a:lstStyle/>
          <a:p>
            <a:pPr marL="457200" indent="-457200">
              <a:lnSpc>
                <a:spcPct val="150000"/>
              </a:lnSpc>
              <a:buFontTx/>
              <a:buChar char="-"/>
            </a:pPr>
            <a:r>
              <a:rPr lang="en-US" sz="3200" dirty="0"/>
              <a:t>It is used for identification purposes</a:t>
            </a:r>
          </a:p>
          <a:p>
            <a:pPr marL="457200" indent="-457200">
              <a:lnSpc>
                <a:spcPct val="150000"/>
              </a:lnSpc>
              <a:buFontTx/>
              <a:buChar char="-"/>
            </a:pPr>
            <a:r>
              <a:rPr lang="en-US" sz="3200" dirty="0"/>
              <a:t>It is also known as qualitative or categorical variable scale for labeling variables into distinct classifications</a:t>
            </a:r>
          </a:p>
          <a:p>
            <a:pPr marL="457200" indent="-457200">
              <a:lnSpc>
                <a:spcPct val="150000"/>
              </a:lnSpc>
              <a:buFontTx/>
              <a:buChar char="-"/>
            </a:pPr>
            <a:r>
              <a:rPr lang="en-US" sz="3200" dirty="0"/>
              <a:t>The only statistical analysis for a nominal scale is frequency and percentage</a:t>
            </a:r>
          </a:p>
          <a:p>
            <a:pPr marL="457200" indent="-457200">
              <a:lnSpc>
                <a:spcPct val="150000"/>
              </a:lnSpc>
              <a:buFontTx/>
              <a:buChar char="-"/>
            </a:pPr>
            <a:r>
              <a:rPr lang="en-US" sz="3200" dirty="0"/>
              <a:t>It can also be analyzed graphically using a bar chart or pie chart</a:t>
            </a:r>
          </a:p>
          <a:p>
            <a:pPr marL="457200" indent="-457200">
              <a:lnSpc>
                <a:spcPct val="150000"/>
              </a:lnSpc>
              <a:buFontTx/>
              <a:buChar char="-"/>
            </a:pPr>
            <a:r>
              <a:rPr lang="en-US" sz="3200" dirty="0"/>
              <a:t>The most common measure of central tendency for the nominal variable is the mode. </a:t>
            </a:r>
          </a:p>
        </p:txBody>
      </p:sp>
      <p:sp>
        <p:nvSpPr>
          <p:cNvPr id="4" name="Google Shape;62;p6">
            <a:extLst>
              <a:ext uri="{FF2B5EF4-FFF2-40B4-BE49-F238E27FC236}">
                <a16:creationId xmlns:a16="http://schemas.microsoft.com/office/drawing/2014/main" id="{F38B11BB-56D0-4B55-AD54-292CE6C26D8D}"/>
              </a:ext>
            </a:extLst>
          </p:cNvPr>
          <p:cNvSpPr/>
          <p:nvPr/>
        </p:nvSpPr>
        <p:spPr>
          <a:xfrm>
            <a:off x="210939" y="188603"/>
            <a:ext cx="6905414" cy="53525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3600" b="1" dirty="0">
                <a:solidFill>
                  <a:srgbClr val="0070C0"/>
                </a:solidFill>
                <a:latin typeface="Gotham Light" pitchFamily="50" charset="0"/>
                <a:cs typeface="Calibri"/>
              </a:rPr>
              <a:t>Nominal scale</a:t>
            </a:r>
            <a:endParaRPr sz="3600" b="1" dirty="0">
              <a:solidFill>
                <a:srgbClr val="0070C0"/>
              </a:solidFill>
              <a:latin typeface="Gotham Light" pitchFamily="50" charset="0"/>
              <a:cs typeface="Calibri"/>
              <a:sym typeface="Calibri"/>
            </a:endParaRPr>
          </a:p>
        </p:txBody>
      </p:sp>
    </p:spTree>
    <p:extLst>
      <p:ext uri="{BB962C8B-B14F-4D97-AF65-F5344CB8AC3E}">
        <p14:creationId xmlns:p14="http://schemas.microsoft.com/office/powerpoint/2010/main" val="35171268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49"/>
        <p:cNvGrpSpPr/>
        <p:nvPr/>
      </p:nvGrpSpPr>
      <p:grpSpPr>
        <a:xfrm>
          <a:off x="0" y="0"/>
          <a:ext cx="0" cy="0"/>
          <a:chOff x="0" y="0"/>
          <a:chExt cx="0" cy="0"/>
        </a:xfrm>
      </p:grpSpPr>
      <p:grpSp>
        <p:nvGrpSpPr>
          <p:cNvPr id="5" name="Group 4">
            <a:extLst>
              <a:ext uri="{FF2B5EF4-FFF2-40B4-BE49-F238E27FC236}">
                <a16:creationId xmlns:a16="http://schemas.microsoft.com/office/drawing/2014/main" id="{E3CE322D-741D-4BA6-A053-17ED8B546318}"/>
              </a:ext>
            </a:extLst>
          </p:cNvPr>
          <p:cNvGrpSpPr/>
          <p:nvPr/>
        </p:nvGrpSpPr>
        <p:grpSpPr>
          <a:xfrm>
            <a:off x="423661" y="1388196"/>
            <a:ext cx="10725249" cy="3240397"/>
            <a:chOff x="0" y="0"/>
            <a:chExt cx="5829300" cy="1685925"/>
          </a:xfrm>
        </p:grpSpPr>
        <p:pic>
          <p:nvPicPr>
            <p:cNvPr id="6" name="Picture 5">
              <a:extLst>
                <a:ext uri="{FF2B5EF4-FFF2-40B4-BE49-F238E27FC236}">
                  <a16:creationId xmlns:a16="http://schemas.microsoft.com/office/drawing/2014/main" id="{E40AB9A7-0356-4057-A371-9BD315E1DD7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8575"/>
              <a:ext cx="1476375" cy="895350"/>
            </a:xfrm>
            <a:prstGeom prst="rect">
              <a:avLst/>
            </a:prstGeom>
          </p:spPr>
        </p:pic>
        <p:pic>
          <p:nvPicPr>
            <p:cNvPr id="7" name="Picture 6">
              <a:extLst>
                <a:ext uri="{FF2B5EF4-FFF2-40B4-BE49-F238E27FC236}">
                  <a16:creationId xmlns:a16="http://schemas.microsoft.com/office/drawing/2014/main" id="{6419E481-0DFD-462B-89CD-20AE7BA4C17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85950" y="0"/>
              <a:ext cx="1924050" cy="1466850"/>
            </a:xfrm>
            <a:prstGeom prst="rect">
              <a:avLst/>
            </a:prstGeom>
          </p:spPr>
        </p:pic>
        <p:pic>
          <p:nvPicPr>
            <p:cNvPr id="8" name="Picture 7">
              <a:extLst>
                <a:ext uri="{FF2B5EF4-FFF2-40B4-BE49-F238E27FC236}">
                  <a16:creationId xmlns:a16="http://schemas.microsoft.com/office/drawing/2014/main" id="{224C77F1-6F71-45AC-882A-44BC40289A3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133850" y="0"/>
              <a:ext cx="1695450" cy="1685925"/>
            </a:xfrm>
            <a:prstGeom prst="rect">
              <a:avLst/>
            </a:prstGeom>
          </p:spPr>
        </p:pic>
      </p:grpSp>
      <p:sp>
        <p:nvSpPr>
          <p:cNvPr id="9" name="Google Shape;62;p6">
            <a:extLst>
              <a:ext uri="{FF2B5EF4-FFF2-40B4-BE49-F238E27FC236}">
                <a16:creationId xmlns:a16="http://schemas.microsoft.com/office/drawing/2014/main" id="{7C2545C6-92BF-4A2A-AD34-F50A693EFCF6}"/>
              </a:ext>
            </a:extLst>
          </p:cNvPr>
          <p:cNvSpPr/>
          <p:nvPr/>
        </p:nvSpPr>
        <p:spPr>
          <a:xfrm>
            <a:off x="210939" y="181481"/>
            <a:ext cx="6905414" cy="53525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3600" b="1" dirty="0">
                <a:solidFill>
                  <a:srgbClr val="0070C0"/>
                </a:solidFill>
                <a:latin typeface="Gotham Light" pitchFamily="50" charset="0"/>
                <a:cs typeface="Calibri"/>
              </a:rPr>
              <a:t>Examples of Nominal</a:t>
            </a:r>
            <a:endParaRPr sz="3600" b="1" dirty="0">
              <a:solidFill>
                <a:srgbClr val="0070C0"/>
              </a:solidFill>
              <a:latin typeface="Gotham Light" pitchFamily="50" charset="0"/>
              <a:cs typeface="Calibri"/>
              <a:sym typeface="Calibri"/>
            </a:endParaRPr>
          </a:p>
        </p:txBody>
      </p:sp>
      <p:sp>
        <p:nvSpPr>
          <p:cNvPr id="10" name="TextBox 9">
            <a:extLst>
              <a:ext uri="{FF2B5EF4-FFF2-40B4-BE49-F238E27FC236}">
                <a16:creationId xmlns:a16="http://schemas.microsoft.com/office/drawing/2014/main" id="{C4F9A0BF-D5F7-4D1F-A581-54528F093D73}"/>
              </a:ext>
            </a:extLst>
          </p:cNvPr>
          <p:cNvSpPr txBox="1"/>
          <p:nvPr/>
        </p:nvSpPr>
        <p:spPr>
          <a:xfrm>
            <a:off x="0" y="4933903"/>
            <a:ext cx="12251448" cy="1318181"/>
          </a:xfrm>
          <a:prstGeom prst="rect">
            <a:avLst/>
          </a:prstGeom>
          <a:noFill/>
        </p:spPr>
        <p:txBody>
          <a:bodyPr wrap="square">
            <a:spAutoFit/>
          </a:bodyPr>
          <a:lstStyle/>
          <a:p>
            <a:pPr marL="0" marR="0">
              <a:lnSpc>
                <a:spcPct val="150000"/>
              </a:lnSpc>
              <a:spcBef>
                <a:spcPts val="600"/>
              </a:spcBef>
              <a:spcAft>
                <a:spcPts val="600"/>
              </a:spcAft>
            </a:pPr>
            <a:r>
              <a:rPr lang="en-US" sz="2800" dirty="0"/>
              <a:t>Other examples include ethnicity, religion, and languages spoken. When a nominal variable has two categories or levels it is called a binary variable. </a:t>
            </a:r>
          </a:p>
        </p:txBody>
      </p:sp>
    </p:spTree>
    <p:extLst>
      <p:ext uri="{BB962C8B-B14F-4D97-AF65-F5344CB8AC3E}">
        <p14:creationId xmlns:p14="http://schemas.microsoft.com/office/powerpoint/2010/main" val="8245774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49"/>
        <p:cNvGrpSpPr/>
        <p:nvPr/>
      </p:nvGrpSpPr>
      <p:grpSpPr>
        <a:xfrm>
          <a:off x="0" y="0"/>
          <a:ext cx="0" cy="0"/>
          <a:chOff x="0" y="0"/>
          <a:chExt cx="0" cy="0"/>
        </a:xfrm>
      </p:grpSpPr>
      <p:sp>
        <p:nvSpPr>
          <p:cNvPr id="3" name="Rectangle 2">
            <a:extLst>
              <a:ext uri="{FF2B5EF4-FFF2-40B4-BE49-F238E27FC236}">
                <a16:creationId xmlns:a16="http://schemas.microsoft.com/office/drawing/2014/main" id="{C03C8679-6761-42E5-8CBA-48083BEE7BBB}"/>
              </a:ext>
            </a:extLst>
          </p:cNvPr>
          <p:cNvSpPr/>
          <p:nvPr/>
        </p:nvSpPr>
        <p:spPr>
          <a:xfrm>
            <a:off x="210939" y="723861"/>
            <a:ext cx="11770122" cy="5842497"/>
          </a:xfrm>
          <a:prstGeom prst="rect">
            <a:avLst/>
          </a:prstGeom>
        </p:spPr>
        <p:txBody>
          <a:bodyPr wrap="square">
            <a:spAutoFit/>
          </a:bodyPr>
          <a:lstStyle/>
          <a:p>
            <a:pPr marL="457200" indent="-457200" algn="just">
              <a:lnSpc>
                <a:spcPct val="150000"/>
              </a:lnSpc>
              <a:buFontTx/>
              <a:buChar char="-"/>
            </a:pPr>
            <a:r>
              <a:rPr lang="en-US" sz="2800" dirty="0"/>
              <a:t>The ordinal scale allows for rank order (1st, 2nd, 3rd, 4th, etc.) by which data can be sorted, but still does not allow for relative degree of difference between them. </a:t>
            </a:r>
          </a:p>
          <a:p>
            <a:pPr marL="457200" indent="-457200" algn="just">
              <a:lnSpc>
                <a:spcPct val="150000"/>
              </a:lnSpc>
              <a:buFontTx/>
              <a:buChar char="-"/>
            </a:pPr>
            <a:r>
              <a:rPr lang="en-US" sz="2800" dirty="0"/>
              <a:t> Ordinal represents the “order.” </a:t>
            </a:r>
          </a:p>
          <a:p>
            <a:pPr marL="457200" indent="-457200" algn="just">
              <a:lnSpc>
                <a:spcPct val="150000"/>
              </a:lnSpc>
              <a:buFontTx/>
              <a:buChar char="-"/>
            </a:pPr>
            <a:r>
              <a:rPr lang="en-US" sz="2800" dirty="0"/>
              <a:t>The attributes on an ordinal scale are usually arranged in ascending or descending order. </a:t>
            </a:r>
          </a:p>
          <a:p>
            <a:pPr marL="457200" indent="-457200" algn="just">
              <a:lnSpc>
                <a:spcPct val="150000"/>
              </a:lnSpc>
              <a:buFontTx/>
              <a:buChar char="-"/>
            </a:pPr>
            <a:r>
              <a:rPr lang="en-US" sz="2800" dirty="0"/>
              <a:t>Ordinal data is known as qualitative data or categorical data. </a:t>
            </a:r>
          </a:p>
          <a:p>
            <a:pPr marL="457200" indent="-457200" algn="just">
              <a:lnSpc>
                <a:spcPct val="150000"/>
              </a:lnSpc>
              <a:buFontTx/>
              <a:buChar char="-"/>
            </a:pPr>
            <a:r>
              <a:rPr lang="en-US" sz="2800" dirty="0"/>
              <a:t>The most common measure of central tendency for the ordinal scale data is the median while the mode is also allowed.</a:t>
            </a:r>
          </a:p>
        </p:txBody>
      </p:sp>
      <p:sp>
        <p:nvSpPr>
          <p:cNvPr id="4" name="Google Shape;62;p6">
            <a:extLst>
              <a:ext uri="{FF2B5EF4-FFF2-40B4-BE49-F238E27FC236}">
                <a16:creationId xmlns:a16="http://schemas.microsoft.com/office/drawing/2014/main" id="{F38B11BB-56D0-4B55-AD54-292CE6C26D8D}"/>
              </a:ext>
            </a:extLst>
          </p:cNvPr>
          <p:cNvSpPr/>
          <p:nvPr/>
        </p:nvSpPr>
        <p:spPr>
          <a:xfrm>
            <a:off x="210939" y="188603"/>
            <a:ext cx="6905414" cy="53525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3600" b="1" dirty="0">
                <a:solidFill>
                  <a:srgbClr val="0070C0"/>
                </a:solidFill>
                <a:latin typeface="Gotham Light" pitchFamily="50" charset="0"/>
                <a:cs typeface="Calibri"/>
              </a:rPr>
              <a:t>Ordinal scale</a:t>
            </a:r>
          </a:p>
        </p:txBody>
      </p:sp>
    </p:spTree>
    <p:extLst>
      <p:ext uri="{BB962C8B-B14F-4D97-AF65-F5344CB8AC3E}">
        <p14:creationId xmlns:p14="http://schemas.microsoft.com/office/powerpoint/2010/main" val="10949432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49"/>
        <p:cNvGrpSpPr/>
        <p:nvPr/>
      </p:nvGrpSpPr>
      <p:grpSpPr>
        <a:xfrm>
          <a:off x="0" y="0"/>
          <a:ext cx="0" cy="0"/>
          <a:chOff x="0" y="0"/>
          <a:chExt cx="0" cy="0"/>
        </a:xfrm>
      </p:grpSpPr>
      <p:sp>
        <p:nvSpPr>
          <p:cNvPr id="3" name="Rectangle 2">
            <a:extLst>
              <a:ext uri="{FF2B5EF4-FFF2-40B4-BE49-F238E27FC236}">
                <a16:creationId xmlns:a16="http://schemas.microsoft.com/office/drawing/2014/main" id="{C03C8679-6761-42E5-8CBA-48083BEE7BBB}"/>
              </a:ext>
            </a:extLst>
          </p:cNvPr>
          <p:cNvSpPr/>
          <p:nvPr/>
        </p:nvSpPr>
        <p:spPr>
          <a:xfrm>
            <a:off x="210939" y="869356"/>
            <a:ext cx="6098458" cy="2251065"/>
          </a:xfrm>
          <a:prstGeom prst="rect">
            <a:avLst/>
          </a:prstGeom>
        </p:spPr>
        <p:txBody>
          <a:bodyPr wrap="square">
            <a:spAutoFit/>
          </a:bodyPr>
          <a:lstStyle/>
          <a:p>
            <a:pPr>
              <a:lnSpc>
                <a:spcPct val="150000"/>
              </a:lnSpc>
            </a:pPr>
            <a:r>
              <a:rPr lang="en-US" sz="2400" dirty="0"/>
              <a:t>Ranking of students’ performance in CS 3</a:t>
            </a:r>
          </a:p>
          <a:p>
            <a:pPr marL="285750" lvl="0" indent="-285750">
              <a:lnSpc>
                <a:spcPct val="150000"/>
              </a:lnSpc>
              <a:buFont typeface="Wingdings" panose="05000000000000000000" pitchFamily="2" charset="2"/>
              <a:buChar char="§"/>
            </a:pPr>
            <a:r>
              <a:rPr lang="en-US" sz="2400" dirty="0"/>
              <a:t>1</a:t>
            </a:r>
            <a:r>
              <a:rPr lang="en-US" sz="2400" baseline="30000" dirty="0"/>
              <a:t>st</a:t>
            </a:r>
            <a:endParaRPr lang="en-US" sz="2400" dirty="0"/>
          </a:p>
          <a:p>
            <a:pPr marL="285750" lvl="0" indent="-285750">
              <a:lnSpc>
                <a:spcPct val="150000"/>
              </a:lnSpc>
              <a:buFont typeface="Wingdings" panose="05000000000000000000" pitchFamily="2" charset="2"/>
              <a:buChar char="§"/>
            </a:pPr>
            <a:r>
              <a:rPr lang="en-US" sz="2400" dirty="0"/>
              <a:t>2</a:t>
            </a:r>
            <a:r>
              <a:rPr lang="en-US" sz="2400" baseline="30000" dirty="0"/>
              <a:t>nd</a:t>
            </a:r>
            <a:endParaRPr lang="en-US" sz="2400" dirty="0"/>
          </a:p>
          <a:p>
            <a:pPr marL="285750" lvl="0" indent="-285750">
              <a:lnSpc>
                <a:spcPct val="150000"/>
              </a:lnSpc>
              <a:buFont typeface="Wingdings" panose="05000000000000000000" pitchFamily="2" charset="2"/>
              <a:buChar char="§"/>
            </a:pPr>
            <a:r>
              <a:rPr lang="en-US" sz="2400" dirty="0"/>
              <a:t>3</a:t>
            </a:r>
            <a:r>
              <a:rPr lang="en-US" sz="2400" baseline="30000" dirty="0"/>
              <a:t>rd</a:t>
            </a:r>
            <a:r>
              <a:rPr lang="en-US" sz="2400" dirty="0"/>
              <a:t> </a:t>
            </a:r>
          </a:p>
        </p:txBody>
      </p:sp>
      <p:sp>
        <p:nvSpPr>
          <p:cNvPr id="4" name="Google Shape;62;p6">
            <a:extLst>
              <a:ext uri="{FF2B5EF4-FFF2-40B4-BE49-F238E27FC236}">
                <a16:creationId xmlns:a16="http://schemas.microsoft.com/office/drawing/2014/main" id="{F38B11BB-56D0-4B55-AD54-292CE6C26D8D}"/>
              </a:ext>
            </a:extLst>
          </p:cNvPr>
          <p:cNvSpPr/>
          <p:nvPr/>
        </p:nvSpPr>
        <p:spPr>
          <a:xfrm>
            <a:off x="210939" y="188603"/>
            <a:ext cx="6905414" cy="53525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3600" b="1" dirty="0">
                <a:solidFill>
                  <a:srgbClr val="0070C0"/>
                </a:solidFill>
                <a:latin typeface="Gotham Light" pitchFamily="50" charset="0"/>
                <a:cs typeface="Calibri"/>
              </a:rPr>
              <a:t>Examples of Ordinal</a:t>
            </a:r>
          </a:p>
        </p:txBody>
      </p:sp>
      <p:sp>
        <p:nvSpPr>
          <p:cNvPr id="5" name="TextBox 4">
            <a:extLst>
              <a:ext uri="{FF2B5EF4-FFF2-40B4-BE49-F238E27FC236}">
                <a16:creationId xmlns:a16="http://schemas.microsoft.com/office/drawing/2014/main" id="{22103EF1-BC7E-4A40-935B-A98CE3CFF76E}"/>
              </a:ext>
            </a:extLst>
          </p:cNvPr>
          <p:cNvSpPr txBox="1"/>
          <p:nvPr/>
        </p:nvSpPr>
        <p:spPr>
          <a:xfrm>
            <a:off x="6752758" y="1977352"/>
            <a:ext cx="6098458" cy="3359061"/>
          </a:xfrm>
          <a:prstGeom prst="rect">
            <a:avLst/>
          </a:prstGeom>
          <a:noFill/>
        </p:spPr>
        <p:txBody>
          <a:bodyPr wrap="square">
            <a:spAutoFit/>
          </a:bodyPr>
          <a:lstStyle/>
          <a:p>
            <a:pPr>
              <a:lnSpc>
                <a:spcPct val="150000"/>
              </a:lnSpc>
            </a:pPr>
            <a:r>
              <a:rPr lang="en-US" sz="2400" dirty="0"/>
              <a:t>Assessing the degree of agreement</a:t>
            </a:r>
          </a:p>
          <a:p>
            <a:pPr marL="285750" lvl="0" indent="-285750">
              <a:lnSpc>
                <a:spcPct val="150000"/>
              </a:lnSpc>
              <a:buFont typeface="Wingdings" panose="05000000000000000000" pitchFamily="2" charset="2"/>
              <a:buChar char="§"/>
            </a:pPr>
            <a:r>
              <a:rPr lang="en-US" sz="2400" dirty="0"/>
              <a:t>Totally agree</a:t>
            </a:r>
          </a:p>
          <a:p>
            <a:pPr marL="285750" lvl="0" indent="-285750">
              <a:lnSpc>
                <a:spcPct val="150000"/>
              </a:lnSpc>
              <a:buFont typeface="Wingdings" panose="05000000000000000000" pitchFamily="2" charset="2"/>
              <a:buChar char="§"/>
            </a:pPr>
            <a:r>
              <a:rPr lang="en-US" sz="2400" dirty="0"/>
              <a:t>Agree</a:t>
            </a:r>
          </a:p>
          <a:p>
            <a:pPr marL="285750" lvl="0" indent="-285750">
              <a:lnSpc>
                <a:spcPct val="150000"/>
              </a:lnSpc>
              <a:buFont typeface="Wingdings" panose="05000000000000000000" pitchFamily="2" charset="2"/>
              <a:buChar char="§"/>
            </a:pPr>
            <a:r>
              <a:rPr lang="en-US" sz="2400" dirty="0"/>
              <a:t>Neutral</a:t>
            </a:r>
          </a:p>
          <a:p>
            <a:pPr marL="285750" lvl="0" indent="-285750">
              <a:lnSpc>
                <a:spcPct val="150000"/>
              </a:lnSpc>
              <a:buFont typeface="Wingdings" panose="05000000000000000000" pitchFamily="2" charset="2"/>
              <a:buChar char="§"/>
            </a:pPr>
            <a:r>
              <a:rPr lang="en-US" sz="2400" dirty="0"/>
              <a:t>Disagree</a:t>
            </a:r>
          </a:p>
          <a:p>
            <a:pPr marL="285750" lvl="0" indent="-285750">
              <a:lnSpc>
                <a:spcPct val="150000"/>
              </a:lnSpc>
              <a:buFont typeface="Wingdings" panose="05000000000000000000" pitchFamily="2" charset="2"/>
              <a:buChar char="§"/>
            </a:pPr>
            <a:r>
              <a:rPr lang="en-US" sz="2400" dirty="0"/>
              <a:t>Totally disagree</a:t>
            </a:r>
          </a:p>
        </p:txBody>
      </p:sp>
      <p:sp>
        <p:nvSpPr>
          <p:cNvPr id="7" name="TextBox 6">
            <a:extLst>
              <a:ext uri="{FF2B5EF4-FFF2-40B4-BE49-F238E27FC236}">
                <a16:creationId xmlns:a16="http://schemas.microsoft.com/office/drawing/2014/main" id="{B03BD1B9-61F6-4E62-B8FC-BE2546ECBD0B}"/>
              </a:ext>
            </a:extLst>
          </p:cNvPr>
          <p:cNvSpPr txBox="1"/>
          <p:nvPr/>
        </p:nvSpPr>
        <p:spPr>
          <a:xfrm>
            <a:off x="210939" y="3265916"/>
            <a:ext cx="6422922" cy="3359061"/>
          </a:xfrm>
          <a:prstGeom prst="rect">
            <a:avLst/>
          </a:prstGeom>
          <a:noFill/>
        </p:spPr>
        <p:txBody>
          <a:bodyPr wrap="square">
            <a:spAutoFit/>
          </a:bodyPr>
          <a:lstStyle/>
          <a:p>
            <a:pPr>
              <a:lnSpc>
                <a:spcPct val="150000"/>
              </a:lnSpc>
            </a:pPr>
            <a:r>
              <a:rPr lang="en-US" sz="2400" dirty="0"/>
              <a:t>How would you rate this lecture?</a:t>
            </a:r>
          </a:p>
          <a:p>
            <a:pPr marL="285750" lvl="0" indent="-285750">
              <a:lnSpc>
                <a:spcPct val="150000"/>
              </a:lnSpc>
              <a:buFont typeface="Wingdings" panose="05000000000000000000" pitchFamily="2" charset="2"/>
              <a:buChar char="§"/>
            </a:pPr>
            <a:r>
              <a:rPr lang="en-US" sz="2400" dirty="0"/>
              <a:t>Excellent</a:t>
            </a:r>
          </a:p>
          <a:p>
            <a:pPr marL="285750" lvl="0" indent="-285750">
              <a:lnSpc>
                <a:spcPct val="150000"/>
              </a:lnSpc>
              <a:buFont typeface="Wingdings" panose="05000000000000000000" pitchFamily="2" charset="2"/>
              <a:buChar char="§"/>
            </a:pPr>
            <a:r>
              <a:rPr lang="en-US" sz="2400" dirty="0"/>
              <a:t>Very Good</a:t>
            </a:r>
          </a:p>
          <a:p>
            <a:pPr marL="285750" lvl="0" indent="-285750">
              <a:lnSpc>
                <a:spcPct val="150000"/>
              </a:lnSpc>
              <a:buFont typeface="Wingdings" panose="05000000000000000000" pitchFamily="2" charset="2"/>
              <a:buChar char="§"/>
            </a:pPr>
            <a:r>
              <a:rPr lang="en-US" sz="2400" dirty="0"/>
              <a:t>Good</a:t>
            </a:r>
          </a:p>
          <a:p>
            <a:pPr marL="285750" lvl="0" indent="-285750">
              <a:lnSpc>
                <a:spcPct val="150000"/>
              </a:lnSpc>
              <a:buFont typeface="Wingdings" panose="05000000000000000000" pitchFamily="2" charset="2"/>
              <a:buChar char="§"/>
            </a:pPr>
            <a:r>
              <a:rPr lang="en-US" sz="2400" dirty="0"/>
              <a:t>Bad</a:t>
            </a:r>
          </a:p>
          <a:p>
            <a:pPr marL="285750" lvl="0" indent="-285750">
              <a:lnSpc>
                <a:spcPct val="150000"/>
              </a:lnSpc>
              <a:buFont typeface="Wingdings" panose="05000000000000000000" pitchFamily="2" charset="2"/>
              <a:buChar char="§"/>
            </a:pPr>
            <a:r>
              <a:rPr lang="en-US" sz="2400" dirty="0"/>
              <a:t>Poor</a:t>
            </a:r>
          </a:p>
        </p:txBody>
      </p:sp>
    </p:spTree>
    <p:extLst>
      <p:ext uri="{BB962C8B-B14F-4D97-AF65-F5344CB8AC3E}">
        <p14:creationId xmlns:p14="http://schemas.microsoft.com/office/powerpoint/2010/main" val="8673837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49"/>
        <p:cNvGrpSpPr/>
        <p:nvPr/>
      </p:nvGrpSpPr>
      <p:grpSpPr>
        <a:xfrm>
          <a:off x="0" y="0"/>
          <a:ext cx="0" cy="0"/>
          <a:chOff x="0" y="0"/>
          <a:chExt cx="0" cy="0"/>
        </a:xfrm>
      </p:grpSpPr>
      <p:sp>
        <p:nvSpPr>
          <p:cNvPr id="3" name="Rectangle 2">
            <a:extLst>
              <a:ext uri="{FF2B5EF4-FFF2-40B4-BE49-F238E27FC236}">
                <a16:creationId xmlns:a16="http://schemas.microsoft.com/office/drawing/2014/main" id="{C03C8679-6761-42E5-8CBA-48083BEE7BBB}"/>
              </a:ext>
            </a:extLst>
          </p:cNvPr>
          <p:cNvSpPr/>
          <p:nvPr/>
        </p:nvSpPr>
        <p:spPr>
          <a:xfrm>
            <a:off x="210939" y="723861"/>
            <a:ext cx="11593145" cy="5925340"/>
          </a:xfrm>
          <a:prstGeom prst="rect">
            <a:avLst/>
          </a:prstGeom>
        </p:spPr>
        <p:txBody>
          <a:bodyPr wrap="square">
            <a:spAutoFit/>
          </a:bodyPr>
          <a:lstStyle/>
          <a:p>
            <a:pPr marL="457200" indent="-457200" algn="just">
              <a:lnSpc>
                <a:spcPct val="150000"/>
              </a:lnSpc>
              <a:buFontTx/>
              <a:buChar char="-"/>
            </a:pPr>
            <a:r>
              <a:rPr lang="en-US" sz="3200" dirty="0"/>
              <a:t>It is a quantitative measurement scale in which the difference between the two variables is meaningful</a:t>
            </a:r>
          </a:p>
          <a:p>
            <a:pPr marL="457200" indent="-457200" algn="just">
              <a:lnSpc>
                <a:spcPct val="150000"/>
              </a:lnSpc>
              <a:buFontTx/>
              <a:buChar char="-"/>
            </a:pPr>
            <a:r>
              <a:rPr lang="en-US" sz="3200" dirty="0"/>
              <a:t>Interval scale indicates distance between two entities</a:t>
            </a:r>
          </a:p>
          <a:p>
            <a:pPr marL="457200" indent="-457200" algn="just">
              <a:lnSpc>
                <a:spcPct val="150000"/>
              </a:lnSpc>
              <a:buFontTx/>
              <a:buChar char="-"/>
            </a:pPr>
            <a:r>
              <a:rPr lang="en-US" sz="3200" dirty="0"/>
              <a:t>The classic example of an interval scale is Celsius temperature because the difference between each value is the same. For example, the difference between 70 and 60 degrees is a measurable 10 degrees, as is the difference between 90 and 80 degrees. </a:t>
            </a:r>
          </a:p>
        </p:txBody>
      </p:sp>
      <p:sp>
        <p:nvSpPr>
          <p:cNvPr id="4" name="Google Shape;62;p6">
            <a:extLst>
              <a:ext uri="{FF2B5EF4-FFF2-40B4-BE49-F238E27FC236}">
                <a16:creationId xmlns:a16="http://schemas.microsoft.com/office/drawing/2014/main" id="{F38B11BB-56D0-4B55-AD54-292CE6C26D8D}"/>
              </a:ext>
            </a:extLst>
          </p:cNvPr>
          <p:cNvSpPr/>
          <p:nvPr/>
        </p:nvSpPr>
        <p:spPr>
          <a:xfrm>
            <a:off x="210939" y="188603"/>
            <a:ext cx="6905414" cy="535258"/>
          </a:xfrm>
          <a:prstGeom prst="rect">
            <a:avLst/>
          </a:prstGeom>
          <a:noFill/>
          <a:ln>
            <a:noFill/>
          </a:ln>
        </p:spPr>
        <p:txBody>
          <a:bodyPr spcFirstLastPara="1" wrap="square" lIns="91425" tIns="45700" rIns="91425" bIns="45700" anchor="t" anchorCtr="0">
            <a:noAutofit/>
          </a:bodyPr>
          <a:lstStyle/>
          <a:p>
            <a:r>
              <a:rPr lang="en-US" sz="3600" b="1" dirty="0">
                <a:solidFill>
                  <a:srgbClr val="0070C0"/>
                </a:solidFill>
                <a:latin typeface="Gotham Light" pitchFamily="50" charset="0"/>
                <a:cs typeface="Calibri"/>
              </a:rPr>
              <a:t>Interval scale</a:t>
            </a:r>
          </a:p>
        </p:txBody>
      </p:sp>
    </p:spTree>
    <p:extLst>
      <p:ext uri="{BB962C8B-B14F-4D97-AF65-F5344CB8AC3E}">
        <p14:creationId xmlns:p14="http://schemas.microsoft.com/office/powerpoint/2010/main" val="12776284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49"/>
        <p:cNvGrpSpPr/>
        <p:nvPr/>
      </p:nvGrpSpPr>
      <p:grpSpPr>
        <a:xfrm>
          <a:off x="0" y="0"/>
          <a:ext cx="0" cy="0"/>
          <a:chOff x="0" y="0"/>
          <a:chExt cx="0" cy="0"/>
        </a:xfrm>
      </p:grpSpPr>
      <p:sp>
        <p:nvSpPr>
          <p:cNvPr id="3" name="Rectangle 2">
            <a:extLst>
              <a:ext uri="{FF2B5EF4-FFF2-40B4-BE49-F238E27FC236}">
                <a16:creationId xmlns:a16="http://schemas.microsoft.com/office/drawing/2014/main" id="{C03C8679-6761-42E5-8CBA-48083BEE7BBB}"/>
              </a:ext>
            </a:extLst>
          </p:cNvPr>
          <p:cNvSpPr/>
          <p:nvPr/>
        </p:nvSpPr>
        <p:spPr>
          <a:xfrm>
            <a:off x="299427" y="1462500"/>
            <a:ext cx="11593145" cy="4448013"/>
          </a:xfrm>
          <a:prstGeom prst="rect">
            <a:avLst/>
          </a:prstGeom>
        </p:spPr>
        <p:txBody>
          <a:bodyPr wrap="square">
            <a:spAutoFit/>
          </a:bodyPr>
          <a:lstStyle/>
          <a:p>
            <a:pPr algn="just">
              <a:lnSpc>
                <a:spcPct val="150000"/>
              </a:lnSpc>
            </a:pPr>
            <a:r>
              <a:rPr lang="en-US" sz="3200" dirty="0"/>
              <a:t>The interval type allows for the degree of difference between items, but not the ratio between them.</a:t>
            </a:r>
          </a:p>
          <a:p>
            <a:pPr algn="just">
              <a:lnSpc>
                <a:spcPct val="150000"/>
              </a:lnSpc>
            </a:pPr>
            <a:endParaRPr lang="en-US" sz="3200" dirty="0"/>
          </a:p>
          <a:p>
            <a:pPr algn="just">
              <a:lnSpc>
                <a:spcPct val="150000"/>
              </a:lnSpc>
            </a:pPr>
            <a:r>
              <a:rPr lang="en-US" sz="3200" dirty="0"/>
              <a:t>We can use mode, median, and arithmetic mean as a measure of central tendency in the interval scale while range and standard deviation can be used as measure dispersion. </a:t>
            </a:r>
          </a:p>
        </p:txBody>
      </p:sp>
      <p:sp>
        <p:nvSpPr>
          <p:cNvPr id="4" name="Google Shape;62;p6">
            <a:extLst>
              <a:ext uri="{FF2B5EF4-FFF2-40B4-BE49-F238E27FC236}">
                <a16:creationId xmlns:a16="http://schemas.microsoft.com/office/drawing/2014/main" id="{F38B11BB-56D0-4B55-AD54-292CE6C26D8D}"/>
              </a:ext>
            </a:extLst>
          </p:cNvPr>
          <p:cNvSpPr/>
          <p:nvPr/>
        </p:nvSpPr>
        <p:spPr>
          <a:xfrm>
            <a:off x="210939" y="188603"/>
            <a:ext cx="6905414" cy="535258"/>
          </a:xfrm>
          <a:prstGeom prst="rect">
            <a:avLst/>
          </a:prstGeom>
          <a:noFill/>
          <a:ln>
            <a:noFill/>
          </a:ln>
        </p:spPr>
        <p:txBody>
          <a:bodyPr spcFirstLastPara="1" wrap="square" lIns="91425" tIns="45700" rIns="91425" bIns="45700" anchor="t" anchorCtr="0">
            <a:noAutofit/>
          </a:bodyPr>
          <a:lstStyle/>
          <a:p>
            <a:r>
              <a:rPr lang="en-US" sz="3600" b="1" dirty="0">
                <a:solidFill>
                  <a:srgbClr val="0070C0"/>
                </a:solidFill>
                <a:latin typeface="Gotham Light" pitchFamily="50" charset="0"/>
                <a:cs typeface="Calibri"/>
              </a:rPr>
              <a:t>Interval scale</a:t>
            </a:r>
          </a:p>
        </p:txBody>
      </p:sp>
    </p:spTree>
    <p:extLst>
      <p:ext uri="{BB962C8B-B14F-4D97-AF65-F5344CB8AC3E}">
        <p14:creationId xmlns:p14="http://schemas.microsoft.com/office/powerpoint/2010/main" val="6660961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UoffiZR5AfClmeIKvM80OQ"/>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2_Office Theme">
  <a:themeElements>
    <a:clrScheme name="Custom 2">
      <a:dk1>
        <a:sysClr val="windowText" lastClr="000000"/>
      </a:dk1>
      <a:lt1>
        <a:sysClr val="window" lastClr="FFFFFF"/>
      </a:lt1>
      <a:dk2>
        <a:srgbClr val="595959"/>
      </a:dk2>
      <a:lt2>
        <a:srgbClr val="E7E6E6"/>
      </a:lt2>
      <a:accent1>
        <a:srgbClr val="165C7D"/>
      </a:accent1>
      <a:accent2>
        <a:srgbClr val="93C90E"/>
      </a:accent2>
      <a:accent3>
        <a:srgbClr val="77C5D5"/>
      </a:accent3>
      <a:accent4>
        <a:srgbClr val="F39130"/>
      </a:accent4>
      <a:accent5>
        <a:srgbClr val="919191"/>
      </a:accent5>
      <a:accent6>
        <a:srgbClr val="F2F2F2"/>
      </a:accent6>
      <a:hlink>
        <a:srgbClr val="165C7D"/>
      </a:hlink>
      <a:folHlink>
        <a:srgbClr val="954F72"/>
      </a:folHlink>
    </a:clrScheme>
    <a:fontScheme name="Custom 10">
      <a:majorFont>
        <a:latin typeface="Gotham Light"/>
        <a:ea typeface=""/>
        <a:cs typeface=""/>
      </a:majorFont>
      <a:minorFont>
        <a:latin typeface="Gotham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w="9525">
          <a:solidFill>
            <a:schemeClr val="bg1">
              <a:lumMod val="50000"/>
            </a:schemeClr>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gn="l">
          <a:defRPr dirty="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319A35104FAE2A48B18B518F397B7CA4" ma:contentTypeVersion="11" ma:contentTypeDescription="Create a new document." ma:contentTypeScope="" ma:versionID="818dfa9a4b3d3bceb1a965a71e647ec2">
  <xsd:schema xmlns:xsd="http://www.w3.org/2001/XMLSchema" xmlns:xs="http://www.w3.org/2001/XMLSchema" xmlns:p="http://schemas.microsoft.com/office/2006/metadata/properties" xmlns:ns2="0931f5f7-8e4d-4a45-a9a6-891693687166" xmlns:ns3="ea0113d3-9d6b-407b-8175-bd70f3cf5591" targetNamespace="http://schemas.microsoft.com/office/2006/metadata/properties" ma:root="true" ma:fieldsID="449ed37a8757c5d6b7757d0e4c8f3a2b" ns2:_="" ns3:_="">
    <xsd:import namespace="0931f5f7-8e4d-4a45-a9a6-891693687166"/>
    <xsd:import namespace="ea0113d3-9d6b-407b-8175-bd70f3cf5591"/>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2:MediaServiceDateTaken"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931f5f7-8e4d-4a45-a9a6-89169368716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ServiceDateTaken" ma:index="16"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a0113d3-9d6b-407b-8175-bd70f3cf5591"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50F9D87-7CA7-4A94-A5E5-A374AFD83891}">
  <ds:schemaRefs>
    <ds:schemaRef ds:uri="http://schemas.microsoft.com/sharepoint/v3/contenttype/forms"/>
  </ds:schemaRefs>
</ds:datastoreItem>
</file>

<file path=customXml/itemProps2.xml><?xml version="1.0" encoding="utf-8"?>
<ds:datastoreItem xmlns:ds="http://schemas.openxmlformats.org/officeDocument/2006/customXml" ds:itemID="{C728879B-660B-4583-928D-55E828E68493}">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DF1A254C-4026-4073-B28E-6230090BFEF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931f5f7-8e4d-4a45-a9a6-891693687166"/>
    <ds:schemaRef ds:uri="ea0113d3-9d6b-407b-8175-bd70f3cf55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2095</TotalTime>
  <Words>547</Words>
  <Application>Microsoft Office PowerPoint</Application>
  <PresentationFormat>Widescreen</PresentationFormat>
  <Paragraphs>54</Paragraphs>
  <Slides>13</Slides>
  <Notes>12</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13</vt:i4>
      </vt:variant>
    </vt:vector>
  </HeadingPairs>
  <TitlesOfParts>
    <vt:vector size="20" baseType="lpstr">
      <vt:lpstr>Arial</vt:lpstr>
      <vt:lpstr>Calibri</vt:lpstr>
      <vt:lpstr>Calibri Light</vt:lpstr>
      <vt:lpstr>Gotham Light</vt:lpstr>
      <vt:lpstr>Wingdings</vt:lpstr>
      <vt:lpstr>2_Office Theme</vt:lpstr>
      <vt:lpstr>think-cell Slide</vt:lpstr>
      <vt:lpstr>Scale of measurement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Eko360 Visual Standardisation  Data Science Nigeria</dc:title>
  <dc:creator>"LEKAN" &lt;Olalekan@datasciencenigeria.ai&gt;</dc:creator>
  <cp:lastModifiedBy>Olusola Timothy Ogundepo</cp:lastModifiedBy>
  <cp:revision>56</cp:revision>
  <dcterms:created xsi:type="dcterms:W3CDTF">2020-03-16T19:15:12Z</dcterms:created>
  <dcterms:modified xsi:type="dcterms:W3CDTF">2024-05-03T13:10:41Z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0x010100319A35104FAE2A48B18B518F397B7CA4</vt:lpwstr>
  </property>
</Properties>
</file>