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 id="2147483675" r:id="rId5"/>
  </p:sldMasterIdLst>
  <p:notesMasterIdLst>
    <p:notesMasterId r:id="rId17"/>
  </p:notesMasterIdLst>
  <p:handoutMasterIdLst>
    <p:handoutMasterId r:id="rId18"/>
  </p:handoutMasterIdLst>
  <p:sldIdLst>
    <p:sldId id="740" r:id="rId6"/>
    <p:sldId id="693" r:id="rId7"/>
    <p:sldId id="732" r:id="rId8"/>
    <p:sldId id="733" r:id="rId9"/>
    <p:sldId id="734" r:id="rId10"/>
    <p:sldId id="735" r:id="rId11"/>
    <p:sldId id="736" r:id="rId12"/>
    <p:sldId id="737" r:id="rId13"/>
    <p:sldId id="738" r:id="rId14"/>
    <p:sldId id="739" r:id="rId15"/>
    <p:sldId id="6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740"/>
            <p14:sldId id="693"/>
            <p14:sldId id="732"/>
            <p14:sldId id="733"/>
            <p14:sldId id="734"/>
            <p14:sldId id="735"/>
            <p14:sldId id="736"/>
            <p14:sldId id="737"/>
            <p14:sldId id="738"/>
            <p14:sldId id="739"/>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7" d="100"/>
          <a:sy n="77" d="100"/>
        </p:scale>
        <p:origin x="378" y="9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03-May-24</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03-May-24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312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050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1983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740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6606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04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872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922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Picture 5">
            <a:extLst>
              <a:ext uri="{FF2B5EF4-FFF2-40B4-BE49-F238E27FC236}">
                <a16:creationId xmlns:a16="http://schemas.microsoft.com/office/drawing/2014/main" id="{C3E3BAA6-E442-47F6-B307-CF6639E6A5F2}"/>
              </a:ext>
            </a:extLst>
          </p:cNvPr>
          <p:cNvPicPr>
            <a:picLocks noChangeAspect="1"/>
          </p:cNvPicPr>
          <p:nvPr userDrawn="1"/>
        </p:nvPicPr>
        <p:blipFill>
          <a:blip r:embed="rId6"/>
          <a:stretch>
            <a:fillRect/>
          </a:stretch>
        </p:blipFill>
        <p:spPr>
          <a:xfrm>
            <a:off x="0" y="273056"/>
            <a:ext cx="5991225" cy="6000750"/>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48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347" imgH="348" progId="TCLayout.ActiveDocument.1">
                  <p:embed/>
                </p:oleObj>
              </mc:Choice>
              <mc:Fallback>
                <p:oleObj name="think-cell Slide" r:id="rId4"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03-May-24</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logo with text on it&#10;&#10;Description automatically generated">
            <a:extLst>
              <a:ext uri="{FF2B5EF4-FFF2-40B4-BE49-F238E27FC236}">
                <a16:creationId xmlns:a16="http://schemas.microsoft.com/office/drawing/2014/main" id="{DA5190D6-8A8D-455C-8A30-34F03DA5CC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6762" y="2617384"/>
            <a:ext cx="3429000" cy="1304925"/>
          </a:xfrm>
          <a:prstGeom prst="rect">
            <a:avLst/>
          </a:prstGeom>
        </p:spPr>
      </p:pic>
    </p:spTree>
    <p:extLst>
      <p:ext uri="{BB962C8B-B14F-4D97-AF65-F5344CB8AC3E}">
        <p14:creationId xmlns:p14="http://schemas.microsoft.com/office/powerpoint/2010/main" val="324339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Picture 5" descr="A poster for a college&#10;&#10;Description automatically generated">
            <a:extLst>
              <a:ext uri="{FF2B5EF4-FFF2-40B4-BE49-F238E27FC236}">
                <a16:creationId xmlns:a16="http://schemas.microsoft.com/office/drawing/2014/main" id="{5DDB0E27-3F9C-480B-BB07-040B7359737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279791"/>
            <a:ext cx="5994015" cy="5994015"/>
          </a:xfrm>
          <a:prstGeom prst="rect">
            <a:avLst/>
          </a:prstGeom>
        </p:spPr>
      </p:pic>
    </p:spTree>
    <p:extLst>
      <p:ext uri="{BB962C8B-B14F-4D97-AF65-F5344CB8AC3E}">
        <p14:creationId xmlns:p14="http://schemas.microsoft.com/office/powerpoint/2010/main" val="311107464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21518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7.xml"/><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ags" Target="../tags/tag5.xml"/><Relationship Id="rId5" Type="http://schemas.openxmlformats.org/officeDocument/2006/relationships/vmlDrawing" Target="../drawings/vmlDrawing4.v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8"/>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7" imgW="425" imgH="426" progId="TCLayout.ActiveDocument.1">
                  <p:embed/>
                </p:oleObj>
              </mc:Choice>
              <mc:Fallback>
                <p:oleObj name="think-cell Slide" r:id="rId7" imgW="425" imgH="426" progId="TCLayout.ActiveDocument.1">
                  <p:embed/>
                  <p:pic>
                    <p:nvPicPr>
                      <p:cNvPr id="6" name="Object 5"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389024158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pPr algn="ctr"/>
            <a:r>
              <a:rPr lang="en-US" sz="3600" dirty="0">
                <a:solidFill>
                  <a:schemeClr val="bg1"/>
                </a:solidFill>
                <a:latin typeface="Gotham Light" pitchFamily="50" charset="0"/>
              </a:rPr>
              <a:t>Introduction to Machine Learning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7: Predictions</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991927"/>
            <a:ext cx="11882738" cy="954107"/>
          </a:xfrm>
          <a:prstGeom prst="rect">
            <a:avLst/>
          </a:prstGeom>
          <a:noFill/>
        </p:spPr>
        <p:txBody>
          <a:bodyPr wrap="square">
            <a:spAutoFit/>
          </a:bodyPr>
          <a:lstStyle/>
          <a:p>
            <a:pPr marL="0" marR="0" algn="just">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The final outcome is predicted after performing parameter tuning and improving the accuracy of the model.</a:t>
            </a:r>
          </a:p>
        </p:txBody>
      </p:sp>
      <p:pic>
        <p:nvPicPr>
          <p:cNvPr id="6" name="Picture" descr="Prediction">
            <a:extLst>
              <a:ext uri="{FF2B5EF4-FFF2-40B4-BE49-F238E27FC236}">
                <a16:creationId xmlns:a16="http://schemas.microsoft.com/office/drawing/2014/main" id="{E03C62D0-8775-4A4D-8642-9FC844A9459A}"/>
              </a:ext>
            </a:extLst>
          </p:cNvPr>
          <p:cNvPicPr/>
          <p:nvPr/>
        </p:nvPicPr>
        <p:blipFill rotWithShape="1">
          <a:blip r:embed="rId3"/>
          <a:srcRect l="26295" r="27911" b="22783"/>
          <a:stretch/>
        </p:blipFill>
        <p:spPr bwMode="auto">
          <a:xfrm>
            <a:off x="1873045" y="2268178"/>
            <a:ext cx="7211962" cy="39851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20550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0" y="2814416"/>
            <a:ext cx="5941512" cy="1229167"/>
          </a:xfrm>
        </p:spPr>
        <p:txBody>
          <a:bodyPr/>
          <a:lstStyle/>
          <a:p>
            <a:r>
              <a:rPr lang="en-US" sz="4400" dirty="0">
                <a:solidFill>
                  <a:srgbClr val="0070C0"/>
                </a:solidFill>
              </a:rPr>
              <a:t>Machine Learning Process</a:t>
            </a: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Machine Learning Process</a:t>
            </a:r>
          </a:p>
        </p:txBody>
      </p:sp>
      <p:sp>
        <p:nvSpPr>
          <p:cNvPr id="6" name="TextBox 5">
            <a:extLst>
              <a:ext uri="{FF2B5EF4-FFF2-40B4-BE49-F238E27FC236}">
                <a16:creationId xmlns:a16="http://schemas.microsoft.com/office/drawing/2014/main" id="{37D62819-B039-43BC-A0D2-9535854B5654}"/>
              </a:ext>
            </a:extLst>
          </p:cNvPr>
          <p:cNvSpPr txBox="1"/>
          <p:nvPr/>
        </p:nvSpPr>
        <p:spPr>
          <a:xfrm>
            <a:off x="0" y="1203886"/>
            <a:ext cx="11867990" cy="1318181"/>
          </a:xfrm>
          <a:prstGeom prst="rect">
            <a:avLst/>
          </a:prstGeom>
          <a:noFill/>
        </p:spPr>
        <p:txBody>
          <a:bodyPr wrap="square">
            <a:spAutoFit/>
          </a:bodyPr>
          <a:lstStyle/>
          <a:p>
            <a:pPr marL="0" marR="0" algn="just">
              <a:lnSpc>
                <a:spcPct val="150000"/>
              </a:lnSpc>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Machine Learning process involves building a </a:t>
            </a:r>
            <a:r>
              <a:rPr lang="en-US" sz="2800" b="1" dirty="0">
                <a:effectLst/>
                <a:latin typeface="+mj-lt"/>
                <a:ea typeface="Cambria" panose="02040503050406030204" pitchFamily="18" charset="0"/>
                <a:cs typeface="Times New Roman" panose="02020603050405020304" pitchFamily="18" charset="0"/>
              </a:rPr>
              <a:t>predictive model</a:t>
            </a:r>
            <a:r>
              <a:rPr lang="en-US" sz="2800" dirty="0">
                <a:effectLst/>
                <a:latin typeface="+mj-lt"/>
                <a:ea typeface="Cambria" panose="02040503050406030204" pitchFamily="18" charset="0"/>
                <a:cs typeface="Times New Roman" panose="02020603050405020304" pitchFamily="18" charset="0"/>
              </a:rPr>
              <a:t> that can be used to find a solution for a </a:t>
            </a:r>
            <a:r>
              <a:rPr lang="en-US" sz="2800" b="1" dirty="0">
                <a:effectLst/>
                <a:latin typeface="+mj-lt"/>
                <a:ea typeface="Cambria" panose="02040503050406030204" pitchFamily="18" charset="0"/>
                <a:cs typeface="Times New Roman" panose="02020603050405020304" pitchFamily="18" charset="0"/>
              </a:rPr>
              <a:t>problem statement</a:t>
            </a:r>
            <a:r>
              <a:rPr lang="en-US" sz="2800" dirty="0">
                <a:effectLst/>
                <a:latin typeface="+mj-lt"/>
                <a:ea typeface="Cambria" panose="02040503050406030204" pitchFamily="18" charset="0"/>
                <a:cs typeface="Times New Roman" panose="02020603050405020304" pitchFamily="18" charset="0"/>
              </a:rPr>
              <a:t>.</a:t>
            </a:r>
            <a:endParaRPr lang="en-US" dirty="0">
              <a:effectLst/>
              <a:latin typeface="+mj-lt"/>
              <a:ea typeface="Calibri" panose="020F0502020204030204" pitchFamily="34" charset="0"/>
              <a:cs typeface="Arial" panose="020B0604020202020204" pitchFamily="34" charset="0"/>
            </a:endParaRPr>
          </a:p>
        </p:txBody>
      </p:sp>
      <p:pic>
        <p:nvPicPr>
          <p:cNvPr id="7" name="Picture">
            <a:extLst>
              <a:ext uri="{FF2B5EF4-FFF2-40B4-BE49-F238E27FC236}">
                <a16:creationId xmlns:a16="http://schemas.microsoft.com/office/drawing/2014/main" id="{946C64D5-6DA9-49DC-B3DF-84A6B96DF02A}"/>
              </a:ext>
            </a:extLst>
          </p:cNvPr>
          <p:cNvPicPr/>
          <p:nvPr/>
        </p:nvPicPr>
        <p:blipFill>
          <a:blip r:embed="rId3"/>
          <a:stretch>
            <a:fillRect/>
          </a:stretch>
        </p:blipFill>
        <p:spPr bwMode="auto">
          <a:xfrm>
            <a:off x="2370716" y="2664943"/>
            <a:ext cx="7450568" cy="40585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7317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1: Define the objective of the problem</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678426"/>
            <a:ext cx="11189564" cy="1318181"/>
          </a:xfrm>
          <a:prstGeom prst="rect">
            <a:avLst/>
          </a:prstGeom>
          <a:noFill/>
        </p:spPr>
        <p:txBody>
          <a:bodyPr wrap="square">
            <a:spAutoFit/>
          </a:bodyPr>
          <a:lstStyle/>
          <a:p>
            <a:pPr marL="0" marR="0" algn="just">
              <a:lnSpc>
                <a:spcPct val="150000"/>
              </a:lnSpc>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For example, to predict the possibility of rain by studying the weather conditions.</a:t>
            </a:r>
            <a:endParaRPr lang="en-US" dirty="0">
              <a:effectLst/>
              <a:latin typeface="+mj-lt"/>
              <a:ea typeface="Calibri" panose="020F0502020204030204" pitchFamily="34" charset="0"/>
              <a:cs typeface="Arial" panose="020B0604020202020204" pitchFamily="34" charset="0"/>
            </a:endParaRPr>
          </a:p>
        </p:txBody>
      </p:sp>
      <p:pic>
        <p:nvPicPr>
          <p:cNvPr id="10" name="Picture" descr="Objective statement">
            <a:extLst>
              <a:ext uri="{FF2B5EF4-FFF2-40B4-BE49-F238E27FC236}">
                <a16:creationId xmlns:a16="http://schemas.microsoft.com/office/drawing/2014/main" id="{45BE146D-2400-4E43-BEB8-687CF8CF049F}"/>
              </a:ext>
            </a:extLst>
          </p:cNvPr>
          <p:cNvPicPr/>
          <p:nvPr/>
        </p:nvPicPr>
        <p:blipFill>
          <a:blip r:embed="rId3"/>
          <a:stretch>
            <a:fillRect/>
          </a:stretch>
        </p:blipFill>
        <p:spPr bwMode="auto">
          <a:xfrm>
            <a:off x="697321" y="2157468"/>
            <a:ext cx="8815389" cy="42285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8874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2: Data Gathering</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678426"/>
            <a:ext cx="11189564" cy="1318181"/>
          </a:xfrm>
          <a:prstGeom prst="rect">
            <a:avLst/>
          </a:prstGeom>
          <a:noFill/>
        </p:spPr>
        <p:txBody>
          <a:bodyPr wrap="square">
            <a:spAutoFit/>
          </a:bodyPr>
          <a:lstStyle/>
          <a:p>
            <a:pPr marL="0" marR="0" algn="just">
              <a:lnSpc>
                <a:spcPct val="150000"/>
              </a:lnSpc>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Data such as weather conditions, humidity level, temperature, pressure, etc. are either collected manually or scraped from the web.</a:t>
            </a:r>
          </a:p>
        </p:txBody>
      </p:sp>
      <p:pic>
        <p:nvPicPr>
          <p:cNvPr id="6" name="Picture" descr="Data gathering">
            <a:extLst>
              <a:ext uri="{FF2B5EF4-FFF2-40B4-BE49-F238E27FC236}">
                <a16:creationId xmlns:a16="http://schemas.microsoft.com/office/drawing/2014/main" id="{085E774C-4459-448B-B2D0-CBF2759E2EDE}"/>
              </a:ext>
            </a:extLst>
          </p:cNvPr>
          <p:cNvPicPr/>
          <p:nvPr/>
        </p:nvPicPr>
        <p:blipFill rotWithShape="1">
          <a:blip r:embed="rId3"/>
          <a:srcRect l="9383" t="13960" r="9460" b="13351"/>
          <a:stretch/>
        </p:blipFill>
        <p:spPr bwMode="auto">
          <a:xfrm>
            <a:off x="1419992" y="2289840"/>
            <a:ext cx="8417182" cy="41404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13370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3: Data Preprocessing</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678426"/>
            <a:ext cx="11882738" cy="1964512"/>
          </a:xfrm>
          <a:prstGeom prst="rect">
            <a:avLst/>
          </a:prstGeom>
          <a:noFill/>
        </p:spPr>
        <p:txBody>
          <a:bodyPr wrap="square">
            <a:spAutoFit/>
          </a:bodyPr>
          <a:lstStyle/>
          <a:p>
            <a:pPr marL="0" marR="0" algn="just">
              <a:lnSpc>
                <a:spcPct val="150000"/>
              </a:lnSpc>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Data cleaning involves getting rid of inconsistencies in data such as missing values or redundant variables. It also includes encoding all the features that are string data type into numeric by a method known as one-hot encoding. </a:t>
            </a:r>
          </a:p>
        </p:txBody>
      </p:sp>
      <p:pic>
        <p:nvPicPr>
          <p:cNvPr id="7" name="Picture" descr="Data cleaning">
            <a:extLst>
              <a:ext uri="{FF2B5EF4-FFF2-40B4-BE49-F238E27FC236}">
                <a16:creationId xmlns:a16="http://schemas.microsoft.com/office/drawing/2014/main" id="{E44145BD-9612-48CA-A59D-82DB23DF6E4D}"/>
              </a:ext>
            </a:extLst>
          </p:cNvPr>
          <p:cNvPicPr/>
          <p:nvPr/>
        </p:nvPicPr>
        <p:blipFill rotWithShape="1">
          <a:blip r:embed="rId3"/>
          <a:srcRect t="1856" b="13664"/>
          <a:stretch/>
        </p:blipFill>
        <p:spPr bwMode="auto">
          <a:xfrm>
            <a:off x="829410" y="2805696"/>
            <a:ext cx="8609558" cy="39065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1564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4: Exploratory Data Analysis (EDA)</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678426"/>
            <a:ext cx="11882738" cy="1384995"/>
          </a:xfrm>
          <a:prstGeom prst="rect">
            <a:avLst/>
          </a:prstGeom>
          <a:noFill/>
        </p:spPr>
        <p:txBody>
          <a:bodyPr wrap="square">
            <a:spAutoFit/>
          </a:bodyPr>
          <a:lstStyle/>
          <a:p>
            <a:pPr marL="0" marR="0" algn="just">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Data Exploration involves understanding the patterns and trends in the data. At this stage all the useful insights are drawn and correlations between the variables are understood.</a:t>
            </a:r>
          </a:p>
        </p:txBody>
      </p:sp>
      <p:pic>
        <p:nvPicPr>
          <p:cNvPr id="9" name="Picture" descr="Exploratory Analysis">
            <a:extLst>
              <a:ext uri="{FF2B5EF4-FFF2-40B4-BE49-F238E27FC236}">
                <a16:creationId xmlns:a16="http://schemas.microsoft.com/office/drawing/2014/main" id="{AF938C23-D206-4AEE-A254-B7655FD33124}"/>
              </a:ext>
            </a:extLst>
          </p:cNvPr>
          <p:cNvPicPr/>
          <p:nvPr/>
        </p:nvPicPr>
        <p:blipFill rotWithShape="1">
          <a:blip r:embed="rId3"/>
          <a:srcRect l="16255" r="17913" b="5586"/>
          <a:stretch/>
        </p:blipFill>
        <p:spPr bwMode="auto">
          <a:xfrm>
            <a:off x="1609189" y="2072063"/>
            <a:ext cx="7785534" cy="4651411"/>
          </a:xfrm>
          <a:prstGeom prst="roundRect">
            <a:avLst>
              <a:gd name="adj" fmla="val 16667"/>
            </a:avLst>
          </a:prstGeom>
          <a:ln w="3175">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3620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5: Building a Machine Learning Model</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840658"/>
            <a:ext cx="11882738" cy="954107"/>
          </a:xfrm>
          <a:prstGeom prst="rect">
            <a:avLst/>
          </a:prstGeom>
          <a:noFill/>
        </p:spPr>
        <p:txBody>
          <a:bodyPr wrap="square">
            <a:spAutoFit/>
          </a:bodyPr>
          <a:lstStyle/>
          <a:p>
            <a:pPr marL="0" marR="0" algn="just">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At this stage a predictive model is built by using machine learning algorithms such as Linear Regression, Decision Trees, etc.</a:t>
            </a:r>
          </a:p>
        </p:txBody>
      </p:sp>
      <p:pic>
        <p:nvPicPr>
          <p:cNvPr id="6" name="Picture" descr="Machine Learning Model">
            <a:extLst>
              <a:ext uri="{FF2B5EF4-FFF2-40B4-BE49-F238E27FC236}">
                <a16:creationId xmlns:a16="http://schemas.microsoft.com/office/drawing/2014/main" id="{9615EF33-C629-43D5-A708-9BD6439E650C}"/>
              </a:ext>
            </a:extLst>
          </p:cNvPr>
          <p:cNvPicPr/>
          <p:nvPr/>
        </p:nvPicPr>
        <p:blipFill>
          <a:blip r:embed="rId3"/>
          <a:stretch>
            <a:fillRect/>
          </a:stretch>
        </p:blipFill>
        <p:spPr bwMode="auto">
          <a:xfrm>
            <a:off x="889365" y="2113403"/>
            <a:ext cx="9419757" cy="45068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1014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Step 6: Model Evaluation &amp; Optimization</a:t>
            </a:r>
          </a:p>
        </p:txBody>
      </p:sp>
      <p:sp>
        <p:nvSpPr>
          <p:cNvPr id="8" name="TextBox 7">
            <a:extLst>
              <a:ext uri="{FF2B5EF4-FFF2-40B4-BE49-F238E27FC236}">
                <a16:creationId xmlns:a16="http://schemas.microsoft.com/office/drawing/2014/main" id="{010D1100-9485-402C-948F-09B70D53946E}"/>
              </a:ext>
            </a:extLst>
          </p:cNvPr>
          <p:cNvSpPr txBox="1"/>
          <p:nvPr/>
        </p:nvSpPr>
        <p:spPr>
          <a:xfrm>
            <a:off x="166694" y="840658"/>
            <a:ext cx="11882738" cy="954107"/>
          </a:xfrm>
          <a:prstGeom prst="rect">
            <a:avLst/>
          </a:prstGeom>
          <a:noFill/>
        </p:spPr>
        <p:txBody>
          <a:bodyPr wrap="square">
            <a:spAutoFit/>
          </a:bodyPr>
          <a:lstStyle/>
          <a:p>
            <a:pPr marL="0" marR="0" algn="just">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The efficiency of the model is evaluated by using metrics in classification or regression and any further improvement in the model are implemented.</a:t>
            </a:r>
          </a:p>
        </p:txBody>
      </p:sp>
      <p:pic>
        <p:nvPicPr>
          <p:cNvPr id="7" name="Picture" descr="Model Evaluation">
            <a:extLst>
              <a:ext uri="{FF2B5EF4-FFF2-40B4-BE49-F238E27FC236}">
                <a16:creationId xmlns:a16="http://schemas.microsoft.com/office/drawing/2014/main" id="{80ACE1BA-D867-4D43-BC7F-E3EC213EFCC1}"/>
              </a:ext>
            </a:extLst>
          </p:cNvPr>
          <p:cNvPicPr/>
          <p:nvPr/>
        </p:nvPicPr>
        <p:blipFill rotWithShape="1">
          <a:blip r:embed="rId3"/>
          <a:srcRect t="10864" b="9539"/>
          <a:stretch/>
        </p:blipFill>
        <p:spPr bwMode="auto">
          <a:xfrm>
            <a:off x="1171826" y="2094270"/>
            <a:ext cx="8945568" cy="42770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7063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3.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1959</TotalTime>
  <Words>250</Words>
  <Application>Microsoft Office PowerPoint</Application>
  <PresentationFormat>Widescreen</PresentationFormat>
  <Paragraphs>18</Paragraphs>
  <Slides>11</Slides>
  <Notes>10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Calibri Light</vt:lpstr>
      <vt:lpstr>Gotham Light</vt:lpstr>
      <vt:lpstr>2_Office Theme</vt:lpstr>
      <vt:lpstr>1_Office Theme</vt:lpstr>
      <vt:lpstr>think-cell Slide</vt:lpstr>
      <vt:lpstr>Introduction to Machine Learning</vt:lpstr>
      <vt:lpstr>Machine Learning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Olusola Timothy Ogundepo</cp:lastModifiedBy>
  <cp:revision>50</cp:revision>
  <dcterms:created xsi:type="dcterms:W3CDTF">2020-03-16T19:15:12Z</dcterms:created>
  <dcterms:modified xsi:type="dcterms:W3CDTF">2024-05-03T13:31:49Z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