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  <p:sldMasterId id="2147483675" r:id="rId5"/>
  </p:sldMasterIdLst>
  <p:notesMasterIdLst>
    <p:notesMasterId r:id="rId15"/>
  </p:notesMasterIdLst>
  <p:handoutMasterIdLst>
    <p:handoutMasterId r:id="rId16"/>
  </p:handoutMasterIdLst>
  <p:sldIdLst>
    <p:sldId id="747" r:id="rId6"/>
    <p:sldId id="693" r:id="rId7"/>
    <p:sldId id="740" r:id="rId8"/>
    <p:sldId id="741" r:id="rId9"/>
    <p:sldId id="743" r:id="rId10"/>
    <p:sldId id="742" r:id="rId11"/>
    <p:sldId id="744" r:id="rId12"/>
    <p:sldId id="745" r:id="rId13"/>
    <p:sldId id="6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747"/>
            <p14:sldId id="693"/>
            <p14:sldId id="740"/>
            <p14:sldId id="741"/>
            <p14:sldId id="743"/>
            <p14:sldId id="742"/>
            <p14:sldId id="744"/>
            <p14:sldId id="745"/>
            <p14:sldId id="6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33"/>
    <a:srgbClr val="039CD1"/>
    <a:srgbClr val="EB9E2F"/>
    <a:srgbClr val="001440"/>
    <a:srgbClr val="000C26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13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11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920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474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540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577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9BA2F8-E922-40A4-8489-65AA4A1F35E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273056"/>
            <a:ext cx="599122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logo with text on it&#10;&#10;Description automatically generated">
            <a:extLst>
              <a:ext uri="{FF2B5EF4-FFF2-40B4-BE49-F238E27FC236}">
                <a16:creationId xmlns:a16="http://schemas.microsoft.com/office/drawing/2014/main" id="{DA5190D6-8A8D-455C-8A30-34F03DA5CC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62" y="2617384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0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A poster for a college&#10;&#10;Description automatically generated">
            <a:extLst>
              <a:ext uri="{FF2B5EF4-FFF2-40B4-BE49-F238E27FC236}">
                <a16:creationId xmlns:a16="http://schemas.microsoft.com/office/drawing/2014/main" id="{5DDB0E27-3F9C-480B-BB07-040B7359737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791"/>
            <a:ext cx="5994015" cy="599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12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043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4.xml"/><Relationship Id="rId5" Type="http://schemas.openxmlformats.org/officeDocument/2006/relationships/vmlDrawing" Target="../drawings/vmlDrawing3.v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think-cell Slide" r:id="rId7" imgW="425" imgH="426" progId="TCLayout.ActiveDocument.1">
                  <p:embed/>
                </p:oleObj>
              </mc:Choice>
              <mc:Fallback>
                <p:oleObj name="think-cell Slide" r:id="rId7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07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0" y="2005781"/>
            <a:ext cx="5530645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Gotham Light" pitchFamily="50" charset="0"/>
              </a:rPr>
              <a:t>Introduction to Machine Learning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7146" y="1791222"/>
            <a:ext cx="4563648" cy="2163871"/>
          </a:xfrm>
        </p:spPr>
        <p:txBody>
          <a:bodyPr/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Evaluation Metrics for Classification Models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2;p6">
            <a:extLst>
              <a:ext uri="{FF2B5EF4-FFF2-40B4-BE49-F238E27FC236}">
                <a16:creationId xmlns:a16="http://schemas.microsoft.com/office/drawing/2014/main" id="{6CB9416A-9C76-41E5-A2EB-D1B6F8591E19}"/>
              </a:ext>
            </a:extLst>
          </p:cNvPr>
          <p:cNvSpPr/>
          <p:nvPr/>
        </p:nvSpPr>
        <p:spPr>
          <a:xfrm>
            <a:off x="166694" y="134526"/>
            <a:ext cx="10422647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Evaluation Metrics for Classification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D1100-9485-402C-948F-09B70D53946E}"/>
              </a:ext>
            </a:extLst>
          </p:cNvPr>
          <p:cNvSpPr txBox="1"/>
          <p:nvPr/>
        </p:nvSpPr>
        <p:spPr>
          <a:xfrm>
            <a:off x="166694" y="991927"/>
            <a:ext cx="11882738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There are many different metrics for evaluating the performance of classification models and they include:</a:t>
            </a:r>
          </a:p>
          <a:p>
            <a:pPr marL="457200" marR="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Accuracy</a:t>
            </a:r>
          </a:p>
          <a:p>
            <a:pPr marL="457200" marR="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Sensitivity</a:t>
            </a:r>
          </a:p>
          <a:p>
            <a:pPr marL="457200" marR="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Precision</a:t>
            </a:r>
          </a:p>
          <a:p>
            <a:pPr marL="457200" marR="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F1 score</a:t>
            </a:r>
          </a:p>
          <a:p>
            <a:pPr marL="457200" marR="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Area under Receiver Operating Characteristics curve (AUC)</a:t>
            </a:r>
          </a:p>
          <a:p>
            <a:pPr marL="0" marR="0" algn="just"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Most of this metrics can be calculated from a confusion matrix.</a:t>
            </a:r>
          </a:p>
        </p:txBody>
      </p:sp>
    </p:spTree>
    <p:extLst>
      <p:ext uri="{BB962C8B-B14F-4D97-AF65-F5344CB8AC3E}">
        <p14:creationId xmlns:p14="http://schemas.microsoft.com/office/powerpoint/2010/main" val="288055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2;p6">
            <a:extLst>
              <a:ext uri="{FF2B5EF4-FFF2-40B4-BE49-F238E27FC236}">
                <a16:creationId xmlns:a16="http://schemas.microsoft.com/office/drawing/2014/main" id="{6CB9416A-9C76-41E5-A2EB-D1B6F8591E19}"/>
              </a:ext>
            </a:extLst>
          </p:cNvPr>
          <p:cNvSpPr/>
          <p:nvPr/>
        </p:nvSpPr>
        <p:spPr>
          <a:xfrm>
            <a:off x="166694" y="134526"/>
            <a:ext cx="10422647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Confusion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D1100-9485-402C-948F-09B70D53946E}"/>
              </a:ext>
            </a:extLst>
          </p:cNvPr>
          <p:cNvSpPr txBox="1"/>
          <p:nvPr/>
        </p:nvSpPr>
        <p:spPr>
          <a:xfrm>
            <a:off x="6282813" y="1229010"/>
            <a:ext cx="573712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900"/>
              </a:spcBef>
              <a:spcAft>
                <a:spcPts val="900"/>
              </a:spcAft>
            </a:pPr>
            <a:r>
              <a:rPr lang="en-US" sz="3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A confusion matrix is one of the metrics that evaluate the performance of a classifier on a test data. It is a table that allows visualization of the performance of an algorithm. 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9C04FA3E-580D-4BF2-9B07-A496059BF86A}"/>
              </a:ext>
            </a:extLst>
          </p:cNvPr>
          <p:cNvPicPr/>
          <p:nvPr/>
        </p:nvPicPr>
        <p:blipFill rotWithShape="1">
          <a:blip r:embed="rId3"/>
          <a:srcRect l="2158" t="7191" r="7582"/>
          <a:stretch/>
        </p:blipFill>
        <p:spPr bwMode="auto">
          <a:xfrm>
            <a:off x="0" y="1439897"/>
            <a:ext cx="6096000" cy="262521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0B9645-869A-4932-8628-B14F931EBD16}"/>
              </a:ext>
            </a:extLst>
          </p:cNvPr>
          <p:cNvSpPr txBox="1"/>
          <p:nvPr/>
        </p:nvSpPr>
        <p:spPr>
          <a:xfrm>
            <a:off x="176981" y="4996407"/>
            <a:ext cx="118429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The rows of the confusion matrix represent the actual labels that were contained in the test dataset while the columns represent what the classifier predicted and vice-versa.</a:t>
            </a:r>
          </a:p>
        </p:txBody>
      </p:sp>
    </p:spTree>
    <p:extLst>
      <p:ext uri="{BB962C8B-B14F-4D97-AF65-F5344CB8AC3E}">
        <p14:creationId xmlns:p14="http://schemas.microsoft.com/office/powerpoint/2010/main" val="85992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2;p6">
            <a:extLst>
              <a:ext uri="{FF2B5EF4-FFF2-40B4-BE49-F238E27FC236}">
                <a16:creationId xmlns:a16="http://schemas.microsoft.com/office/drawing/2014/main" id="{6CB9416A-9C76-41E5-A2EB-D1B6F8591E19}"/>
              </a:ext>
            </a:extLst>
          </p:cNvPr>
          <p:cNvSpPr/>
          <p:nvPr/>
        </p:nvSpPr>
        <p:spPr>
          <a:xfrm>
            <a:off x="166694" y="134526"/>
            <a:ext cx="10422647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Terms used in confusion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D1100-9485-402C-948F-09B70D53946E}"/>
              </a:ext>
            </a:extLst>
          </p:cNvPr>
          <p:cNvSpPr txBox="1"/>
          <p:nvPr/>
        </p:nvSpPr>
        <p:spPr>
          <a:xfrm>
            <a:off x="226142" y="2167116"/>
            <a:ext cx="1173971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900"/>
              </a:spcBef>
              <a:spcAft>
                <a:spcPts val="900"/>
              </a:spcAft>
            </a:pPr>
            <a:r>
              <a:rPr lang="en-US" sz="3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The following are the terms commonly used in confusion matrix. Here we are referring to diabetics’ scenario.</a:t>
            </a:r>
          </a:p>
          <a:p>
            <a:pPr marL="457200" marR="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Positive (1): Presence of diabetics</a:t>
            </a:r>
          </a:p>
          <a:p>
            <a:pPr marL="457200" marR="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Negative (0): Absence of diabetics</a:t>
            </a:r>
          </a:p>
        </p:txBody>
      </p:sp>
    </p:spTree>
    <p:extLst>
      <p:ext uri="{BB962C8B-B14F-4D97-AF65-F5344CB8AC3E}">
        <p14:creationId xmlns:p14="http://schemas.microsoft.com/office/powerpoint/2010/main" val="399607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2;p6">
            <a:extLst>
              <a:ext uri="{FF2B5EF4-FFF2-40B4-BE49-F238E27FC236}">
                <a16:creationId xmlns:a16="http://schemas.microsoft.com/office/drawing/2014/main" id="{6CB9416A-9C76-41E5-A2EB-D1B6F8591E19}"/>
              </a:ext>
            </a:extLst>
          </p:cNvPr>
          <p:cNvSpPr/>
          <p:nvPr/>
        </p:nvSpPr>
        <p:spPr>
          <a:xfrm>
            <a:off x="166694" y="134526"/>
            <a:ext cx="10422647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Concept in Confusion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D1100-9485-402C-948F-09B70D53946E}"/>
              </a:ext>
            </a:extLst>
          </p:cNvPr>
          <p:cNvSpPr txBox="1"/>
          <p:nvPr/>
        </p:nvSpPr>
        <p:spPr>
          <a:xfrm>
            <a:off x="226142" y="1268362"/>
            <a:ext cx="11739716" cy="4724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True Positive (TP): The patient is diabetic, and the classifier predicted it as diabetic</a:t>
            </a:r>
          </a:p>
          <a:p>
            <a:pPr marL="457200" marR="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False Positive (FP): The patient is not diabetic, and the classifier predicted it as diabetic. This is known as Type I error.</a:t>
            </a:r>
          </a:p>
          <a:p>
            <a:pPr marL="457200" marR="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True Negative (TN): The patient is not diabetic, and the classifier predicted it as not diabetic</a:t>
            </a:r>
          </a:p>
          <a:p>
            <a:pPr marL="457200" marR="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False Negative (FN): The patient is diabetic, and the classifier predicted it as not diabetic</a:t>
            </a:r>
          </a:p>
        </p:txBody>
      </p:sp>
    </p:spTree>
    <p:extLst>
      <p:ext uri="{BB962C8B-B14F-4D97-AF65-F5344CB8AC3E}">
        <p14:creationId xmlns:p14="http://schemas.microsoft.com/office/powerpoint/2010/main" val="45750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2;p6">
            <a:extLst>
              <a:ext uri="{FF2B5EF4-FFF2-40B4-BE49-F238E27FC236}">
                <a16:creationId xmlns:a16="http://schemas.microsoft.com/office/drawing/2014/main" id="{6CB9416A-9C76-41E5-A2EB-D1B6F8591E19}"/>
              </a:ext>
            </a:extLst>
          </p:cNvPr>
          <p:cNvSpPr/>
          <p:nvPr/>
        </p:nvSpPr>
        <p:spPr>
          <a:xfrm>
            <a:off x="166694" y="134526"/>
            <a:ext cx="10422647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Concept in Confusion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D1100-9485-402C-948F-09B70D53946E}"/>
              </a:ext>
            </a:extLst>
          </p:cNvPr>
          <p:cNvSpPr txBox="1"/>
          <p:nvPr/>
        </p:nvSpPr>
        <p:spPr>
          <a:xfrm>
            <a:off x="226142" y="1268362"/>
            <a:ext cx="117397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A typical example of a confusion matrix using Logistic regression classier on diabetics’ dataset is shown below: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6BC9AC7F-9DF7-487D-91DE-D04855A571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870154" y="2923255"/>
            <a:ext cx="9984658" cy="311805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531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2;p6">
            <a:extLst>
              <a:ext uri="{FF2B5EF4-FFF2-40B4-BE49-F238E27FC236}">
                <a16:creationId xmlns:a16="http://schemas.microsoft.com/office/drawing/2014/main" id="{6CB9416A-9C76-41E5-A2EB-D1B6F8591E19}"/>
              </a:ext>
            </a:extLst>
          </p:cNvPr>
          <p:cNvSpPr/>
          <p:nvPr/>
        </p:nvSpPr>
        <p:spPr>
          <a:xfrm>
            <a:off x="166694" y="134526"/>
            <a:ext cx="10422647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Performance evaluation metrics of a classification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D1100-9485-402C-948F-09B70D53946E}"/>
              </a:ext>
            </a:extLst>
          </p:cNvPr>
          <p:cNvSpPr txBox="1"/>
          <p:nvPr/>
        </p:nvSpPr>
        <p:spPr>
          <a:xfrm>
            <a:off x="226142" y="1799304"/>
            <a:ext cx="11739716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sz="3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The statistical measure of the performance of a given binary classifier can be evaluated using accuracy, sensitivity, and specificity.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sz="3200" b="1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Accuracy or Classification Rate</a:t>
            </a:r>
            <a:endParaRPr lang="en-US" sz="3200" b="1" dirty="0"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sz="3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Accuracy of any given classifier is the ratio of what classifier predicted correctly over the total number of predictions.</a:t>
            </a:r>
          </a:p>
        </p:txBody>
      </p:sp>
    </p:spTree>
    <p:extLst>
      <p:ext uri="{BB962C8B-B14F-4D97-AF65-F5344CB8AC3E}">
        <p14:creationId xmlns:p14="http://schemas.microsoft.com/office/powerpoint/2010/main" val="211209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C5115E-CD3F-43DC-8219-13AC7387C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996" y="1132297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2098</TotalTime>
  <Words>327</Words>
  <Application>Microsoft Office PowerPoint</Application>
  <PresentationFormat>Widescreen</PresentationFormat>
  <Paragraphs>28</Paragraphs>
  <Slides>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Gotham Light</vt:lpstr>
      <vt:lpstr>Wingdings</vt:lpstr>
      <vt:lpstr>2_Office Theme</vt:lpstr>
      <vt:lpstr>1_Office Theme</vt:lpstr>
      <vt:lpstr>think-cell Slide</vt:lpstr>
      <vt:lpstr>Introduction to Machine Learning</vt:lpstr>
      <vt:lpstr>Evaluation Metrics for Classification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Olusola Timothy Ogundepo</cp:lastModifiedBy>
  <cp:revision>56</cp:revision>
  <dcterms:created xsi:type="dcterms:W3CDTF">2020-03-16T19:15:12Z</dcterms:created>
  <dcterms:modified xsi:type="dcterms:W3CDTF">2024-05-03T13:39:44Z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