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75" r:id="rId5"/>
  </p:sldMasterIdLst>
  <p:notesMasterIdLst>
    <p:notesMasterId r:id="rId13"/>
  </p:notesMasterIdLst>
  <p:handoutMasterIdLst>
    <p:handoutMasterId r:id="rId14"/>
  </p:handoutMasterIdLst>
  <p:sldIdLst>
    <p:sldId id="256" r:id="rId6"/>
    <p:sldId id="693" r:id="rId7"/>
    <p:sldId id="657" r:id="rId8"/>
    <p:sldId id="709" r:id="rId9"/>
    <p:sldId id="710" r:id="rId10"/>
    <p:sldId id="704" r:id="rId11"/>
    <p:sldId id="6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710"/>
            <p14:sldId id="70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223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44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Picture 5">
            <a:extLst>
              <a:ext uri="{FF2B5EF4-FFF2-40B4-BE49-F238E27FC236}">
                <a16:creationId xmlns:a16="http://schemas.microsoft.com/office/drawing/2014/main" id="{BFC2F8CF-CD21-40B3-B82B-994D9829B258}"/>
              </a:ext>
            </a:extLst>
          </p:cNvPr>
          <p:cNvPicPr>
            <a:picLocks noChangeAspect="1"/>
          </p:cNvPicPr>
          <p:nvPr userDrawn="1"/>
        </p:nvPicPr>
        <p:blipFill>
          <a:blip r:embed="rId6"/>
          <a:stretch>
            <a:fillRect/>
          </a:stretch>
        </p:blipFill>
        <p:spPr>
          <a:xfrm>
            <a:off x="0" y="273056"/>
            <a:ext cx="5991225" cy="6000750"/>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4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239A684E-287C-44BA-BC2D-897908177E38}"/>
              </a:ext>
            </a:extLst>
          </p:cNvPr>
          <p:cNvPicPr>
            <a:picLocks noChangeAspect="1"/>
          </p:cNvPicPr>
          <p:nvPr userDrawn="1"/>
        </p:nvPicPr>
        <p:blipFill>
          <a:blip r:embed="rId6"/>
          <a:stretch>
            <a:fillRect/>
          </a:stretch>
        </p:blipFill>
        <p:spPr>
          <a:xfrm>
            <a:off x="0" y="270002"/>
            <a:ext cx="5991225" cy="6000750"/>
          </a:xfrm>
          <a:prstGeom prst="rect">
            <a:avLst/>
          </a:prstGeom>
        </p:spPr>
      </p:pic>
    </p:spTree>
    <p:extLst>
      <p:ext uri="{BB962C8B-B14F-4D97-AF65-F5344CB8AC3E}">
        <p14:creationId xmlns:p14="http://schemas.microsoft.com/office/powerpoint/2010/main" val="402159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01F601E5-7809-47A2-9AFC-3FCDE21F39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385094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512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xml"/><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4.xml"/><Relationship Id="rId5" Type="http://schemas.openxmlformats.org/officeDocument/2006/relationships/vmlDrawing" Target="../drawings/vmlDrawing3.v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3"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7" imgW="425" imgH="426" progId="TCLayout.ActiveDocument.1">
                  <p:embed/>
                </p:oleObj>
              </mc:Choice>
              <mc:Fallback>
                <p:oleObj name="think-cell Slide" r:id="rId7" imgW="425" imgH="426" progId="TCLayout.ActiveDocument.1">
                  <p:embed/>
                  <p:pic>
                    <p:nvPicPr>
                      <p:cNvPr id="6" name="Objec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420651641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9679" y="2707007"/>
            <a:ext cx="5394996" cy="624786"/>
          </a:xfrm>
        </p:spPr>
        <p:txBody>
          <a:bodyPr/>
          <a:lstStyle/>
          <a:p>
            <a:r>
              <a:rPr lang="en-US" sz="4400" dirty="0">
                <a:solidFill>
                  <a:srgbClr val="0070C0"/>
                </a:solidFill>
              </a:rPr>
              <a:t>Source of data</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053465"/>
          </a:xfrm>
          <a:prstGeom prst="rect">
            <a:avLst/>
          </a:prstGeom>
        </p:spPr>
        <p:txBody>
          <a:bodyPr wrap="square">
            <a:spAutoFit/>
          </a:bodyPr>
          <a:lstStyle/>
          <a:p>
            <a:pPr>
              <a:lnSpc>
                <a:spcPct val="150000"/>
              </a:lnSpc>
            </a:pPr>
            <a:r>
              <a:rPr lang="en-US" sz="3200" dirty="0"/>
              <a:t>The following are the two sources of data:</a:t>
            </a:r>
          </a:p>
          <a:p>
            <a:pPr marL="457200" lvl="0" indent="-457200">
              <a:lnSpc>
                <a:spcPct val="150000"/>
              </a:lnSpc>
              <a:buFont typeface="Wingdings" panose="05000000000000000000" pitchFamily="2" charset="2"/>
              <a:buChar char="§"/>
            </a:pPr>
            <a:r>
              <a:rPr lang="en-US" sz="3200" dirty="0"/>
              <a:t>Primary data</a:t>
            </a:r>
          </a:p>
          <a:p>
            <a:pPr marL="457200" lvl="0" indent="-457200">
              <a:lnSpc>
                <a:spcPct val="150000"/>
              </a:lnSpc>
              <a:buFont typeface="Wingdings" panose="05000000000000000000" pitchFamily="2" charset="2"/>
              <a:buChar char="§"/>
            </a:pPr>
            <a:r>
              <a:rPr lang="en-US" sz="3200" dirty="0"/>
              <a:t>Secondary data</a:t>
            </a:r>
          </a:p>
          <a:p>
            <a:pPr algn="just">
              <a:lnSpc>
                <a:spcPct val="150000"/>
              </a:lnSpc>
            </a:pP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441840"/>
          </a:xfrm>
          <a:prstGeom prst="rect">
            <a:avLst/>
          </a:prstGeom>
        </p:spPr>
        <p:txBody>
          <a:bodyPr wrap="square">
            <a:spAutoFit/>
          </a:bodyPr>
          <a:lstStyle/>
          <a:p>
            <a:pPr>
              <a:lnSpc>
                <a:spcPct val="150000"/>
              </a:lnSpc>
            </a:pPr>
            <a:r>
              <a:rPr lang="en-US" sz="3200" b="1" dirty="0">
                <a:solidFill>
                  <a:srgbClr val="0070C0"/>
                </a:solidFill>
                <a:latin typeface="Gotham Light" pitchFamily="50" charset="0"/>
                <a:cs typeface="Calibri"/>
              </a:rPr>
              <a:t>1. Primary Data</a:t>
            </a:r>
          </a:p>
          <a:p>
            <a:pPr algn="just">
              <a:lnSpc>
                <a:spcPct val="150000"/>
              </a:lnSpc>
            </a:pPr>
            <a:r>
              <a:rPr lang="en-US" sz="2800" dirty="0"/>
              <a:t>These are first-hand information collected by an investigator. The data collected are pure and original and collected for a specific purpose. This type of data has never undergone any data preprocessing before. For example, population census conducted by the government of Kenya after every 10 years.</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3995837"/>
          </a:xfrm>
          <a:prstGeom prst="rect">
            <a:avLst/>
          </a:prstGeom>
        </p:spPr>
        <p:txBody>
          <a:bodyPr wrap="square">
            <a:spAutoFit/>
          </a:bodyPr>
          <a:lstStyle/>
          <a:p>
            <a:pPr>
              <a:lnSpc>
                <a:spcPct val="150000"/>
              </a:lnSpc>
            </a:pPr>
            <a:r>
              <a:rPr lang="en-US" sz="3200" b="1" dirty="0">
                <a:solidFill>
                  <a:srgbClr val="0070C0"/>
                </a:solidFill>
                <a:latin typeface="Gotham Light" pitchFamily="50" charset="0"/>
                <a:cs typeface="Calibri"/>
              </a:rPr>
              <a:t>2. Secondary data</a:t>
            </a:r>
          </a:p>
          <a:p>
            <a:pPr algn="just">
              <a:lnSpc>
                <a:spcPct val="150000"/>
              </a:lnSpc>
            </a:pPr>
            <a:r>
              <a:rPr lang="en-US" sz="2800" dirty="0"/>
              <a:t>Secondary data refers to second-hand information. They are data acquired from optional sources like magazines, books, documents, journals, reports, the web and more. That is, they are not originally collected rather obtained from already published or unpublished sources. Secondary data are pure in the sense that they have undergone data preprocessing at least once.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Source of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12262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30152" y="168892"/>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Summary</a:t>
            </a:r>
          </a:p>
        </p:txBody>
      </p:sp>
      <p:pic>
        <p:nvPicPr>
          <p:cNvPr id="7" name="Picture">
            <a:extLst>
              <a:ext uri="{FF2B5EF4-FFF2-40B4-BE49-F238E27FC236}">
                <a16:creationId xmlns:a16="http://schemas.microsoft.com/office/drawing/2014/main" id="{9F80BEB4-FAEE-4F20-869F-01592B56867B}"/>
              </a:ext>
            </a:extLst>
          </p:cNvPr>
          <p:cNvPicPr/>
          <p:nvPr/>
        </p:nvPicPr>
        <p:blipFill>
          <a:blip r:embed="rId3"/>
          <a:stretch>
            <a:fillRect/>
          </a:stretch>
        </p:blipFill>
        <p:spPr bwMode="auto">
          <a:xfrm>
            <a:off x="1837403" y="1353891"/>
            <a:ext cx="8517194" cy="4899425"/>
          </a:xfrm>
          <a:prstGeom prst="rect">
            <a:avLst/>
          </a:prstGeom>
          <a:noFill/>
          <a:ln w="9525">
            <a:noFill/>
            <a:headEnd/>
            <a:tailEnd/>
          </a:ln>
        </p:spPr>
      </p:pic>
    </p:spTree>
    <p:extLst>
      <p:ext uri="{BB962C8B-B14F-4D97-AF65-F5344CB8AC3E}">
        <p14:creationId xmlns:p14="http://schemas.microsoft.com/office/powerpoint/2010/main" val="114859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1756</TotalTime>
  <Words>156</Words>
  <Application>Microsoft Office PowerPoint</Application>
  <PresentationFormat>Widescreen</PresentationFormat>
  <Paragraphs>13</Paragraphs>
  <Slides>7</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Calibri Light</vt:lpstr>
      <vt:lpstr>Gotham Light</vt:lpstr>
      <vt:lpstr>Wingdings</vt:lpstr>
      <vt:lpstr>2_Office Theme</vt:lpstr>
      <vt:lpstr>1_Office Theme</vt:lpstr>
      <vt:lpstr>think-cell Slide</vt:lpstr>
      <vt:lpstr>Introduction to Data Science</vt:lpstr>
      <vt:lpstr>Source of data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40</cp:revision>
  <dcterms:created xsi:type="dcterms:W3CDTF">2020-03-16T19:15:12Z</dcterms:created>
  <dcterms:modified xsi:type="dcterms:W3CDTF">2024-05-03T15:19:27Z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