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DFF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E0D8-8255-4C28-97ED-DC7488757636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03ABA-4C79-4BD8-A27E-F4BE0BE4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7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40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03ABA-4C79-4BD8-A27E-F4BE0BE450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7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9908B23-1015-48FF-AE4B-C8665893DC71}" type="datetimeFigureOut">
              <a:rPr lang="en-US" smtClean="0"/>
              <a:t>28-Aug-24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3BC46F5-180A-433F-997E-F4665B665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C9A5-6604-4EED-86D8-0AB1DE120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77" y="1193561"/>
            <a:ext cx="10816045" cy="2555480"/>
          </a:xfrm>
          <a:prstGeom prst="roundRect">
            <a:avLst/>
          </a:prstGeom>
          <a:solidFill>
            <a:srgbClr val="4472C4"/>
          </a:solidFill>
        </p:spPr>
        <p:txBody>
          <a:bodyPr/>
          <a:lstStyle/>
          <a:p>
            <a:r>
              <a:rPr lang="en-US" sz="6600" b="1" dirty="0" err="1"/>
              <a:t>Festman</a:t>
            </a:r>
            <a:r>
              <a:rPr lang="en-US" sz="6600" b="1" dirty="0"/>
              <a:t> Electronic Sales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04B5D-9E1F-4018-BE34-635D4DC034FA}"/>
              </a:ext>
            </a:extLst>
          </p:cNvPr>
          <p:cNvSpPr txBox="1"/>
          <p:nvPr/>
        </p:nvSpPr>
        <p:spPr>
          <a:xfrm>
            <a:off x="941295" y="4462116"/>
            <a:ext cx="300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Olusola Timothy Ogundepo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8322E-2EED-4573-A7AE-EDE9C05A582E}"/>
              </a:ext>
            </a:extLst>
          </p:cNvPr>
          <p:cNvSpPr txBox="1"/>
          <p:nvPr/>
        </p:nvSpPr>
        <p:spPr>
          <a:xfrm>
            <a:off x="941295" y="3905523"/>
            <a:ext cx="833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237005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9" y="1489166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14" y="3990704"/>
            <a:ext cx="9538880" cy="1378130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Consider expanding the product range within the </a:t>
            </a:r>
            <a:r>
              <a:rPr lang="en-US" b="1" dirty="0"/>
              <a:t>Desktops</a:t>
            </a:r>
            <a:r>
              <a:rPr lang="en-US" dirty="0"/>
              <a:t>, </a:t>
            </a:r>
            <a:r>
              <a:rPr lang="en-US" b="1" dirty="0"/>
              <a:t>Televisions</a:t>
            </a:r>
            <a:r>
              <a:rPr lang="en-US" dirty="0"/>
              <a:t>, and </a:t>
            </a:r>
            <a:r>
              <a:rPr lang="en-US" b="1" dirty="0"/>
              <a:t>Projectors</a:t>
            </a:r>
            <a:r>
              <a:rPr lang="en-US" dirty="0"/>
              <a:t> &amp; </a:t>
            </a:r>
            <a:r>
              <a:rPr lang="en-US" b="1" dirty="0"/>
              <a:t>Screens</a:t>
            </a:r>
            <a:r>
              <a:rPr lang="en-US" dirty="0"/>
              <a:t> subcategories to capture more market share in these high-demand areas.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940174" y="3080778"/>
            <a:ext cx="8546783" cy="69644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Expand Product Range in Top Subcategories</a:t>
            </a:r>
          </a:p>
        </p:txBody>
      </p:sp>
    </p:spTree>
    <p:extLst>
      <p:ext uri="{BB962C8B-B14F-4D97-AF65-F5344CB8AC3E}">
        <p14:creationId xmlns:p14="http://schemas.microsoft.com/office/powerpoint/2010/main" val="245377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9" y="1489166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14" y="3990704"/>
            <a:ext cx="9538880" cy="1378130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For brands like </a:t>
            </a:r>
            <a:r>
              <a:rPr lang="en-US" b="1" dirty="0"/>
              <a:t>Tailspin</a:t>
            </a:r>
            <a:r>
              <a:rPr lang="en-US" dirty="0"/>
              <a:t> </a:t>
            </a:r>
            <a:r>
              <a:rPr lang="en-US" b="1" dirty="0"/>
              <a:t>Toys</a:t>
            </a:r>
            <a:r>
              <a:rPr lang="en-US" dirty="0"/>
              <a:t>, evaluate the feasibility of continuing their product lines or explore opportunities for diversification to improve financial performance.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940174" y="3080778"/>
            <a:ext cx="8546783" cy="69644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Reevaluate Strategy for Low-Performing Brands</a:t>
            </a:r>
          </a:p>
        </p:txBody>
      </p:sp>
    </p:spTree>
    <p:extLst>
      <p:ext uri="{BB962C8B-B14F-4D97-AF65-F5344CB8AC3E}">
        <p14:creationId xmlns:p14="http://schemas.microsoft.com/office/powerpoint/2010/main" val="277229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9" y="1489166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14" y="3990704"/>
            <a:ext cx="9538880" cy="1378130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 err="1"/>
              <a:t>Prioritise</a:t>
            </a:r>
            <a:r>
              <a:rPr lang="en-US" dirty="0"/>
              <a:t> inventory and promotional support for top-selling products like the </a:t>
            </a:r>
            <a:r>
              <a:rPr lang="en-US" b="1" dirty="0"/>
              <a:t>WWI</a:t>
            </a:r>
            <a:r>
              <a:rPr lang="en-US" dirty="0"/>
              <a:t> </a:t>
            </a:r>
            <a:r>
              <a:rPr lang="en-US" b="1" dirty="0"/>
              <a:t>Desktop</a:t>
            </a:r>
            <a:r>
              <a:rPr lang="en-US" dirty="0"/>
              <a:t> </a:t>
            </a:r>
            <a:r>
              <a:rPr lang="en-US" b="1" dirty="0"/>
              <a:t>PC</a:t>
            </a:r>
            <a:r>
              <a:rPr lang="en-US" dirty="0"/>
              <a:t> while reassessing the viability of underperforming products like the </a:t>
            </a:r>
            <a:r>
              <a:rPr lang="en-US" b="1" dirty="0"/>
              <a:t>SV USB Data Cable</a:t>
            </a:r>
            <a:r>
              <a:rPr lang="en-US" dirty="0"/>
              <a:t>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940174" y="3080778"/>
            <a:ext cx="8546783" cy="69644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Focus on High-Growth Potential Products</a:t>
            </a:r>
          </a:p>
        </p:txBody>
      </p:sp>
    </p:spTree>
    <p:extLst>
      <p:ext uri="{BB962C8B-B14F-4D97-AF65-F5344CB8AC3E}">
        <p14:creationId xmlns:p14="http://schemas.microsoft.com/office/powerpoint/2010/main" val="55506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9" y="1489166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14" y="3990704"/>
            <a:ext cx="9538880" cy="1378130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Develop targeted marketing strategies that align with the identified seasonal peaks in January and February to </a:t>
            </a:r>
            <a:r>
              <a:rPr lang="en-US" dirty="0" err="1"/>
              <a:t>maximise</a:t>
            </a:r>
            <a:r>
              <a:rPr lang="en-US" dirty="0"/>
              <a:t> sales. Consider offering special promotions during these months to </a:t>
            </a:r>
            <a:r>
              <a:rPr lang="en-US" dirty="0" err="1"/>
              <a:t>capitalise</a:t>
            </a:r>
            <a:r>
              <a:rPr lang="en-US" dirty="0"/>
              <a:t> on heightened consumer spending.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940174" y="3080778"/>
            <a:ext cx="8546783" cy="69644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Leverage Seasonal Trends</a:t>
            </a:r>
          </a:p>
        </p:txBody>
      </p:sp>
    </p:spTree>
    <p:extLst>
      <p:ext uri="{BB962C8B-B14F-4D97-AF65-F5344CB8AC3E}">
        <p14:creationId xmlns:p14="http://schemas.microsoft.com/office/powerpoint/2010/main" val="117058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9" y="1489166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14" y="3990704"/>
            <a:ext cx="9538880" cy="1378130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To close the gap in AOV between </a:t>
            </a:r>
            <a:r>
              <a:rPr lang="en-US" b="1" dirty="0"/>
              <a:t>Online</a:t>
            </a:r>
            <a:r>
              <a:rPr lang="en-US" dirty="0"/>
              <a:t> and </a:t>
            </a:r>
            <a:r>
              <a:rPr lang="en-US" b="1" dirty="0"/>
              <a:t>In-Store</a:t>
            </a:r>
            <a:r>
              <a:rPr lang="en-US" dirty="0"/>
              <a:t> sales, consider implementing targeted online promotions, bundling offers, or loyalty programs that encourage higher spending per transaction.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940174" y="3080778"/>
            <a:ext cx="8546783" cy="69644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Boost Online Sales with Targeted Strategies</a:t>
            </a:r>
          </a:p>
        </p:txBody>
      </p:sp>
    </p:spTree>
    <p:extLst>
      <p:ext uri="{BB962C8B-B14F-4D97-AF65-F5344CB8AC3E}">
        <p14:creationId xmlns:p14="http://schemas.microsoft.com/office/powerpoint/2010/main" val="236763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4"/>
            <a:ext cx="10753725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About </a:t>
            </a:r>
            <a:r>
              <a:rPr lang="en-US" sz="4800" b="1" dirty="0" err="1">
                <a:solidFill>
                  <a:srgbClr val="FFFFFF"/>
                </a:solidFill>
              </a:rPr>
              <a:t>FestMan</a:t>
            </a:r>
            <a:r>
              <a:rPr lang="en-US" sz="4800" b="1" dirty="0">
                <a:solidFill>
                  <a:srgbClr val="FFFFFF"/>
                </a:solidFill>
              </a:rPr>
              <a:t> Electronic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C2D3-E0BE-4F2D-B648-5437EE3B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3" y="2043952"/>
            <a:ext cx="10753725" cy="2980877"/>
          </a:xfrm>
          <a:ln>
            <a:solidFill>
              <a:srgbClr val="118DFF"/>
            </a:solidFill>
          </a:ln>
        </p:spPr>
        <p:txBody>
          <a:bodyPr/>
          <a:lstStyle/>
          <a:p>
            <a:r>
              <a:rPr lang="en-US" b="1" dirty="0" err="1">
                <a:effectLst/>
                <a:latin typeface="YAFdJjTk5UU 0"/>
              </a:rPr>
              <a:t>FestMan</a:t>
            </a:r>
            <a:r>
              <a:rPr lang="en-US" b="1" dirty="0">
                <a:effectLst/>
                <a:latin typeface="YAFdJjTk5UU 0"/>
              </a:rPr>
              <a:t> Electronics</a:t>
            </a:r>
            <a:r>
              <a:rPr lang="en-US" dirty="0">
                <a:effectLst/>
                <a:latin typeface="YAFdJjTk5UU 0"/>
              </a:rPr>
              <a:t> is a multinational electronics company headquartered in Silicon Valley, California. Established in 1985, the company has grown to become a leader in the </a:t>
            </a:r>
            <a:r>
              <a:rPr lang="en-US" dirty="0"/>
              <a:t>consumer</a:t>
            </a:r>
            <a:r>
              <a:rPr lang="en-US" dirty="0">
                <a:effectLst/>
                <a:latin typeface="YAFdJjTk5UU 0"/>
              </a:rPr>
              <a:t> electronics industry, known for its innovative and cutting-edge products that seamlessly integrate technology into people's lives.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  <a:latin typeface="YAFdJjTk5UU 0"/>
              </a:rPr>
              <a:t>FestMan</a:t>
            </a:r>
            <a:r>
              <a:rPr lang="en-US" dirty="0">
                <a:effectLst/>
                <a:latin typeface="YAFdJjTk5UU 0"/>
              </a:rPr>
              <a:t> Electronics has a diverse portfolio of products ranging from smartphones, laptops, and tablets to smart home devices, wearables, and audio equipment. The company's commitment to design excellence and superior quality has earned it a loyal customer base worldwide.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03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4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Global Sales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207624"/>
            <a:ext cx="6717303" cy="4150842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The Computers category leads with $19.3M in revenue and $11.3M in profit, reflecting strong demand and high profitability. Home Appliances follow, generating $10.8M in revenue and $6.3M in profit, indicating solid consumer interest in home tech. Cameras and Camcorders earned $6.52M in revenue with $3.92M in profit, showing steady market interest. Cell Phones brought in $6.18M in revenue and $3.5M in profit, maintaining a competitive presence. Lastly, TV and Video contributed $5.93M in revenue and $3.54M in profit, highlighting the growing demand for home entertainment.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835B4-85FF-46C4-A293-A2718CEE9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4" r="-1688"/>
          <a:stretch/>
        </p:blipFill>
        <p:spPr>
          <a:xfrm>
            <a:off x="7393577" y="1916718"/>
            <a:ext cx="4798423" cy="3801292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676274" y="1554481"/>
            <a:ext cx="6717303" cy="613953"/>
          </a:xfrm>
          <a:prstGeom prst="roundRect">
            <a:avLst>
              <a:gd name="adj" fmla="val 25178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Product Category:</a:t>
            </a:r>
          </a:p>
        </p:txBody>
      </p:sp>
    </p:spTree>
    <p:extLst>
      <p:ext uri="{BB962C8B-B14F-4D97-AF65-F5344CB8AC3E}">
        <p14:creationId xmlns:p14="http://schemas.microsoft.com/office/powerpoint/2010/main" val="388796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4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Global Sales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207624"/>
            <a:ext cx="6717303" cy="3618410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top 5 subcategories by revenue highlight a strong preference for tech and home products. Desktops lead significantly with $9.91M, followed by Televisions at $4.31M, showing high demand in computing and entertainment. Projectors &amp; Screens earned $3.77M, reflecting their relevance in media presentations, while Water Heaters and Camcorders generated $3.55M and $3.36M respectively, underscoring the steady need for home utilities and niche video recording devices.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835B4-85FF-46C4-A293-A2718CEE9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5" r="-1067"/>
          <a:stretch/>
        </p:blipFill>
        <p:spPr>
          <a:xfrm>
            <a:off x="7393577" y="2168434"/>
            <a:ext cx="4790503" cy="374904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676274" y="1554481"/>
            <a:ext cx="6717303" cy="61395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Product Sub-category:</a:t>
            </a:r>
          </a:p>
        </p:txBody>
      </p:sp>
    </p:spTree>
    <p:extLst>
      <p:ext uri="{BB962C8B-B14F-4D97-AF65-F5344CB8AC3E}">
        <p14:creationId xmlns:p14="http://schemas.microsoft.com/office/powerpoint/2010/main" val="34206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4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Global Sales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45" y="2212462"/>
            <a:ext cx="6235514" cy="4645538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Adventure Works emerged as the top-performing brand, achieving a remarkable revenue of $12M and a profit of $7M. This success is largely attributed to its strong presence in high-demand categories such as computers, TV &amp; video, and home appliances. On the other hand, Tailspin Toys recorded the lowest financial performance, with a revenue of $683K and a profit of $373K, focusing exclusively on games and toys.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835B4-85FF-46C4-A293-A2718CEE9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5" r="742"/>
          <a:stretch/>
        </p:blipFill>
        <p:spPr>
          <a:xfrm>
            <a:off x="6911789" y="2207623"/>
            <a:ext cx="5169986" cy="235093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676274" y="1554481"/>
            <a:ext cx="8350160" cy="61395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Brand with the highest and Lowest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AA1CD-1BB3-449C-B3F2-D92B959BB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789" y="4597742"/>
            <a:ext cx="5169986" cy="22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4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Global Sales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2212462"/>
            <a:ext cx="10293533" cy="2137470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WWI Desktop PC2.33 X2330 Black stands out as the top-performing product in </a:t>
            </a:r>
            <a:r>
              <a:rPr lang="en-US" dirty="0" err="1"/>
              <a:t>Festman’s</a:t>
            </a:r>
            <a:r>
              <a:rPr lang="en-US" dirty="0"/>
              <a:t> sales history, generating a total revenue of $505,000 and a profit of $338,000. In stark contrast, the SV USB Data Cable E600 Silver has the lowest financial performance, with a revenue of $15.20 and a profit of $7.52.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920920" y="1511180"/>
            <a:ext cx="8350160" cy="61395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Top Selling and Underperformed Products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F6E81-54FB-4FEA-B721-8C1A1BDD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8" y="4393959"/>
            <a:ext cx="1029353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4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Global Sales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212460"/>
            <a:ext cx="10293533" cy="1797837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An analysis of </a:t>
            </a:r>
            <a:r>
              <a:rPr lang="en-US" dirty="0" err="1"/>
              <a:t>Festman’s</a:t>
            </a:r>
            <a:r>
              <a:rPr lang="en-US" dirty="0"/>
              <a:t> sales records over several years reveals a distinct seasonal pattern. Sales and profits consistently rise in January and February each year, followed by a significant decline in March and April. This rise and fall pattern is also observed in various other months throughout the years, indicating cyclical trends in consumer behavior.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920920" y="1511180"/>
            <a:ext cx="8350160" cy="61395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Seasonal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E4F0A-B1E5-493D-AB1D-B2BB5B9F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3" y="4136450"/>
            <a:ext cx="5865221" cy="261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7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499534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Global Sales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521131"/>
            <a:ext cx="11276240" cy="2364378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The analysis of average order values (AOV) reveals a slight difference between online and in-store sales. The AOV for In-store sales is $892.04, whereas the AOV for Online sales is $866.26. This indicates a rate difference of 2.98%, with In-store sales having a marginally higher average order value compared to online sales.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724297" y="1556253"/>
            <a:ext cx="8546783" cy="69644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Average order value (AOV) for online vs. in-store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51FC0-637F-4071-A9A0-EE9169E1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98" y="5131001"/>
            <a:ext cx="5660780" cy="122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E2C9-C6A1-45CD-910F-8DEE216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9" y="1489166"/>
            <a:ext cx="11276240" cy="924318"/>
          </a:xfrm>
          <a:solidFill>
            <a:srgbClr val="4472C4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B96B5A-A944-4B61-B90C-19FF9735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14" y="3990704"/>
            <a:ext cx="9538880" cy="1378130"/>
          </a:xfrm>
          <a:prstGeom prst="roundRect">
            <a:avLst>
              <a:gd name="adj" fmla="val 9450"/>
            </a:avLst>
          </a:prstGeom>
          <a:ln>
            <a:solidFill>
              <a:srgbClr val="118DFF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Increase marketing efforts and promotional campaigns for </a:t>
            </a:r>
            <a:r>
              <a:rPr lang="en-US" b="1" dirty="0"/>
              <a:t>Computers</a:t>
            </a:r>
            <a:r>
              <a:rPr lang="en-US" dirty="0"/>
              <a:t>, </a:t>
            </a:r>
            <a:r>
              <a:rPr lang="en-US" b="1" dirty="0"/>
              <a:t>Home</a:t>
            </a:r>
            <a:r>
              <a:rPr lang="en-US" dirty="0"/>
              <a:t> </a:t>
            </a:r>
            <a:r>
              <a:rPr lang="en-US" b="1" dirty="0"/>
              <a:t>Appliances</a:t>
            </a:r>
            <a:r>
              <a:rPr lang="en-US" dirty="0"/>
              <a:t>, and </a:t>
            </a:r>
            <a:r>
              <a:rPr lang="en-US" b="1" dirty="0"/>
              <a:t>TV</a:t>
            </a:r>
            <a:r>
              <a:rPr lang="en-US" dirty="0"/>
              <a:t> &amp; </a:t>
            </a:r>
            <a:r>
              <a:rPr lang="en-US" b="1" dirty="0"/>
              <a:t>Video</a:t>
            </a:r>
            <a:r>
              <a:rPr lang="en-US" dirty="0"/>
              <a:t> to </a:t>
            </a:r>
            <a:r>
              <a:rPr lang="en-US" dirty="0" err="1"/>
              <a:t>capitalise</a:t>
            </a:r>
            <a:r>
              <a:rPr lang="en-US" dirty="0"/>
              <a:t> on their strong performance and further boost sales.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862382D-DDC6-4E55-8E13-604C35F30EA5}"/>
              </a:ext>
            </a:extLst>
          </p:cNvPr>
          <p:cNvSpPr txBox="1">
            <a:spLocks/>
          </p:cNvSpPr>
          <p:nvPr/>
        </p:nvSpPr>
        <p:spPr>
          <a:xfrm>
            <a:off x="1940174" y="3080778"/>
            <a:ext cx="8546783" cy="696443"/>
          </a:xfrm>
          <a:prstGeom prst="roundRect">
            <a:avLst>
              <a:gd name="adj" fmla="val 27306"/>
            </a:avLst>
          </a:prstGeom>
          <a:solidFill>
            <a:srgbClr val="118DFF"/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Enhance Marketing for High-Performing Categories</a:t>
            </a:r>
          </a:p>
        </p:txBody>
      </p:sp>
    </p:spTree>
    <p:extLst>
      <p:ext uri="{BB962C8B-B14F-4D97-AF65-F5344CB8AC3E}">
        <p14:creationId xmlns:p14="http://schemas.microsoft.com/office/powerpoint/2010/main" val="368096536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Same with background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DAE3F3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254</TotalTime>
  <Words>817</Words>
  <Application>Microsoft Office PowerPoint</Application>
  <PresentationFormat>Widescreen</PresentationFormat>
  <Paragraphs>54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YAFdJjTk5UU 0</vt:lpstr>
      <vt:lpstr>Metropolitan</vt:lpstr>
      <vt:lpstr>Festman Electronic Sales Performance</vt:lpstr>
      <vt:lpstr>About FestMan Electronic</vt:lpstr>
      <vt:lpstr>Global Sales Performance</vt:lpstr>
      <vt:lpstr>Global Sales Performance</vt:lpstr>
      <vt:lpstr>Global Sales Performance</vt:lpstr>
      <vt:lpstr>Global Sales Performance</vt:lpstr>
      <vt:lpstr>Global Sales Performance</vt:lpstr>
      <vt:lpstr>Global Sales Performance</vt:lpstr>
      <vt:lpstr>Recommendations</vt:lpstr>
      <vt:lpstr>Recommendations</vt:lpstr>
      <vt:lpstr>Recommendations</vt:lpstr>
      <vt:lpstr>Recommendations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Festman Electronic Sales Performance</dc:title>
  <dc:creator>Olusola Timothy Ogundepo</dc:creator>
  <cp:lastModifiedBy>Olusola Timothy Ogundepo</cp:lastModifiedBy>
  <cp:revision>4</cp:revision>
  <dcterms:created xsi:type="dcterms:W3CDTF">2024-08-28T14:09:27Z</dcterms:created>
  <dcterms:modified xsi:type="dcterms:W3CDTF">2024-08-28T18:23:56Z</dcterms:modified>
</cp:coreProperties>
</file>